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93" r:id="rId2"/>
    <p:sldId id="642" r:id="rId3"/>
    <p:sldId id="557" r:id="rId4"/>
    <p:sldId id="577" r:id="rId5"/>
    <p:sldId id="641" r:id="rId6"/>
    <p:sldId id="592" r:id="rId7"/>
    <p:sldId id="625" r:id="rId8"/>
    <p:sldId id="643" r:id="rId9"/>
    <p:sldId id="645" r:id="rId10"/>
    <p:sldId id="647" r:id="rId11"/>
    <p:sldId id="653" r:id="rId12"/>
    <p:sldId id="649" r:id="rId13"/>
    <p:sldId id="651" r:id="rId14"/>
    <p:sldId id="652" r:id="rId15"/>
    <p:sldId id="598" r:id="rId16"/>
    <p:sldId id="492" r:id="rId17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AFDC7E"/>
    <a:srgbClr val="FF5050"/>
    <a:srgbClr val="CC0000"/>
    <a:srgbClr val="FFCCFF"/>
    <a:srgbClr val="FFFF99"/>
    <a:srgbClr val="784686"/>
    <a:srgbClr val="AF7EBC"/>
    <a:srgbClr val="517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3761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AR" b="1">
                <a:solidFill>
                  <a:schemeClr val="tx1"/>
                </a:solidFill>
              </a:rPr>
              <a:t>Avance</a:t>
            </a:r>
            <a:r>
              <a:rPr lang="es-AR" b="1" baseline="0">
                <a:solidFill>
                  <a:schemeClr val="tx1"/>
                </a:solidFill>
              </a:rPr>
              <a:t> de Coberturas - Vacunacion Covid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s-AR" b="1" baseline="0">
                <a:solidFill>
                  <a:schemeClr val="tx1"/>
                </a:solidFill>
              </a:rPr>
              <a:t> </a:t>
            </a:r>
            <a:endParaRPr lang="es-AR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1° Dosis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'COE 22'!$A$5:$A$9</c:f>
              <c:strCache>
                <c:ptCount val="5"/>
                <c:pt idx="0">
                  <c:v>Personal de Salud</c:v>
                </c:pt>
                <c:pt idx="1">
                  <c:v>TOTAL Mayores de 60 años</c:v>
                </c:pt>
                <c:pt idx="2">
                  <c:v>Mayores de 18 Años</c:v>
                </c:pt>
                <c:pt idx="3">
                  <c:v>12- 17 años </c:v>
                </c:pt>
                <c:pt idx="4">
                  <c:v>3- 11 años </c:v>
                </c:pt>
              </c:strCache>
            </c:strRef>
          </c:cat>
          <c:val>
            <c:numRef>
              <c:f>'COE 22'!$H$5:$H$9</c:f>
              <c:numCache>
                <c:formatCode>0%</c:formatCode>
                <c:ptCount val="5"/>
                <c:pt idx="0">
                  <c:v>1.1681363636363635</c:v>
                </c:pt>
                <c:pt idx="1">
                  <c:v>0.92222023809523812</c:v>
                </c:pt>
                <c:pt idx="2">
                  <c:v>0.92464760257491008</c:v>
                </c:pt>
                <c:pt idx="3">
                  <c:v>0.81524666666666668</c:v>
                </c:pt>
                <c:pt idx="4">
                  <c:v>0.68637083333333337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03-412C-A3F2-8EC4D6535772}"/>
            </c:ext>
          </c:extLst>
        </c:ser>
        <c:ser>
          <c:idx val="1"/>
          <c:order val="1"/>
          <c:tx>
            <c:v>2° Dosis</c:v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'COE 22'!$A$5:$A$9</c:f>
              <c:strCache>
                <c:ptCount val="5"/>
                <c:pt idx="0">
                  <c:v>Personal de Salud</c:v>
                </c:pt>
                <c:pt idx="1">
                  <c:v>TOTAL Mayores de 60 años</c:v>
                </c:pt>
                <c:pt idx="2">
                  <c:v>Mayores de 18 Años</c:v>
                </c:pt>
                <c:pt idx="3">
                  <c:v>12- 17 años </c:v>
                </c:pt>
                <c:pt idx="4">
                  <c:v>3- 11 años </c:v>
                </c:pt>
              </c:strCache>
            </c:strRef>
          </c:cat>
          <c:val>
            <c:numRef>
              <c:f>'COE 22'!$I$5:$I$9</c:f>
              <c:numCache>
                <c:formatCode>0%</c:formatCode>
                <c:ptCount val="5"/>
                <c:pt idx="0">
                  <c:v>1.0710909090909091</c:v>
                </c:pt>
                <c:pt idx="1">
                  <c:v>0.90596428571428567</c:v>
                </c:pt>
                <c:pt idx="2">
                  <c:v>0.88156473707789484</c:v>
                </c:pt>
                <c:pt idx="3">
                  <c:v>0.63917999999999997</c:v>
                </c:pt>
                <c:pt idx="4">
                  <c:v>0.49317083333333334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03-412C-A3F2-8EC4D6535772}"/>
            </c:ext>
          </c:extLst>
        </c:ser>
        <c:ser>
          <c:idx val="2"/>
          <c:order val="2"/>
          <c:tx>
            <c:v>3° Dosis</c:v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'COE 22'!$A$5:$A$9</c:f>
              <c:strCache>
                <c:ptCount val="5"/>
                <c:pt idx="0">
                  <c:v>Personal de Salud</c:v>
                </c:pt>
                <c:pt idx="1">
                  <c:v>TOTAL Mayores de 60 años</c:v>
                </c:pt>
                <c:pt idx="2">
                  <c:v>Mayores de 18 Años</c:v>
                </c:pt>
                <c:pt idx="3">
                  <c:v>12- 17 años </c:v>
                </c:pt>
                <c:pt idx="4">
                  <c:v>3- 11 años </c:v>
                </c:pt>
              </c:strCache>
            </c:strRef>
          </c:cat>
          <c:val>
            <c:numRef>
              <c:f>'COE 22'!$J$5:$J$9</c:f>
              <c:numCache>
                <c:formatCode>0%</c:formatCode>
                <c:ptCount val="5"/>
                <c:pt idx="0">
                  <c:v>0.84840909090909089</c:v>
                </c:pt>
                <c:pt idx="1">
                  <c:v>0.63551190476190478</c:v>
                </c:pt>
                <c:pt idx="2">
                  <c:v>0.40531446812181865</c:v>
                </c:pt>
                <c:pt idx="3">
                  <c:v>6.5053333333333338E-2</c:v>
                </c:pt>
                <c:pt idx="4" formatCode="0.0%">
                  <c:v>9.2500000000000004E-4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03-412C-A3F2-8EC4D65357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4483416"/>
        <c:axId val="454485376"/>
      </c:barChart>
      <c:catAx>
        <c:axId val="45448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54485376"/>
        <c:crosses val="autoZero"/>
        <c:auto val="1"/>
        <c:lblAlgn val="ctr"/>
        <c:lblOffset val="100"/>
        <c:noMultiLvlLbl val="0"/>
      </c:catAx>
      <c:valAx>
        <c:axId val="4544853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5448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CONSOLIDADO!$F$3:$F$5</c:f>
              <c:strCache>
                <c:ptCount val="3"/>
                <c:pt idx="0">
                  <c:v>Persona de  Salud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CONSOLIDADO!$B$6:$B$13</c:f>
              <c:strCache>
                <c:ptCount val="8"/>
                <c:pt idx="0">
                  <c:v>Sem.  11-04</c:v>
                </c:pt>
                <c:pt idx="1">
                  <c:v>Sem.   18-04</c:v>
                </c:pt>
                <c:pt idx="2">
                  <c:v>Sem. 25-04</c:v>
                </c:pt>
                <c:pt idx="3">
                  <c:v>Sem. 02-05</c:v>
                </c:pt>
                <c:pt idx="4">
                  <c:v>Sem. 09-05</c:v>
                </c:pt>
                <c:pt idx="5">
                  <c:v>Sem. 16-05</c:v>
                </c:pt>
                <c:pt idx="6">
                  <c:v>Sem. 8</c:v>
                </c:pt>
                <c:pt idx="7">
                  <c:v>Sem. 9</c:v>
                </c:pt>
              </c:strCache>
            </c:strRef>
          </c:cat>
          <c:val>
            <c:numRef>
              <c:f>CONSOLIDADO!$F$6:$F$13</c:f>
              <c:numCache>
                <c:formatCode>0.00%</c:formatCode>
                <c:ptCount val="8"/>
                <c:pt idx="0">
                  <c:v>0.68899999999999995</c:v>
                </c:pt>
                <c:pt idx="1">
                  <c:v>0.752</c:v>
                </c:pt>
                <c:pt idx="2">
                  <c:v>0.81100000000000005</c:v>
                </c:pt>
                <c:pt idx="3">
                  <c:v>0.84299999999999997</c:v>
                </c:pt>
                <c:pt idx="4">
                  <c:v>0.872</c:v>
                </c:pt>
                <c:pt idx="5">
                  <c:v>0.9</c:v>
                </c:pt>
                <c:pt idx="6">
                  <c:v>0.91</c:v>
                </c:pt>
                <c:pt idx="7">
                  <c:v>0.92200000000000004</c:v>
                </c:pt>
              </c:numCache>
            </c:numRef>
          </c:val>
        </c:ser>
        <c:ser>
          <c:idx val="1"/>
          <c:order val="1"/>
          <c:tx>
            <c:strRef>
              <c:f>CONSOLIDADO!$G$3:$G$5</c:f>
              <c:strCache>
                <c:ptCount val="3"/>
                <c:pt idx="0">
                  <c:v>Embarazadas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CONSOLIDADO!$B$6:$B$13</c:f>
              <c:strCache>
                <c:ptCount val="8"/>
                <c:pt idx="0">
                  <c:v>Sem.  11-04</c:v>
                </c:pt>
                <c:pt idx="1">
                  <c:v>Sem.   18-04</c:v>
                </c:pt>
                <c:pt idx="2">
                  <c:v>Sem. 25-04</c:v>
                </c:pt>
                <c:pt idx="3">
                  <c:v>Sem. 02-05</c:v>
                </c:pt>
                <c:pt idx="4">
                  <c:v>Sem. 09-05</c:v>
                </c:pt>
                <c:pt idx="5">
                  <c:v>Sem. 16-05</c:v>
                </c:pt>
                <c:pt idx="6">
                  <c:v>Sem. 8</c:v>
                </c:pt>
                <c:pt idx="7">
                  <c:v>Sem. 9</c:v>
                </c:pt>
              </c:strCache>
            </c:strRef>
          </c:cat>
          <c:val>
            <c:numRef>
              <c:f>CONSOLIDADO!$G$6:$G$13</c:f>
              <c:numCache>
                <c:formatCode>0%</c:formatCode>
                <c:ptCount val="8"/>
                <c:pt idx="0">
                  <c:v>0.124</c:v>
                </c:pt>
                <c:pt idx="1">
                  <c:v>0.157</c:v>
                </c:pt>
                <c:pt idx="2">
                  <c:v>0.19800000000000001</c:v>
                </c:pt>
                <c:pt idx="3">
                  <c:v>0.23</c:v>
                </c:pt>
                <c:pt idx="4">
                  <c:v>0.26600000000000001</c:v>
                </c:pt>
                <c:pt idx="5">
                  <c:v>0.28199999999999997</c:v>
                </c:pt>
                <c:pt idx="6">
                  <c:v>0.29699999999999999</c:v>
                </c:pt>
                <c:pt idx="7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CONSOLIDADO!$H$3:$H$5</c:f>
              <c:strCache>
                <c:ptCount val="3"/>
                <c:pt idx="0">
                  <c:v> 6 meses a 24 meses</c:v>
                </c:pt>
                <c:pt idx="1">
                  <c:v>1º Dosis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CONSOLIDADO!$B$6:$B$13</c:f>
              <c:strCache>
                <c:ptCount val="8"/>
                <c:pt idx="0">
                  <c:v>Sem.  11-04</c:v>
                </c:pt>
                <c:pt idx="1">
                  <c:v>Sem.   18-04</c:v>
                </c:pt>
                <c:pt idx="2">
                  <c:v>Sem. 25-04</c:v>
                </c:pt>
                <c:pt idx="3">
                  <c:v>Sem. 02-05</c:v>
                </c:pt>
                <c:pt idx="4">
                  <c:v>Sem. 09-05</c:v>
                </c:pt>
                <c:pt idx="5">
                  <c:v>Sem. 16-05</c:v>
                </c:pt>
                <c:pt idx="6">
                  <c:v>Sem. 8</c:v>
                </c:pt>
                <c:pt idx="7">
                  <c:v>Sem. 9</c:v>
                </c:pt>
              </c:strCache>
            </c:strRef>
          </c:cat>
          <c:val>
            <c:numRef>
              <c:f>CONSOLIDADO!$H$6:$H$13</c:f>
              <c:numCache>
                <c:formatCode>0.00%</c:formatCode>
                <c:ptCount val="8"/>
                <c:pt idx="0">
                  <c:v>7.3999999999999996E-2</c:v>
                </c:pt>
                <c:pt idx="1">
                  <c:v>0.107</c:v>
                </c:pt>
                <c:pt idx="2">
                  <c:v>0.157</c:v>
                </c:pt>
                <c:pt idx="3">
                  <c:v>0.2</c:v>
                </c:pt>
                <c:pt idx="4">
                  <c:v>0.23400000000000001</c:v>
                </c:pt>
                <c:pt idx="5">
                  <c:v>0.26300000000000001</c:v>
                </c:pt>
                <c:pt idx="6">
                  <c:v>0.28399999999999997</c:v>
                </c:pt>
                <c:pt idx="7">
                  <c:v>0.30599999999999999</c:v>
                </c:pt>
              </c:numCache>
            </c:numRef>
          </c:val>
        </c:ser>
        <c:ser>
          <c:idx val="3"/>
          <c:order val="3"/>
          <c:tx>
            <c:strRef>
              <c:f>CONSOLIDADO!$I$3:$I$5</c:f>
              <c:strCache>
                <c:ptCount val="3"/>
                <c:pt idx="0">
                  <c:v> 6 meses a 24 meses</c:v>
                </c:pt>
                <c:pt idx="1">
                  <c:v>2º Dosis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CONSOLIDADO!$B$6:$B$13</c:f>
              <c:strCache>
                <c:ptCount val="8"/>
                <c:pt idx="0">
                  <c:v>Sem.  11-04</c:v>
                </c:pt>
                <c:pt idx="1">
                  <c:v>Sem.   18-04</c:v>
                </c:pt>
                <c:pt idx="2">
                  <c:v>Sem. 25-04</c:v>
                </c:pt>
                <c:pt idx="3">
                  <c:v>Sem. 02-05</c:v>
                </c:pt>
                <c:pt idx="4">
                  <c:v>Sem. 09-05</c:v>
                </c:pt>
                <c:pt idx="5">
                  <c:v>Sem. 16-05</c:v>
                </c:pt>
                <c:pt idx="6">
                  <c:v>Sem. 8</c:v>
                </c:pt>
                <c:pt idx="7">
                  <c:v>Sem. 9</c:v>
                </c:pt>
              </c:strCache>
            </c:strRef>
          </c:cat>
          <c:val>
            <c:numRef>
              <c:f>CONSOLIDADO!$I$6:$I$13</c:f>
              <c:numCache>
                <c:formatCode>0.00%</c:formatCode>
                <c:ptCount val="8"/>
                <c:pt idx="0">
                  <c:v>4.4999999999999998E-2</c:v>
                </c:pt>
                <c:pt idx="1">
                  <c:v>6.7000000000000004E-2</c:v>
                </c:pt>
                <c:pt idx="2">
                  <c:v>0.10299999999999999</c:v>
                </c:pt>
                <c:pt idx="3">
                  <c:v>0.13100000000000001</c:v>
                </c:pt>
                <c:pt idx="4">
                  <c:v>0.155</c:v>
                </c:pt>
                <c:pt idx="5">
                  <c:v>0.17899999999999999</c:v>
                </c:pt>
                <c:pt idx="6">
                  <c:v>0.19600000000000001</c:v>
                </c:pt>
                <c:pt idx="7">
                  <c:v>0.214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5058256"/>
        <c:axId val="485058648"/>
      </c:barChart>
      <c:catAx>
        <c:axId val="4850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85058648"/>
        <c:crosses val="autoZero"/>
        <c:auto val="1"/>
        <c:lblAlgn val="ctr"/>
        <c:lblOffset val="100"/>
        <c:noMultiLvlLbl val="0"/>
      </c:catAx>
      <c:valAx>
        <c:axId val="48505864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8505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290463692038498E-2"/>
          <c:y val="1.2000957255052213E-2"/>
          <c:w val="0.93243175853018367"/>
          <c:h val="0.89933131502310626"/>
        </c:manualLayout>
      </c:layout>
      <c:barChart>
        <c:barDir val="col"/>
        <c:grouping val="clustered"/>
        <c:varyColors val="0"/>
        <c:ser>
          <c:idx val="0"/>
          <c:order val="0"/>
          <c:tx>
            <c:v>2-64 Años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CONSOLIDADO!$B$6:$B$13</c:f>
              <c:strCache>
                <c:ptCount val="8"/>
                <c:pt idx="0">
                  <c:v>Sem.  11-04</c:v>
                </c:pt>
                <c:pt idx="1">
                  <c:v>Sem.   18-04</c:v>
                </c:pt>
                <c:pt idx="2">
                  <c:v>Sem. 25-04</c:v>
                </c:pt>
                <c:pt idx="3">
                  <c:v>Sem. 02-05</c:v>
                </c:pt>
                <c:pt idx="4">
                  <c:v>Sem. 09-05</c:v>
                </c:pt>
                <c:pt idx="5">
                  <c:v>Sem. 16-05</c:v>
                </c:pt>
                <c:pt idx="6">
                  <c:v>Sem. 23-05</c:v>
                </c:pt>
                <c:pt idx="7">
                  <c:v>Sem. 30-05</c:v>
                </c:pt>
              </c:strCache>
            </c:strRef>
          </c:cat>
          <c:val>
            <c:numRef>
              <c:f>CONSOLIDADO!$J$6:$J$13</c:f>
              <c:numCache>
                <c:formatCode>General</c:formatCode>
                <c:ptCount val="8"/>
                <c:pt idx="0">
                  <c:v>12003</c:v>
                </c:pt>
                <c:pt idx="1">
                  <c:v>16726</c:v>
                </c:pt>
                <c:pt idx="2">
                  <c:v>23135</c:v>
                </c:pt>
                <c:pt idx="3">
                  <c:v>29810</c:v>
                </c:pt>
                <c:pt idx="4">
                  <c:v>36759</c:v>
                </c:pt>
                <c:pt idx="5">
                  <c:v>43555</c:v>
                </c:pt>
                <c:pt idx="6">
                  <c:v>48690</c:v>
                </c:pt>
                <c:pt idx="7">
                  <c:v>52376</c:v>
                </c:pt>
              </c:numCache>
            </c:numRef>
          </c:val>
        </c:ser>
        <c:ser>
          <c:idx val="1"/>
          <c:order val="1"/>
          <c:tx>
            <c:v>Mayores 65 Años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CONSOLIDADO!$B$6:$B$13</c:f>
              <c:strCache>
                <c:ptCount val="8"/>
                <c:pt idx="0">
                  <c:v>Sem.  11-04</c:v>
                </c:pt>
                <c:pt idx="1">
                  <c:v>Sem.   18-04</c:v>
                </c:pt>
                <c:pt idx="2">
                  <c:v>Sem. 25-04</c:v>
                </c:pt>
                <c:pt idx="3">
                  <c:v>Sem. 02-05</c:v>
                </c:pt>
                <c:pt idx="4">
                  <c:v>Sem. 09-05</c:v>
                </c:pt>
                <c:pt idx="5">
                  <c:v>Sem. 16-05</c:v>
                </c:pt>
                <c:pt idx="6">
                  <c:v>Sem. 23-05</c:v>
                </c:pt>
                <c:pt idx="7">
                  <c:v>Sem. 30-05</c:v>
                </c:pt>
              </c:strCache>
            </c:strRef>
          </c:cat>
          <c:val>
            <c:numRef>
              <c:f>CONSOLIDADO!$K$6:$K$13</c:f>
              <c:numCache>
                <c:formatCode>General</c:formatCode>
                <c:ptCount val="8"/>
                <c:pt idx="0">
                  <c:v>13477</c:v>
                </c:pt>
                <c:pt idx="1">
                  <c:v>18493</c:v>
                </c:pt>
                <c:pt idx="2">
                  <c:v>27004</c:v>
                </c:pt>
                <c:pt idx="3">
                  <c:v>31867</c:v>
                </c:pt>
                <c:pt idx="4">
                  <c:v>36471</c:v>
                </c:pt>
                <c:pt idx="5">
                  <c:v>36471</c:v>
                </c:pt>
                <c:pt idx="6">
                  <c:v>44538</c:v>
                </c:pt>
                <c:pt idx="7">
                  <c:v>48989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308152"/>
        <c:axId val="457312856"/>
      </c:barChart>
      <c:catAx>
        <c:axId val="45730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57312856"/>
        <c:crosses val="autoZero"/>
        <c:auto val="1"/>
        <c:lblAlgn val="ctr"/>
        <c:lblOffset val="100"/>
        <c:noMultiLvlLbl val="0"/>
      </c:catAx>
      <c:valAx>
        <c:axId val="457312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5730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42429815920706E-2"/>
          <c:y val="1.7463585549668544E-2"/>
          <c:w val="0.91018252826352097"/>
          <c:h val="0.872113824549382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de Utiliz'!$A$2:$A$9</c:f>
              <c:strCache>
                <c:ptCount val="8"/>
                <c:pt idx="0">
                  <c:v>Sem.  11-04</c:v>
                </c:pt>
                <c:pt idx="1">
                  <c:v>Sem.   18-04</c:v>
                </c:pt>
                <c:pt idx="2">
                  <c:v>Sem. 25-04</c:v>
                </c:pt>
                <c:pt idx="3">
                  <c:v>Sem. 02-05</c:v>
                </c:pt>
                <c:pt idx="4">
                  <c:v>Sem. 09-05</c:v>
                </c:pt>
                <c:pt idx="5">
                  <c:v>Sem. 16-05</c:v>
                </c:pt>
                <c:pt idx="6">
                  <c:v>Sem. 23-05</c:v>
                </c:pt>
                <c:pt idx="7">
                  <c:v>Sem. 30-05</c:v>
                </c:pt>
              </c:strCache>
            </c:strRef>
          </c:cat>
          <c:val>
            <c:numRef>
              <c:f>'Porcentaje de Utiliz'!$B$2:$B$9</c:f>
              <c:numCache>
                <c:formatCode>0.0%</c:formatCode>
                <c:ptCount val="8"/>
                <c:pt idx="0">
                  <c:v>0.56100000000000005</c:v>
                </c:pt>
                <c:pt idx="1">
                  <c:v>0.55800000000000005</c:v>
                </c:pt>
                <c:pt idx="2">
                  <c:v>0.50800000000000001</c:v>
                </c:pt>
                <c:pt idx="3">
                  <c:v>0.53300000000000003</c:v>
                </c:pt>
                <c:pt idx="4">
                  <c:v>0.56799999999999995</c:v>
                </c:pt>
                <c:pt idx="5">
                  <c:v>0.64900000000000002</c:v>
                </c:pt>
                <c:pt idx="6" formatCode="0%">
                  <c:v>0.62</c:v>
                </c:pt>
                <c:pt idx="7" formatCode="0.00%">
                  <c:v>0.60899999999999999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263208"/>
        <c:axId val="454262032"/>
      </c:barChart>
      <c:catAx>
        <c:axId val="45426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54262032"/>
        <c:crosses val="autoZero"/>
        <c:auto val="1"/>
        <c:lblAlgn val="ctr"/>
        <c:lblOffset val="100"/>
        <c:noMultiLvlLbl val="0"/>
      </c:catAx>
      <c:valAx>
        <c:axId val="45426203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54263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65531-78D5-4A1C-ADDC-E1FCF80601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4AAC0B9-3991-420E-A6BC-184409D5CE5C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2400" b="1" i="0" u="none" dirty="0" smtClean="0">
              <a:solidFill>
                <a:schemeClr val="tx1"/>
              </a:solidFill>
            </a:rPr>
            <a:t>Objetivos </a:t>
          </a:r>
          <a:r>
            <a:rPr lang="es-AR" sz="2400" b="1" i="0" u="none" dirty="0" smtClean="0">
              <a:solidFill>
                <a:schemeClr val="tx1"/>
              </a:solidFill>
            </a:rPr>
            <a:t>JUNIO   </a:t>
          </a:r>
          <a:r>
            <a:rPr lang="es-AR" sz="2400" b="1" i="0" u="none" dirty="0" smtClean="0">
              <a:solidFill>
                <a:schemeClr val="tx1"/>
              </a:solidFill>
            </a:rPr>
            <a:t>2022</a:t>
          </a:r>
          <a:endParaRPr lang="es-AR" sz="2400" dirty="0">
            <a:solidFill>
              <a:schemeClr val="tx1"/>
            </a:solidFill>
          </a:endParaRPr>
        </a:p>
      </dgm:t>
    </dgm:pt>
    <dgm:pt modelId="{61A651CE-9B80-4FF4-85ED-9B5CE07401CC}" type="parTrans" cxnId="{3950DA83-EB6E-4E8F-83DF-60A2D6684C4E}">
      <dgm:prSet/>
      <dgm:spPr/>
      <dgm:t>
        <a:bodyPr/>
        <a:lstStyle/>
        <a:p>
          <a:endParaRPr lang="es-AR"/>
        </a:p>
      </dgm:t>
    </dgm:pt>
    <dgm:pt modelId="{2DA750A4-8147-4559-B2D3-200CB56C79C9}" type="sibTrans" cxnId="{3950DA83-EB6E-4E8F-83DF-60A2D6684C4E}">
      <dgm:prSet/>
      <dgm:spPr/>
      <dgm:t>
        <a:bodyPr/>
        <a:lstStyle/>
        <a:p>
          <a:endParaRPr lang="es-AR"/>
        </a:p>
      </dgm:t>
    </dgm:pt>
    <dgm:pt modelId="{7C4AF0E9-95E8-4ABE-8715-457AB595142B}" type="pres">
      <dgm:prSet presAssocID="{89365531-78D5-4A1C-ADDC-E1FCF80601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EF1E4EF9-7B3C-4B70-99EC-318A826B269A}" type="pres">
      <dgm:prSet presAssocID="{89365531-78D5-4A1C-ADDC-E1FCF80601F7}" presName="Name1" presStyleCnt="0"/>
      <dgm:spPr/>
    </dgm:pt>
    <dgm:pt modelId="{85CF1102-5A3E-4599-BD18-933EC46982FE}" type="pres">
      <dgm:prSet presAssocID="{89365531-78D5-4A1C-ADDC-E1FCF80601F7}" presName="cycle" presStyleCnt="0"/>
      <dgm:spPr/>
    </dgm:pt>
    <dgm:pt modelId="{AA1B2D8B-2673-4441-8CA8-1FE5E9797B23}" type="pres">
      <dgm:prSet presAssocID="{89365531-78D5-4A1C-ADDC-E1FCF80601F7}" presName="srcNode" presStyleLbl="node1" presStyleIdx="0" presStyleCnt="1"/>
      <dgm:spPr/>
    </dgm:pt>
    <dgm:pt modelId="{6D0BB940-6B24-4F02-A320-B041DBD72C64}" type="pres">
      <dgm:prSet presAssocID="{89365531-78D5-4A1C-ADDC-E1FCF80601F7}" presName="conn" presStyleLbl="parChTrans1D2" presStyleIdx="0" presStyleCnt="1" custLinFactNeighborX="-31062" custLinFactNeighborY="-7999"/>
      <dgm:spPr/>
      <dgm:t>
        <a:bodyPr/>
        <a:lstStyle/>
        <a:p>
          <a:endParaRPr lang="es-AR"/>
        </a:p>
      </dgm:t>
    </dgm:pt>
    <dgm:pt modelId="{1C2122CD-C7FC-443D-BF77-4A2F5CF86E0F}" type="pres">
      <dgm:prSet presAssocID="{89365531-78D5-4A1C-ADDC-E1FCF80601F7}" presName="extraNode" presStyleLbl="node1" presStyleIdx="0" presStyleCnt="1"/>
      <dgm:spPr/>
    </dgm:pt>
    <dgm:pt modelId="{89D7FFA0-DDB2-45F0-A200-50C6E90955DE}" type="pres">
      <dgm:prSet presAssocID="{89365531-78D5-4A1C-ADDC-E1FCF80601F7}" presName="dstNode" presStyleLbl="node1" presStyleIdx="0" presStyleCnt="1"/>
      <dgm:spPr/>
    </dgm:pt>
    <dgm:pt modelId="{96E3E24E-EDC8-4242-8195-57664579FCEF}" type="pres">
      <dgm:prSet presAssocID="{64AAC0B9-3991-420E-A6BC-184409D5CE5C}" presName="text_1" presStyleLbl="node1" presStyleIdx="0" presStyleCnt="1" custScaleX="109081" custScaleY="95553" custLinFactNeighborX="-2618" custLinFactNeighborY="44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A73336F-AA91-48AE-B5E3-3D8AEEE05EC0}" type="pres">
      <dgm:prSet presAssocID="{64AAC0B9-3991-420E-A6BC-184409D5CE5C}" presName="accent_1" presStyleCnt="0"/>
      <dgm:spPr/>
    </dgm:pt>
    <dgm:pt modelId="{6F5B0CFC-4949-49E9-BC7B-6BD67E336718}" type="pres">
      <dgm:prSet presAssocID="{64AAC0B9-3991-420E-A6BC-184409D5CE5C}" presName="accentRepeatNode" presStyleLbl="solidFgAcc1" presStyleIdx="0" presStyleCnt="1" custFlipHor="0" custScaleX="62934" custScaleY="46748" custLinFactNeighborX="-9062" custLinFactNeighborY="-22817"/>
      <dgm:spPr/>
    </dgm:pt>
  </dgm:ptLst>
  <dgm:cxnLst>
    <dgm:cxn modelId="{D720CEDE-C061-4EFF-8A5A-7B20B274F93F}" type="presOf" srcId="{2DA750A4-8147-4559-B2D3-200CB56C79C9}" destId="{6D0BB940-6B24-4F02-A320-B041DBD72C64}" srcOrd="0" destOrd="0" presId="urn:microsoft.com/office/officeart/2008/layout/VerticalCurvedList"/>
    <dgm:cxn modelId="{3950DA83-EB6E-4E8F-83DF-60A2D6684C4E}" srcId="{89365531-78D5-4A1C-ADDC-E1FCF80601F7}" destId="{64AAC0B9-3991-420E-A6BC-184409D5CE5C}" srcOrd="0" destOrd="0" parTransId="{61A651CE-9B80-4FF4-85ED-9B5CE07401CC}" sibTransId="{2DA750A4-8147-4559-B2D3-200CB56C79C9}"/>
    <dgm:cxn modelId="{AE191360-9787-4F4C-AF7A-06F7D8942BCF}" type="presOf" srcId="{89365531-78D5-4A1C-ADDC-E1FCF80601F7}" destId="{7C4AF0E9-95E8-4ABE-8715-457AB595142B}" srcOrd="0" destOrd="0" presId="urn:microsoft.com/office/officeart/2008/layout/VerticalCurvedList"/>
    <dgm:cxn modelId="{AF5C6AC9-7D80-43A5-B84B-68D4C837E07F}" type="presOf" srcId="{64AAC0B9-3991-420E-A6BC-184409D5CE5C}" destId="{96E3E24E-EDC8-4242-8195-57664579FCEF}" srcOrd="0" destOrd="0" presId="urn:microsoft.com/office/officeart/2008/layout/VerticalCurvedList"/>
    <dgm:cxn modelId="{7B856388-A943-4641-B194-EB55E151D446}" type="presParOf" srcId="{7C4AF0E9-95E8-4ABE-8715-457AB595142B}" destId="{EF1E4EF9-7B3C-4B70-99EC-318A826B269A}" srcOrd="0" destOrd="0" presId="urn:microsoft.com/office/officeart/2008/layout/VerticalCurvedList"/>
    <dgm:cxn modelId="{C2CF6598-2900-45B3-8896-BE85D052B5F3}" type="presParOf" srcId="{EF1E4EF9-7B3C-4B70-99EC-318A826B269A}" destId="{85CF1102-5A3E-4599-BD18-933EC46982FE}" srcOrd="0" destOrd="0" presId="urn:microsoft.com/office/officeart/2008/layout/VerticalCurvedList"/>
    <dgm:cxn modelId="{57D4C4C4-BABE-478F-AF5A-D6A9AF732FBB}" type="presParOf" srcId="{85CF1102-5A3E-4599-BD18-933EC46982FE}" destId="{AA1B2D8B-2673-4441-8CA8-1FE5E9797B23}" srcOrd="0" destOrd="0" presId="urn:microsoft.com/office/officeart/2008/layout/VerticalCurvedList"/>
    <dgm:cxn modelId="{E0AECA48-1EC0-4993-9C05-95B9B465E039}" type="presParOf" srcId="{85CF1102-5A3E-4599-BD18-933EC46982FE}" destId="{6D0BB940-6B24-4F02-A320-B041DBD72C64}" srcOrd="1" destOrd="0" presId="urn:microsoft.com/office/officeart/2008/layout/VerticalCurvedList"/>
    <dgm:cxn modelId="{3C410A77-8098-4FBD-8D4F-F33F5327035E}" type="presParOf" srcId="{85CF1102-5A3E-4599-BD18-933EC46982FE}" destId="{1C2122CD-C7FC-443D-BF77-4A2F5CF86E0F}" srcOrd="2" destOrd="0" presId="urn:microsoft.com/office/officeart/2008/layout/VerticalCurvedList"/>
    <dgm:cxn modelId="{C7FC60FE-7C94-434F-B459-A8CDBD1FF58F}" type="presParOf" srcId="{85CF1102-5A3E-4599-BD18-933EC46982FE}" destId="{89D7FFA0-DDB2-45F0-A200-50C6E90955DE}" srcOrd="3" destOrd="0" presId="urn:microsoft.com/office/officeart/2008/layout/VerticalCurvedList"/>
    <dgm:cxn modelId="{8565A366-DC65-45D2-A0AF-95BA5922FB9D}" type="presParOf" srcId="{EF1E4EF9-7B3C-4B70-99EC-318A826B269A}" destId="{96E3E24E-EDC8-4242-8195-57664579FCEF}" srcOrd="1" destOrd="0" presId="urn:microsoft.com/office/officeart/2008/layout/VerticalCurvedList"/>
    <dgm:cxn modelId="{16475A82-0639-4A3B-A0FB-8081DB1CA586}" type="presParOf" srcId="{EF1E4EF9-7B3C-4B70-99EC-318A826B269A}" destId="{1A73336F-AA91-48AE-B5E3-3D8AEEE05EC0}" srcOrd="2" destOrd="0" presId="urn:microsoft.com/office/officeart/2008/layout/VerticalCurvedList"/>
    <dgm:cxn modelId="{49CEB199-6BE3-4F8D-B290-43F90F3348D7}" type="presParOf" srcId="{1A73336F-AA91-48AE-B5E3-3D8AEEE05EC0}" destId="{6F5B0CFC-4949-49E9-BC7B-6BD67E3367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B3772-92F7-499E-AFE1-FBC9769D5719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C4FE6968-D5E2-43F3-8579-00EE3D6ABFD5}">
      <dgm:prSet phldrT="[Texto]" custT="1"/>
      <dgm:spPr>
        <a:solidFill>
          <a:srgbClr val="83A53C"/>
        </a:solidFill>
      </dgm:spPr>
      <dgm:t>
        <a:bodyPr/>
        <a:lstStyle/>
        <a:p>
          <a:r>
            <a:rPr lang="es-ES" sz="1400" b="1" dirty="0"/>
            <a:t>Personal de salud</a:t>
          </a:r>
          <a:endParaRPr lang="es-AR" sz="1400" b="1" dirty="0"/>
        </a:p>
      </dgm:t>
    </dgm:pt>
    <dgm:pt modelId="{DA793966-CE93-4B37-963F-1119F09E15C5}" type="parTrans" cxnId="{25344CFE-F188-4C5D-AD65-ABD443A3B358}">
      <dgm:prSet/>
      <dgm:spPr/>
      <dgm:t>
        <a:bodyPr/>
        <a:lstStyle/>
        <a:p>
          <a:endParaRPr lang="es-AR" b="1"/>
        </a:p>
      </dgm:t>
    </dgm:pt>
    <dgm:pt modelId="{5D5A87F3-8338-4FDC-A0EC-357C9576C510}" type="sibTrans" cxnId="{25344CFE-F188-4C5D-AD65-ABD443A3B358}">
      <dgm:prSet/>
      <dgm:spPr/>
      <dgm:t>
        <a:bodyPr/>
        <a:lstStyle/>
        <a:p>
          <a:endParaRPr lang="es-AR" b="1"/>
        </a:p>
      </dgm:t>
    </dgm:pt>
    <dgm:pt modelId="{DAB39DD2-06EA-4BF1-98F2-38C42293A0D6}">
      <dgm:prSet phldrT="[Texto]" custT="1"/>
      <dgm:spPr>
        <a:solidFill>
          <a:srgbClr val="409B3C"/>
        </a:solidFill>
      </dgm:spPr>
      <dgm:t>
        <a:bodyPr/>
        <a:lstStyle/>
        <a:p>
          <a:r>
            <a:rPr lang="es-ES" sz="1400" b="1" dirty="0"/>
            <a:t>Niños y niñas entre 6 y 24 meses</a:t>
          </a:r>
          <a:endParaRPr lang="es-AR" sz="1400" b="1" dirty="0"/>
        </a:p>
      </dgm:t>
    </dgm:pt>
    <dgm:pt modelId="{A485FB12-0F70-4B29-875D-C63C77DC42AA}" type="parTrans" cxnId="{5EE6E543-C129-4CAE-91C4-4D05D76E7FCF}">
      <dgm:prSet/>
      <dgm:spPr/>
      <dgm:t>
        <a:bodyPr/>
        <a:lstStyle/>
        <a:p>
          <a:endParaRPr lang="es-AR" b="1"/>
        </a:p>
      </dgm:t>
    </dgm:pt>
    <dgm:pt modelId="{469945C3-AC64-4E66-B825-1798B2AC184F}" type="sibTrans" cxnId="{5EE6E543-C129-4CAE-91C4-4D05D76E7FCF}">
      <dgm:prSet/>
      <dgm:spPr/>
      <dgm:t>
        <a:bodyPr/>
        <a:lstStyle/>
        <a:p>
          <a:endParaRPr lang="es-AR" b="1"/>
        </a:p>
      </dgm:t>
    </dgm:pt>
    <dgm:pt modelId="{98FD8C53-FF88-436C-9E10-40B5E500159E}">
      <dgm:prSet phldrT="[Texto]" custT="1"/>
      <dgm:spPr>
        <a:solidFill>
          <a:srgbClr val="43A179"/>
        </a:solidFill>
      </dgm:spPr>
      <dgm:t>
        <a:bodyPr/>
        <a:lstStyle/>
        <a:p>
          <a:r>
            <a:rPr lang="es-ES" sz="1400" b="1" dirty="0"/>
            <a:t>Personas gestantes (cualquier trimestre de gestación)</a:t>
          </a:r>
          <a:endParaRPr lang="es-AR" sz="1400" b="1" dirty="0"/>
        </a:p>
      </dgm:t>
    </dgm:pt>
    <dgm:pt modelId="{91B8BFDF-AD8E-4873-816A-7F784A06EEF4}" type="parTrans" cxnId="{255B9C15-7AB3-4809-AD55-D56E2149AFB1}">
      <dgm:prSet/>
      <dgm:spPr/>
      <dgm:t>
        <a:bodyPr/>
        <a:lstStyle/>
        <a:p>
          <a:endParaRPr lang="es-AR" b="1"/>
        </a:p>
      </dgm:t>
    </dgm:pt>
    <dgm:pt modelId="{A184E9C6-2D2B-4591-9137-C858E6FD75E3}" type="sibTrans" cxnId="{255B9C15-7AB3-4809-AD55-D56E2149AFB1}">
      <dgm:prSet/>
      <dgm:spPr/>
      <dgm:t>
        <a:bodyPr/>
        <a:lstStyle/>
        <a:p>
          <a:endParaRPr lang="es-AR" b="1"/>
        </a:p>
      </dgm:t>
    </dgm:pt>
    <dgm:pt modelId="{6E9FF80D-330C-47F9-991B-C29947949CAE}">
      <dgm:prSet phldrT="[Texto]" custT="1"/>
      <dgm:spPr>
        <a:solidFill>
          <a:srgbClr val="6B4B90"/>
        </a:solidFill>
      </dgm:spPr>
      <dgm:t>
        <a:bodyPr/>
        <a:lstStyle/>
        <a:p>
          <a:r>
            <a:rPr lang="es-ES" sz="1400" b="1" dirty="0"/>
            <a:t>Personas de 65 años o más</a:t>
          </a:r>
          <a:endParaRPr lang="es-AR" sz="1400" b="1" dirty="0"/>
        </a:p>
      </dgm:t>
    </dgm:pt>
    <dgm:pt modelId="{D88BDEEF-2D3B-4431-B9EE-0EF588357C5A}" type="sibTrans" cxnId="{887AFA91-07AD-41FF-8E2C-A29FCF7C28F5}">
      <dgm:prSet/>
      <dgm:spPr/>
      <dgm:t>
        <a:bodyPr/>
        <a:lstStyle/>
        <a:p>
          <a:endParaRPr lang="es-AR" b="1"/>
        </a:p>
      </dgm:t>
    </dgm:pt>
    <dgm:pt modelId="{BB1EA597-336A-46DA-9C74-0A03F09E81C8}" type="parTrans" cxnId="{887AFA91-07AD-41FF-8E2C-A29FCF7C28F5}">
      <dgm:prSet/>
      <dgm:spPr/>
      <dgm:t>
        <a:bodyPr/>
        <a:lstStyle/>
        <a:p>
          <a:endParaRPr lang="es-AR" b="1"/>
        </a:p>
      </dgm:t>
    </dgm:pt>
    <dgm:pt modelId="{BCDC4172-943E-4C13-B8D8-4BCF59CE35E1}">
      <dgm:prSet phldrT="[Texto]" custT="1"/>
      <dgm:spPr>
        <a:solidFill>
          <a:srgbClr val="45899A"/>
        </a:solidFill>
      </dgm:spPr>
      <dgm:t>
        <a:bodyPr/>
        <a:lstStyle/>
        <a:p>
          <a:r>
            <a:rPr lang="es-ES" sz="1400" b="1" dirty="0"/>
            <a:t>Personas puérperas (antes del egreso de la maternidad)</a:t>
          </a:r>
          <a:endParaRPr lang="es-AR" sz="1400" b="1" dirty="0"/>
        </a:p>
      </dgm:t>
    </dgm:pt>
    <dgm:pt modelId="{86B5EBA1-899F-4370-AFE6-14905A2D646A}" type="parTrans" cxnId="{F852F0AB-448A-4C0A-AA6A-C773FAFCA682}">
      <dgm:prSet/>
      <dgm:spPr/>
      <dgm:t>
        <a:bodyPr/>
        <a:lstStyle/>
        <a:p>
          <a:endParaRPr lang="es-AR" b="1"/>
        </a:p>
      </dgm:t>
    </dgm:pt>
    <dgm:pt modelId="{BC06F5E8-2C2F-4C94-A93B-FE6B5E9364CD}" type="sibTrans" cxnId="{F852F0AB-448A-4C0A-AA6A-C773FAFCA682}">
      <dgm:prSet/>
      <dgm:spPr/>
      <dgm:t>
        <a:bodyPr/>
        <a:lstStyle/>
        <a:p>
          <a:endParaRPr lang="es-AR" b="1"/>
        </a:p>
      </dgm:t>
    </dgm:pt>
    <dgm:pt modelId="{D9E90A15-BA2B-4118-B267-AC3D10B7ECA0}">
      <dgm:prSet phldrT="[Texto]" custT="1"/>
      <dgm:spPr>
        <a:solidFill>
          <a:srgbClr val="4D5B9F"/>
        </a:solidFill>
      </dgm:spPr>
      <dgm:t>
        <a:bodyPr/>
        <a:lstStyle/>
        <a:p>
          <a:r>
            <a:rPr lang="es-ES" sz="1400" b="1" dirty="0"/>
            <a:t>Personas de 2 a 64 años con factores de riesgo</a:t>
          </a:r>
          <a:endParaRPr lang="es-AR" sz="1400" b="1" dirty="0"/>
        </a:p>
      </dgm:t>
    </dgm:pt>
    <dgm:pt modelId="{3F6DD36F-6D5B-44CA-AC16-48FEA4A71A2B}" type="parTrans" cxnId="{A1EDB9EF-DC2E-49BD-8ED6-C18F549939FD}">
      <dgm:prSet/>
      <dgm:spPr/>
      <dgm:t>
        <a:bodyPr/>
        <a:lstStyle/>
        <a:p>
          <a:endParaRPr lang="es-AR" b="1"/>
        </a:p>
      </dgm:t>
    </dgm:pt>
    <dgm:pt modelId="{FD666825-93FD-4099-B7B2-F47F626D5CBA}" type="sibTrans" cxnId="{A1EDB9EF-DC2E-49BD-8ED6-C18F549939FD}">
      <dgm:prSet/>
      <dgm:spPr/>
      <dgm:t>
        <a:bodyPr/>
        <a:lstStyle/>
        <a:p>
          <a:endParaRPr lang="es-AR" b="1"/>
        </a:p>
      </dgm:t>
    </dgm:pt>
    <dgm:pt modelId="{381DC3A7-3A5A-48CD-AC12-AB3B279EF861}" type="pres">
      <dgm:prSet presAssocID="{B0BB3772-92F7-499E-AFE1-FBC9769D57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61F03C5-3B6C-44F4-A3DE-ABD7733ECE00}" type="pres">
      <dgm:prSet presAssocID="{C4FE6968-D5E2-43F3-8579-00EE3D6ABFD5}" presName="parentText" presStyleLbl="node1" presStyleIdx="0" presStyleCnt="6" custScaleY="14358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F5F9E1D-3E39-4B1A-88CD-6303E4A94A02}" type="pres">
      <dgm:prSet presAssocID="{5D5A87F3-8338-4FDC-A0EC-357C9576C510}" presName="spacer" presStyleCnt="0"/>
      <dgm:spPr/>
    </dgm:pt>
    <dgm:pt modelId="{D243CAFC-F876-4EBB-9C1B-9D3D218E61C8}" type="pres">
      <dgm:prSet presAssocID="{DAB39DD2-06EA-4BF1-98F2-38C42293A0D6}" presName="parentText" presStyleLbl="node1" presStyleIdx="1" presStyleCnt="6" custScaleY="148416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2ACCDF-AC98-4DBA-B3AD-1DEFAB60CCA3}" type="pres">
      <dgm:prSet presAssocID="{469945C3-AC64-4E66-B825-1798B2AC184F}" presName="spacer" presStyleCnt="0"/>
      <dgm:spPr/>
    </dgm:pt>
    <dgm:pt modelId="{0FBA79A7-5E25-473A-B0A3-C71F3B52B2D9}" type="pres">
      <dgm:prSet presAssocID="{98FD8C53-FF88-436C-9E10-40B5E500159E}" presName="parentText" presStyleLbl="node1" presStyleIdx="2" presStyleCnt="6" custScaleY="14008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C427205-EE9E-4E7F-BA57-78B631B7D46F}" type="pres">
      <dgm:prSet presAssocID="{A184E9C6-2D2B-4591-9137-C858E6FD75E3}" presName="spacer" presStyleCnt="0"/>
      <dgm:spPr/>
    </dgm:pt>
    <dgm:pt modelId="{C0FB2268-5EBC-46BF-9CE3-6DB6BF2840BA}" type="pres">
      <dgm:prSet presAssocID="{BCDC4172-943E-4C13-B8D8-4BCF59CE35E1}" presName="parentText" presStyleLbl="node1" presStyleIdx="3" presStyleCnt="6" custScaleY="15735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6C544D0-8D53-4750-B416-7D0D9C44A1D5}" type="pres">
      <dgm:prSet presAssocID="{BC06F5E8-2C2F-4C94-A93B-FE6B5E9364CD}" presName="spacer" presStyleCnt="0"/>
      <dgm:spPr/>
    </dgm:pt>
    <dgm:pt modelId="{C9AB93DC-FBED-49EA-9F8E-94B3A2C1700E}" type="pres">
      <dgm:prSet presAssocID="{D9E90A15-BA2B-4118-B267-AC3D10B7ECA0}" presName="parentText" presStyleLbl="node1" presStyleIdx="4" presStyleCnt="6" custScaleY="15221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D85D5F6-5643-4310-964E-78E1462B4DFB}" type="pres">
      <dgm:prSet presAssocID="{FD666825-93FD-4099-B7B2-F47F626D5CBA}" presName="spacer" presStyleCnt="0"/>
      <dgm:spPr/>
    </dgm:pt>
    <dgm:pt modelId="{200DB3C4-092D-4DF7-B5D2-8C98D075AA2D}" type="pres">
      <dgm:prSet presAssocID="{6E9FF80D-330C-47F9-991B-C29947949CAE}" presName="parentText" presStyleLbl="node1" presStyleIdx="5" presStyleCnt="6" custScaleY="13731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70282DD-4B15-44EB-BC4C-DEBF4A5BC70D}" type="presOf" srcId="{98FD8C53-FF88-436C-9E10-40B5E500159E}" destId="{0FBA79A7-5E25-473A-B0A3-C71F3B52B2D9}" srcOrd="0" destOrd="0" presId="urn:microsoft.com/office/officeart/2005/8/layout/vList2"/>
    <dgm:cxn modelId="{A1EDB9EF-DC2E-49BD-8ED6-C18F549939FD}" srcId="{B0BB3772-92F7-499E-AFE1-FBC9769D5719}" destId="{D9E90A15-BA2B-4118-B267-AC3D10B7ECA0}" srcOrd="4" destOrd="0" parTransId="{3F6DD36F-6D5B-44CA-AC16-48FEA4A71A2B}" sibTransId="{FD666825-93FD-4099-B7B2-F47F626D5CBA}"/>
    <dgm:cxn modelId="{F852F0AB-448A-4C0A-AA6A-C773FAFCA682}" srcId="{B0BB3772-92F7-499E-AFE1-FBC9769D5719}" destId="{BCDC4172-943E-4C13-B8D8-4BCF59CE35E1}" srcOrd="3" destOrd="0" parTransId="{86B5EBA1-899F-4370-AFE6-14905A2D646A}" sibTransId="{BC06F5E8-2C2F-4C94-A93B-FE6B5E9364CD}"/>
    <dgm:cxn modelId="{F422245F-D99D-442C-A08F-D369C595FAEC}" type="presOf" srcId="{BCDC4172-943E-4C13-B8D8-4BCF59CE35E1}" destId="{C0FB2268-5EBC-46BF-9CE3-6DB6BF2840BA}" srcOrd="0" destOrd="0" presId="urn:microsoft.com/office/officeart/2005/8/layout/vList2"/>
    <dgm:cxn modelId="{25344CFE-F188-4C5D-AD65-ABD443A3B358}" srcId="{B0BB3772-92F7-499E-AFE1-FBC9769D5719}" destId="{C4FE6968-D5E2-43F3-8579-00EE3D6ABFD5}" srcOrd="0" destOrd="0" parTransId="{DA793966-CE93-4B37-963F-1119F09E15C5}" sibTransId="{5D5A87F3-8338-4FDC-A0EC-357C9576C510}"/>
    <dgm:cxn modelId="{28916A0C-2CEF-45D3-A3DA-37FF1C8EDCE2}" type="presOf" srcId="{D9E90A15-BA2B-4118-B267-AC3D10B7ECA0}" destId="{C9AB93DC-FBED-49EA-9F8E-94B3A2C1700E}" srcOrd="0" destOrd="0" presId="urn:microsoft.com/office/officeart/2005/8/layout/vList2"/>
    <dgm:cxn modelId="{D3CE3203-2D4B-402B-B417-2175311E1810}" type="presOf" srcId="{DAB39DD2-06EA-4BF1-98F2-38C42293A0D6}" destId="{D243CAFC-F876-4EBB-9C1B-9D3D218E61C8}" srcOrd="0" destOrd="0" presId="urn:microsoft.com/office/officeart/2005/8/layout/vList2"/>
    <dgm:cxn modelId="{09D28B0E-EC32-429B-BB08-9C6EFAC3EC46}" type="presOf" srcId="{B0BB3772-92F7-499E-AFE1-FBC9769D5719}" destId="{381DC3A7-3A5A-48CD-AC12-AB3B279EF861}" srcOrd="0" destOrd="0" presId="urn:microsoft.com/office/officeart/2005/8/layout/vList2"/>
    <dgm:cxn modelId="{6838D54D-5418-4EB5-A29E-431F114AC5D2}" type="presOf" srcId="{C4FE6968-D5E2-43F3-8579-00EE3D6ABFD5}" destId="{661F03C5-3B6C-44F4-A3DE-ABD7733ECE00}" srcOrd="0" destOrd="0" presId="urn:microsoft.com/office/officeart/2005/8/layout/vList2"/>
    <dgm:cxn modelId="{887AFA91-07AD-41FF-8E2C-A29FCF7C28F5}" srcId="{B0BB3772-92F7-499E-AFE1-FBC9769D5719}" destId="{6E9FF80D-330C-47F9-991B-C29947949CAE}" srcOrd="5" destOrd="0" parTransId="{BB1EA597-336A-46DA-9C74-0A03F09E81C8}" sibTransId="{D88BDEEF-2D3B-4431-B9EE-0EF588357C5A}"/>
    <dgm:cxn modelId="{255B9C15-7AB3-4809-AD55-D56E2149AFB1}" srcId="{B0BB3772-92F7-499E-AFE1-FBC9769D5719}" destId="{98FD8C53-FF88-436C-9E10-40B5E500159E}" srcOrd="2" destOrd="0" parTransId="{91B8BFDF-AD8E-4873-816A-7F784A06EEF4}" sibTransId="{A184E9C6-2D2B-4591-9137-C858E6FD75E3}"/>
    <dgm:cxn modelId="{5EE6E543-C129-4CAE-91C4-4D05D76E7FCF}" srcId="{B0BB3772-92F7-499E-AFE1-FBC9769D5719}" destId="{DAB39DD2-06EA-4BF1-98F2-38C42293A0D6}" srcOrd="1" destOrd="0" parTransId="{A485FB12-0F70-4B29-875D-C63C77DC42AA}" sibTransId="{469945C3-AC64-4E66-B825-1798B2AC184F}"/>
    <dgm:cxn modelId="{5A861183-2FEF-428A-9B9F-17DC2B29FE36}" type="presOf" srcId="{6E9FF80D-330C-47F9-991B-C29947949CAE}" destId="{200DB3C4-092D-4DF7-B5D2-8C98D075AA2D}" srcOrd="0" destOrd="0" presId="urn:microsoft.com/office/officeart/2005/8/layout/vList2"/>
    <dgm:cxn modelId="{4DB9C694-2D1B-4F8C-9735-EBDF96D849E2}" type="presParOf" srcId="{381DC3A7-3A5A-48CD-AC12-AB3B279EF861}" destId="{661F03C5-3B6C-44F4-A3DE-ABD7733ECE00}" srcOrd="0" destOrd="0" presId="urn:microsoft.com/office/officeart/2005/8/layout/vList2"/>
    <dgm:cxn modelId="{1F4DED6D-60A8-47B8-9BC0-0B40BF0C0459}" type="presParOf" srcId="{381DC3A7-3A5A-48CD-AC12-AB3B279EF861}" destId="{FF5F9E1D-3E39-4B1A-88CD-6303E4A94A02}" srcOrd="1" destOrd="0" presId="urn:microsoft.com/office/officeart/2005/8/layout/vList2"/>
    <dgm:cxn modelId="{A8409B7F-476F-4551-906A-DD14177C8B67}" type="presParOf" srcId="{381DC3A7-3A5A-48CD-AC12-AB3B279EF861}" destId="{D243CAFC-F876-4EBB-9C1B-9D3D218E61C8}" srcOrd="2" destOrd="0" presId="urn:microsoft.com/office/officeart/2005/8/layout/vList2"/>
    <dgm:cxn modelId="{88C01C8C-CC13-430E-8573-55BE0B01424F}" type="presParOf" srcId="{381DC3A7-3A5A-48CD-AC12-AB3B279EF861}" destId="{972ACCDF-AC98-4DBA-B3AD-1DEFAB60CCA3}" srcOrd="3" destOrd="0" presId="urn:microsoft.com/office/officeart/2005/8/layout/vList2"/>
    <dgm:cxn modelId="{D455D0E4-7831-478F-BA11-26A67025B2A6}" type="presParOf" srcId="{381DC3A7-3A5A-48CD-AC12-AB3B279EF861}" destId="{0FBA79A7-5E25-473A-B0A3-C71F3B52B2D9}" srcOrd="4" destOrd="0" presId="urn:microsoft.com/office/officeart/2005/8/layout/vList2"/>
    <dgm:cxn modelId="{89581D01-78DF-4DE8-A9A4-8E96404CCDB1}" type="presParOf" srcId="{381DC3A7-3A5A-48CD-AC12-AB3B279EF861}" destId="{CC427205-EE9E-4E7F-BA57-78B631B7D46F}" srcOrd="5" destOrd="0" presId="urn:microsoft.com/office/officeart/2005/8/layout/vList2"/>
    <dgm:cxn modelId="{7BC4ADF3-92BD-4528-87B6-F895499FEEF9}" type="presParOf" srcId="{381DC3A7-3A5A-48CD-AC12-AB3B279EF861}" destId="{C0FB2268-5EBC-46BF-9CE3-6DB6BF2840BA}" srcOrd="6" destOrd="0" presId="urn:microsoft.com/office/officeart/2005/8/layout/vList2"/>
    <dgm:cxn modelId="{8806A4F1-DD5F-401B-A5DF-1B27606FA67F}" type="presParOf" srcId="{381DC3A7-3A5A-48CD-AC12-AB3B279EF861}" destId="{F6C544D0-8D53-4750-B416-7D0D9C44A1D5}" srcOrd="7" destOrd="0" presId="urn:microsoft.com/office/officeart/2005/8/layout/vList2"/>
    <dgm:cxn modelId="{C9F17E37-FA25-4C60-94A9-1182C85D8FB7}" type="presParOf" srcId="{381DC3A7-3A5A-48CD-AC12-AB3B279EF861}" destId="{C9AB93DC-FBED-49EA-9F8E-94B3A2C1700E}" srcOrd="8" destOrd="0" presId="urn:microsoft.com/office/officeart/2005/8/layout/vList2"/>
    <dgm:cxn modelId="{97D1318B-0E07-41AA-A15E-75B4C04A361F}" type="presParOf" srcId="{381DC3A7-3A5A-48CD-AC12-AB3B279EF861}" destId="{0D85D5F6-5643-4310-964E-78E1462B4DFB}" srcOrd="9" destOrd="0" presId="urn:microsoft.com/office/officeart/2005/8/layout/vList2"/>
    <dgm:cxn modelId="{2728C7A6-9000-4374-9A35-DFD22388C719}" type="presParOf" srcId="{381DC3A7-3A5A-48CD-AC12-AB3B279EF861}" destId="{200DB3C4-092D-4DF7-B5D2-8C98D075AA2D}" srcOrd="10" destOrd="0" presId="urn:microsoft.com/office/officeart/2005/8/layout/vList2"/>
  </dgm:cxnLst>
  <dgm:bg>
    <a:effectLst>
      <a:glow>
        <a:schemeClr val="accent1"/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BB940-6B24-4F02-A320-B041DBD72C64}">
      <dsp:nvSpPr>
        <dsp:cNvPr id="0" name=""/>
        <dsp:cNvSpPr/>
      </dsp:nvSpPr>
      <dsp:spPr>
        <a:xfrm>
          <a:off x="-1200282" y="-288037"/>
          <a:ext cx="1365702" cy="1365702"/>
        </a:xfrm>
        <a:prstGeom prst="blockArc">
          <a:avLst>
            <a:gd name="adj1" fmla="val 18900000"/>
            <a:gd name="adj2" fmla="val 2700000"/>
            <a:gd name="adj3" fmla="val 15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E24E-EDC8-4242-8195-57664579FCEF}">
      <dsp:nvSpPr>
        <dsp:cNvPr id="0" name=""/>
        <dsp:cNvSpPr/>
      </dsp:nvSpPr>
      <dsp:spPr>
        <a:xfrm>
          <a:off x="-212268" y="288032"/>
          <a:ext cx="8844643" cy="47666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009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i="0" u="none" kern="1200" dirty="0" smtClean="0">
              <a:solidFill>
                <a:schemeClr val="tx1"/>
              </a:solidFill>
            </a:rPr>
            <a:t>Objetivos </a:t>
          </a:r>
          <a:r>
            <a:rPr lang="es-AR" sz="2400" b="1" i="0" u="none" kern="1200" dirty="0" smtClean="0">
              <a:solidFill>
                <a:schemeClr val="tx1"/>
              </a:solidFill>
            </a:rPr>
            <a:t>JUNIO   </a:t>
          </a:r>
          <a:r>
            <a:rPr lang="es-AR" sz="2400" b="1" i="0" u="none" kern="1200" dirty="0" smtClean="0">
              <a:solidFill>
                <a:schemeClr val="tx1"/>
              </a:solidFill>
            </a:rPr>
            <a:t>2022</a:t>
          </a:r>
          <a:endParaRPr lang="es-AR" sz="2400" kern="1200" dirty="0">
            <a:solidFill>
              <a:schemeClr val="tx1"/>
            </a:solidFill>
          </a:endParaRPr>
        </a:p>
      </dsp:txBody>
      <dsp:txXfrm>
        <a:off x="-212268" y="288032"/>
        <a:ext cx="8844643" cy="476664"/>
      </dsp:txXfrm>
    </dsp:sp>
    <dsp:sp modelId="{6F5B0CFC-4949-49E9-BC7B-6BD67E336718}">
      <dsp:nvSpPr>
        <dsp:cNvPr id="0" name=""/>
        <dsp:cNvSpPr/>
      </dsp:nvSpPr>
      <dsp:spPr>
        <a:xfrm>
          <a:off x="-40325" y="216027"/>
          <a:ext cx="392431" cy="291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F03C5-3B6C-44F4-A3DE-ABD7733ECE00}">
      <dsp:nvSpPr>
        <dsp:cNvPr id="0" name=""/>
        <dsp:cNvSpPr/>
      </dsp:nvSpPr>
      <dsp:spPr>
        <a:xfrm>
          <a:off x="0" y="35104"/>
          <a:ext cx="5326228" cy="510717"/>
        </a:xfrm>
        <a:prstGeom prst="roundRect">
          <a:avLst/>
        </a:prstGeom>
        <a:solidFill>
          <a:srgbClr val="83A5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Personal de salud</a:t>
          </a:r>
          <a:endParaRPr lang="es-AR" sz="1400" b="1" kern="1200" dirty="0"/>
        </a:p>
      </dsp:txBody>
      <dsp:txXfrm>
        <a:off x="24931" y="60035"/>
        <a:ext cx="5276366" cy="460855"/>
      </dsp:txXfrm>
    </dsp:sp>
    <dsp:sp modelId="{D243CAFC-F876-4EBB-9C1B-9D3D218E61C8}">
      <dsp:nvSpPr>
        <dsp:cNvPr id="0" name=""/>
        <dsp:cNvSpPr/>
      </dsp:nvSpPr>
      <dsp:spPr>
        <a:xfrm>
          <a:off x="0" y="600542"/>
          <a:ext cx="5326228" cy="527886"/>
        </a:xfrm>
        <a:prstGeom prst="roundRect">
          <a:avLst/>
        </a:prstGeom>
        <a:solidFill>
          <a:srgbClr val="409B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Niños y niñas entre 6 y 24 meses</a:t>
          </a:r>
          <a:endParaRPr lang="es-AR" sz="1400" b="1" kern="1200" dirty="0"/>
        </a:p>
      </dsp:txBody>
      <dsp:txXfrm>
        <a:off x="25769" y="626311"/>
        <a:ext cx="5274690" cy="476348"/>
      </dsp:txXfrm>
    </dsp:sp>
    <dsp:sp modelId="{0FBA79A7-5E25-473A-B0A3-C71F3B52B2D9}">
      <dsp:nvSpPr>
        <dsp:cNvPr id="0" name=""/>
        <dsp:cNvSpPr/>
      </dsp:nvSpPr>
      <dsp:spPr>
        <a:xfrm>
          <a:off x="0" y="1183148"/>
          <a:ext cx="5326228" cy="498240"/>
        </a:xfrm>
        <a:prstGeom prst="roundRect">
          <a:avLst/>
        </a:prstGeom>
        <a:solidFill>
          <a:srgbClr val="43A1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Personas gestantes (cualquier trimestre de gestación)</a:t>
          </a:r>
          <a:endParaRPr lang="es-AR" sz="1400" b="1" kern="1200" dirty="0"/>
        </a:p>
      </dsp:txBody>
      <dsp:txXfrm>
        <a:off x="24322" y="1207470"/>
        <a:ext cx="5277584" cy="449596"/>
      </dsp:txXfrm>
    </dsp:sp>
    <dsp:sp modelId="{C0FB2268-5EBC-46BF-9CE3-6DB6BF2840BA}">
      <dsp:nvSpPr>
        <dsp:cNvPr id="0" name=""/>
        <dsp:cNvSpPr/>
      </dsp:nvSpPr>
      <dsp:spPr>
        <a:xfrm>
          <a:off x="0" y="1736108"/>
          <a:ext cx="5326228" cy="559662"/>
        </a:xfrm>
        <a:prstGeom prst="roundRect">
          <a:avLst/>
        </a:prstGeom>
        <a:solidFill>
          <a:srgbClr val="4589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Personas puérperas (antes del egreso de la maternidad)</a:t>
          </a:r>
          <a:endParaRPr lang="es-AR" sz="1400" b="1" kern="1200" dirty="0"/>
        </a:p>
      </dsp:txBody>
      <dsp:txXfrm>
        <a:off x="27320" y="1763428"/>
        <a:ext cx="5271588" cy="505022"/>
      </dsp:txXfrm>
    </dsp:sp>
    <dsp:sp modelId="{C9AB93DC-FBED-49EA-9F8E-94B3A2C1700E}">
      <dsp:nvSpPr>
        <dsp:cNvPr id="0" name=""/>
        <dsp:cNvSpPr/>
      </dsp:nvSpPr>
      <dsp:spPr>
        <a:xfrm>
          <a:off x="0" y="2350490"/>
          <a:ext cx="5326228" cy="541412"/>
        </a:xfrm>
        <a:prstGeom prst="roundRect">
          <a:avLst/>
        </a:prstGeom>
        <a:solidFill>
          <a:srgbClr val="4D5B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Personas de 2 a 64 años con factores de riesgo</a:t>
          </a:r>
          <a:endParaRPr lang="es-AR" sz="1400" b="1" kern="1200" dirty="0"/>
        </a:p>
      </dsp:txBody>
      <dsp:txXfrm>
        <a:off x="26430" y="2376920"/>
        <a:ext cx="5273368" cy="488552"/>
      </dsp:txXfrm>
    </dsp:sp>
    <dsp:sp modelId="{200DB3C4-092D-4DF7-B5D2-8C98D075AA2D}">
      <dsp:nvSpPr>
        <dsp:cNvPr id="0" name=""/>
        <dsp:cNvSpPr/>
      </dsp:nvSpPr>
      <dsp:spPr>
        <a:xfrm>
          <a:off x="0" y="2946623"/>
          <a:ext cx="5326228" cy="488401"/>
        </a:xfrm>
        <a:prstGeom prst="roundRect">
          <a:avLst/>
        </a:prstGeom>
        <a:solidFill>
          <a:srgbClr val="6B4B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Personas de 65 años o más</a:t>
          </a:r>
          <a:endParaRPr lang="es-AR" sz="1400" b="1" kern="1200" dirty="0"/>
        </a:p>
      </dsp:txBody>
      <dsp:txXfrm>
        <a:off x="23842" y="2970465"/>
        <a:ext cx="5278544" cy="44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0.64877</cdr:x>
      <cdr:y>0.95515</cdr:y>
    </cdr:from>
    <cdr:to>
      <cdr:x>0.99598</cdr:x>
      <cdr:y>1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1D660436-F3A7-473B-B5F3-F6434818875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2324" y="6548473"/>
          <a:ext cx="3174880" cy="260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88693" tIns="44347" rIns="88693" bIns="44347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r" defTabSz="888931">
            <a:spcBef>
              <a:spcPct val="0"/>
            </a:spcBef>
            <a:buNone/>
          </a:pPr>
          <a:r>
            <a:rPr lang="en-US" altLang="es-AR" sz="1112" i="1" dirty="0">
              <a:solidFill>
                <a:prstClr val="black"/>
              </a:solidFill>
              <a:latin typeface="Calibri" panose="020F0502020204030204" pitchFamily="34" charset="0"/>
            </a:rPr>
            <a:t>Fuente: </a:t>
          </a:r>
          <a:r>
            <a:rPr lang="en-US" altLang="es-AR" sz="1112" dirty="0" err="1">
              <a:solidFill>
                <a:prstClr val="black"/>
              </a:solidFill>
              <a:latin typeface="Calibri" panose="020F0502020204030204" pitchFamily="34" charset="0"/>
            </a:rPr>
            <a:t>DiCEI</a:t>
          </a:r>
          <a:r>
            <a:rPr lang="en-US" altLang="es-AR" sz="1112" dirty="0">
              <a:solidFill>
                <a:prstClr val="black"/>
              </a:solidFill>
              <a:latin typeface="Calibri" panose="020F0502020204030204" pitchFamily="34" charset="0"/>
            </a:rPr>
            <a:t> – SISA </a:t>
          </a:r>
          <a:r>
            <a:rPr lang="en-US" altLang="es-AR" sz="1112" dirty="0" err="1">
              <a:solidFill>
                <a:prstClr val="black"/>
              </a:solidFill>
              <a:latin typeface="Calibri" panose="020F0502020204030204" pitchFamily="34" charset="0"/>
            </a:rPr>
            <a:t>Nomivac</a:t>
          </a:r>
          <a:endParaRPr lang="en-US" altLang="es-AR" sz="1112" dirty="0">
            <a:solidFill>
              <a:prstClr val="black"/>
            </a:solidFill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78E009-AE2C-4C45-8415-226BFAD7C40B}" type="datetimeFigureOut">
              <a:rPr lang="es-ES" smtClean="0"/>
              <a:pPr/>
              <a:t>02/06/2022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497720-1BBB-4916-836D-0C0110B249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94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7720-1BBB-4916-836D-0C0110B249C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26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780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998A-DE0A-497F-8B96-C1449491C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D10E-2AC1-4214-A4C9-3E7EC50C6F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613A8-66A2-4ADD-8E2D-F6A0D99272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BEB1-07E9-4CC5-BEC7-8A1C865283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02E5-CA69-4743-8DF2-2AEAFD8EC5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61D7D-1DC3-4EC6-AB83-EF923D03CA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74C9-5EF3-4582-AD6B-E85CD780B3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D4CB-231E-4A9C-923E-1491A2F837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08CC-20CF-456B-B324-BA6BB81CDE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D10F-5893-4DC4-A736-4173F8145D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7816-A765-4E23-9684-11A1DBC198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41C4AF-1A29-4A53-9EE8-4675007D3A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19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920880" cy="2234901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s-AR" sz="3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VACUNACIÓN COVID-19 </a:t>
            </a:r>
            <a:b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</a:t>
            </a: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2756061" cy="831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551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5360" y="531222"/>
            <a:ext cx="625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RECEPCION ANTIGRIPALES  2022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26804"/>
              </p:ext>
            </p:extLst>
          </p:nvPr>
        </p:nvGraphicFramePr>
        <p:xfrm>
          <a:off x="1506584" y="1463034"/>
          <a:ext cx="5390604" cy="4823305"/>
        </p:xfrm>
        <a:graphic>
          <a:graphicData uri="http://schemas.openxmlformats.org/drawingml/2006/table">
            <a:tbl>
              <a:tblPr/>
              <a:tblGrid>
                <a:gridCol w="1034511"/>
                <a:gridCol w="1205764"/>
                <a:gridCol w="1079945"/>
                <a:gridCol w="1020530"/>
                <a:gridCol w="1049854"/>
              </a:tblGrid>
              <a:tr h="3187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VIRAFLU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FLUXVIR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27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PEDIATRICAS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22/3/2022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43.120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43.120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29/3/2022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31.920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31.920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3/4/2022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11.760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14.560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26.320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14/4/2022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2.800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8.960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7.840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19.600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23/4/2022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14.000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15.680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29.680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28/4/2022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15.680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15.680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3/5/2022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7.840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7.840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7/5/2022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16.240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16.240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17/5/2022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11.200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25.200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59.920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119.280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36.400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215.600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008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32983"/>
              </p:ext>
            </p:extLst>
          </p:nvPr>
        </p:nvGraphicFramePr>
        <p:xfrm>
          <a:off x="1187624" y="903040"/>
          <a:ext cx="6624736" cy="4752527"/>
        </p:xfrm>
        <a:graphic>
          <a:graphicData uri="http://schemas.openxmlformats.org/drawingml/2006/table">
            <a:tbl>
              <a:tblPr/>
              <a:tblGrid>
                <a:gridCol w="2955097"/>
                <a:gridCol w="1077351"/>
                <a:gridCol w="1296144"/>
                <a:gridCol w="312959"/>
                <a:gridCol w="983185"/>
              </a:tblGrid>
              <a:tr h="206633">
                <a:tc gridSpan="4"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605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AR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71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Población 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1° - 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2° - 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637114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Personal de Salud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114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Embarazadas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114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6m - 24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114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2 - 64 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52.376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114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Mayores de 65 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48.989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COBERTURA ESPERADA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7">
            <a:extLst>
              <a:ext uri="{FF2B5EF4-FFF2-40B4-BE49-F238E27FC236}">
                <a16:creationId xmlns:c="http://schemas.openxmlformats.org/drawingml/2006/chart" xmlns:cdr="http://schemas.openxmlformats.org/drawingml/2006/chartDrawing" xmlns="" xmlns:a16="http://schemas.microsoft.com/office/drawing/2014/main" xmlns:lc="http://schemas.openxmlformats.org/drawingml/2006/lockedCanvas" id="{1D660436-F3A7-473B-B5F3-F6434818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381328"/>
            <a:ext cx="3174888" cy="26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93" tIns="44347" rIns="88693" bIns="44347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888931">
              <a:spcBef>
                <a:spcPct val="0"/>
              </a:spcBef>
              <a:buNone/>
            </a:pPr>
            <a:r>
              <a:rPr lang="en-US" altLang="es-AR" sz="1112" i="1" dirty="0">
                <a:solidFill>
                  <a:prstClr val="black"/>
                </a:solidFill>
                <a:latin typeface="Calibri" panose="020F0502020204030204" pitchFamily="34" charset="0"/>
              </a:rPr>
              <a:t>Fuente: </a:t>
            </a:r>
            <a:r>
              <a:rPr lang="en-US" altLang="es-AR" sz="1112" dirty="0" err="1">
                <a:solidFill>
                  <a:prstClr val="black"/>
                </a:solidFill>
                <a:latin typeface="Calibri" panose="020F0502020204030204" pitchFamily="34" charset="0"/>
              </a:rPr>
              <a:t>DiCEI</a:t>
            </a:r>
            <a:r>
              <a:rPr lang="en-US" altLang="es-AR" sz="1112" dirty="0">
                <a:solidFill>
                  <a:prstClr val="black"/>
                </a:solidFill>
                <a:latin typeface="Calibri" panose="020F0502020204030204" pitchFamily="34" charset="0"/>
              </a:rPr>
              <a:t> – SISA </a:t>
            </a:r>
            <a:r>
              <a:rPr lang="en-US" altLang="es-AR" sz="1112" dirty="0" err="1">
                <a:solidFill>
                  <a:prstClr val="black"/>
                </a:solidFill>
                <a:latin typeface="Calibri" panose="020F0502020204030204" pitchFamily="34" charset="0"/>
              </a:rPr>
              <a:t>Nomivac</a:t>
            </a:r>
            <a:endParaRPr lang="en-US" altLang="es-AR" sz="1112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47664" y="44705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AVANCE GRIPE 2022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35569640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1AEF98B-23B6-4E5E-899D-A1E0C4C69D56}"/>
              </a:ext>
            </a:extLst>
          </p:cNvPr>
          <p:cNvSpPr txBox="1"/>
          <p:nvPr/>
        </p:nvSpPr>
        <p:spPr>
          <a:xfrm>
            <a:off x="611560" y="98599"/>
            <a:ext cx="8060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03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Vacunación antigripal - Argentina 2022</a:t>
            </a:r>
          </a:p>
          <a:p>
            <a:pPr defTabSz="781903"/>
            <a:r>
              <a:rPr lang="es-E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de metas por grupo total </a:t>
            </a:r>
            <a:r>
              <a:rPr lang="es-E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Salta  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660436-F3A7-473B-B5F3-F6434818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524" y="6497673"/>
            <a:ext cx="3174880" cy="26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93" tIns="44347" rIns="88693" bIns="44347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888931">
              <a:spcBef>
                <a:spcPct val="0"/>
              </a:spcBef>
              <a:buNone/>
            </a:pPr>
            <a:r>
              <a:rPr lang="en-US" altLang="es-AR" sz="1112" i="1" dirty="0">
                <a:solidFill>
                  <a:prstClr val="black"/>
                </a:solidFill>
                <a:latin typeface="Calibri" panose="020F0502020204030204" pitchFamily="34" charset="0"/>
              </a:rPr>
              <a:t>Fuente: </a:t>
            </a:r>
            <a:r>
              <a:rPr lang="en-US" altLang="es-AR" sz="1112" dirty="0" err="1">
                <a:solidFill>
                  <a:prstClr val="black"/>
                </a:solidFill>
                <a:latin typeface="Calibri" panose="020F0502020204030204" pitchFamily="34" charset="0"/>
              </a:rPr>
              <a:t>DiCEI</a:t>
            </a:r>
            <a:r>
              <a:rPr lang="en-US" altLang="es-AR" sz="1112" dirty="0">
                <a:solidFill>
                  <a:prstClr val="black"/>
                </a:solidFill>
                <a:latin typeface="Calibri" panose="020F0502020204030204" pitchFamily="34" charset="0"/>
              </a:rPr>
              <a:t> – SISA </a:t>
            </a:r>
            <a:r>
              <a:rPr lang="en-US" altLang="es-AR" sz="1112" dirty="0" err="1">
                <a:solidFill>
                  <a:prstClr val="black"/>
                </a:solidFill>
                <a:latin typeface="Calibri" panose="020F0502020204030204" pitchFamily="34" charset="0"/>
              </a:rPr>
              <a:t>Nomivac</a:t>
            </a:r>
            <a:endParaRPr lang="en-US" altLang="es-AR" sz="1112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890746"/>
              </p:ext>
            </p:extLst>
          </p:nvPr>
        </p:nvGraphicFramePr>
        <p:xfrm>
          <a:off x="137618" y="1092130"/>
          <a:ext cx="8825926" cy="562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207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1AEF98B-23B6-4E5E-899D-A1E0C4C69D56}"/>
              </a:ext>
            </a:extLst>
          </p:cNvPr>
          <p:cNvSpPr txBox="1"/>
          <p:nvPr/>
        </p:nvSpPr>
        <p:spPr>
          <a:xfrm>
            <a:off x="1259632" y="0"/>
            <a:ext cx="8060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03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Vacunación antigripal - Argentina 2022</a:t>
            </a:r>
          </a:p>
          <a:p>
            <a:pPr defTabSz="781903"/>
            <a:r>
              <a:rPr lang="es-E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Dosis Aplicadas por </a:t>
            </a:r>
            <a:r>
              <a:rPr lang="es-E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total </a:t>
            </a:r>
            <a:r>
              <a:rPr lang="es-E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Salta  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0" y="954107"/>
          <a:ext cx="9144000" cy="581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48249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87527"/>
              </p:ext>
            </p:extLst>
          </p:nvPr>
        </p:nvGraphicFramePr>
        <p:xfrm>
          <a:off x="107504" y="650305"/>
          <a:ext cx="8712968" cy="601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691680" y="188640"/>
            <a:ext cx="527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PORCENTAJE DE UTILIZACION 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410459328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>
                <a:solidFill>
                  <a:schemeClr val="tx1"/>
                </a:solidFill>
              </a:rPr>
              <a:t>Fuentes de información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22419" y="1417638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es-AR" sz="2100" dirty="0"/>
              <a:t>Ministerio de Salud de la Nación, Dirección de Control de Enfermedades </a:t>
            </a:r>
            <a:r>
              <a:rPr lang="es-AR" sz="2100" dirty="0" err="1"/>
              <a:t>Inmunoprevenibles</a:t>
            </a:r>
            <a:r>
              <a:rPr lang="es-AR" sz="2100" dirty="0"/>
              <a:t> (</a:t>
            </a:r>
            <a:r>
              <a:rPr lang="es-AR" sz="2100" dirty="0" err="1"/>
              <a:t>DiCEI</a:t>
            </a:r>
            <a:r>
              <a:rPr lang="es-AR" sz="2100" dirty="0"/>
              <a:t>) Vacunas contra COVID-19. Dosis Aplicadas en la República Argentina. Disponible en http://datos.salud.gob.ar/dataset/vacunas-contra-covid-19-dosis-aplicadas-en-la-republica-argentina</a:t>
            </a:r>
          </a:p>
          <a:p>
            <a:pPr lvl="1" algn="just">
              <a:lnSpc>
                <a:spcPct val="120000"/>
              </a:lnSpc>
            </a:pPr>
            <a:endParaRPr lang="es-AR" sz="2100" dirty="0"/>
          </a:p>
          <a:p>
            <a:pPr lvl="1" algn="just">
              <a:lnSpc>
                <a:spcPct val="120000"/>
              </a:lnSpc>
            </a:pPr>
            <a:r>
              <a:rPr lang="es-AR" sz="2100" dirty="0"/>
              <a:t>Instituto Nacional de Estadísticas y Censo (INDEC). Estimaciones y proyecciones de población. Total del país. 2010-2040. Disponible en https://www.indec.gob.ar/indec/web/Nivel4-Tema-2-24-84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4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91368" y="2132856"/>
            <a:ext cx="8131365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7" y="2992322"/>
            <a:ext cx="1998265" cy="1706035"/>
          </a:xfrm>
          <a:prstGeom prst="rect">
            <a:avLst/>
          </a:prstGeom>
        </p:spPr>
      </p:pic>
      <p:pic>
        <p:nvPicPr>
          <p:cNvPr id="5" name="2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3"/>
          <a:stretch/>
        </p:blipFill>
        <p:spPr bwMode="auto">
          <a:xfrm>
            <a:off x="0" y="2770"/>
            <a:ext cx="2699792" cy="833942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123728" y="5547967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https://vacunate.salta.gob.ar/monitor-provincial</a:t>
            </a:r>
          </a:p>
        </p:txBody>
      </p:sp>
    </p:spTree>
    <p:extLst>
      <p:ext uri="{BB962C8B-B14F-4D97-AF65-F5344CB8AC3E}">
        <p14:creationId xmlns:p14="http://schemas.microsoft.com/office/powerpoint/2010/main" val="2205149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976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000" b="1" dirty="0"/>
              <a:t>Personal de </a:t>
            </a:r>
            <a:r>
              <a:rPr lang="es-MX" sz="2000" b="1" dirty="0" smtClean="0"/>
              <a:t>salud  (29/12/2020)</a:t>
            </a:r>
            <a:endParaRPr lang="es-MX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Adultos </a:t>
            </a:r>
            <a:r>
              <a:rPr lang="es-MX" sz="2000" dirty="0"/>
              <a:t>mayores de 60 años de edad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Personal docente, fuerzas armadas  y de seguridad</a:t>
            </a:r>
            <a:endParaRPr lang="es-MX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 </a:t>
            </a:r>
            <a:r>
              <a:rPr lang="es-MX" sz="2000" dirty="0"/>
              <a:t>Personas de 18 a 59 años con “factores de riesgo</a:t>
            </a:r>
            <a:r>
              <a:rPr lang="es-MX" sz="2000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 </a:t>
            </a:r>
            <a:r>
              <a:rPr lang="es-MX" sz="2000" dirty="0"/>
              <a:t>Otros criterios de </a:t>
            </a:r>
            <a:r>
              <a:rPr lang="es-MX" sz="2000" dirty="0" smtClean="0"/>
              <a:t>vulnerabilidad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 </a:t>
            </a:r>
            <a:r>
              <a:rPr lang="es-MX" sz="2000" dirty="0"/>
              <a:t>Personas de 12 a 17 años con “factores de riesgo”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 </a:t>
            </a:r>
            <a:r>
              <a:rPr lang="es-MX" sz="2000" dirty="0"/>
              <a:t>Personas de 12 a  </a:t>
            </a:r>
            <a:r>
              <a:rPr lang="es-MX" sz="2000" dirty="0" smtClean="0"/>
              <a:t>17 años </a:t>
            </a:r>
            <a:r>
              <a:rPr lang="es-MX" sz="2000" dirty="0"/>
              <a:t>sin “factores de riesgo</a:t>
            </a:r>
            <a:r>
              <a:rPr lang="es-MX" sz="2000" dirty="0" smtClean="0"/>
              <a:t>” (02/08/2021</a:t>
            </a:r>
            <a:r>
              <a:rPr lang="es-MX" sz="2000" b="1" dirty="0" smtClean="0"/>
              <a:t>)</a:t>
            </a:r>
            <a:endParaRPr lang="es-MX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000" b="1" dirty="0" smtClean="0"/>
              <a:t> </a:t>
            </a:r>
            <a:r>
              <a:rPr lang="es-MX" sz="2000" dirty="0" smtClean="0"/>
              <a:t>Personas De 3 A 11 Años Inclusive (12/10/2021) </a:t>
            </a:r>
            <a:endParaRPr lang="es-MX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sz="2000" b="1" dirty="0" smtClean="0">
                <a:solidFill>
                  <a:schemeClr val="accent6"/>
                </a:solidFill>
              </a:rPr>
              <a:t>Inicio </a:t>
            </a:r>
            <a:r>
              <a:rPr lang="es-MX" sz="2000" b="1" dirty="0" smtClean="0">
                <a:solidFill>
                  <a:schemeClr val="accent6"/>
                </a:solidFill>
              </a:rPr>
              <a:t>Con Dosis Adicional En Personas Inmunosuprimidos. (27-10-21).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b="1" dirty="0" smtClean="0"/>
              <a:t>DOSIS REFUERZO</a:t>
            </a:r>
            <a:r>
              <a:rPr lang="es-MX" sz="2000" dirty="0" smtClean="0"/>
              <a:t>  : </a:t>
            </a:r>
          </a:p>
          <a:p>
            <a:pPr marL="0" indent="0">
              <a:buNone/>
            </a:pPr>
            <a:r>
              <a:rPr lang="es-MX" sz="2000" dirty="0" smtClean="0"/>
              <a:t>-   Personal de Salud, Geriátricos,  mayores de 18 años </a:t>
            </a:r>
            <a:r>
              <a:rPr lang="es-MX" sz="2000" b="1" dirty="0" smtClean="0"/>
              <a:t>con obesidad, Diabetes y Cardiopatías. </a:t>
            </a:r>
            <a:r>
              <a:rPr lang="es-MX" sz="2000" dirty="0" smtClean="0"/>
              <a:t>(11-11-21).</a:t>
            </a:r>
          </a:p>
          <a:p>
            <a:pPr>
              <a:buFontTx/>
              <a:buChar char="-"/>
            </a:pPr>
            <a:r>
              <a:rPr lang="es-MX" sz="2000" dirty="0" smtClean="0"/>
              <a:t>Personas mayores </a:t>
            </a:r>
            <a:r>
              <a:rPr lang="es-MX" sz="2000" dirty="0"/>
              <a:t>d</a:t>
            </a:r>
            <a:r>
              <a:rPr lang="es-MX" sz="2000" dirty="0" smtClean="0"/>
              <a:t>e 18 Años (23-11-21)</a:t>
            </a:r>
          </a:p>
          <a:p>
            <a:pPr>
              <a:buFontTx/>
              <a:buChar char="-"/>
            </a:pPr>
            <a:r>
              <a:rPr lang="es-MX" sz="2000" dirty="0" smtClean="0"/>
              <a:t>Personas de 12 </a:t>
            </a:r>
            <a:r>
              <a:rPr lang="es-MX" sz="2000" dirty="0"/>
              <a:t>a</a:t>
            </a:r>
            <a:r>
              <a:rPr lang="es-MX" sz="2000" dirty="0" smtClean="0"/>
              <a:t> 17 años (26-01-2022)</a:t>
            </a:r>
          </a:p>
          <a:p>
            <a:pPr>
              <a:buFontTx/>
              <a:buChar char="-"/>
            </a:pPr>
            <a:r>
              <a:rPr lang="es-MX" sz="2000" b="1" dirty="0" smtClean="0"/>
              <a:t>NIÑOS </a:t>
            </a:r>
            <a:r>
              <a:rPr lang="es-MX" sz="2000" b="1" dirty="0"/>
              <a:t>Y NIÑAS DE 5-11 AÑOS (26-05-22).</a:t>
            </a:r>
          </a:p>
          <a:p>
            <a:pPr>
              <a:buFontTx/>
              <a:buChar char="-"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>
              <a:buFont typeface="Wingdings" panose="05000000000000000000" pitchFamily="2" charset="2"/>
              <a:buChar char="Ø"/>
            </a:pPr>
            <a:endParaRPr lang="es-MX" sz="2000" dirty="0"/>
          </a:p>
          <a:p>
            <a:pPr>
              <a:buFont typeface="Wingdings" panose="05000000000000000000" pitchFamily="2" charset="2"/>
              <a:buChar char="Ø"/>
            </a:pPr>
            <a:endParaRPr lang="es-MX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s-MX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s-AR" sz="2000" b="1" dirty="0"/>
          </a:p>
        </p:txBody>
      </p:sp>
      <p:sp>
        <p:nvSpPr>
          <p:cNvPr id="4" name="2 Título"/>
          <p:cNvSpPr txBox="1">
            <a:spLocks noGrp="1"/>
          </p:cNvSpPr>
          <p:nvPr>
            <p:ph type="title"/>
          </p:nvPr>
        </p:nvSpPr>
        <p:spPr>
          <a:xfrm>
            <a:off x="455966" y="-171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800" b="1" dirty="0" smtClean="0">
                <a:latin typeface="+mn-lt"/>
              </a:rPr>
              <a:t>CAMPAÑA ESCALONADA</a:t>
            </a:r>
            <a:endParaRPr lang="es-A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406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83568" y="47667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37312"/>
            <a:ext cx="1944216" cy="504056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827588" y="626909"/>
            <a:ext cx="713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A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RECEPCION  COVID-19 AL </a:t>
            </a:r>
            <a:r>
              <a:rPr lang="es-AR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02-06-22</a:t>
            </a:r>
            <a:endParaRPr lang="es-A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02788"/>
              </p:ext>
            </p:extLst>
          </p:nvPr>
        </p:nvGraphicFramePr>
        <p:xfrm>
          <a:off x="3491880" y="3573016"/>
          <a:ext cx="2387600" cy="1485900"/>
        </p:xfrm>
        <a:graphic>
          <a:graphicData uri="http://schemas.openxmlformats.org/drawingml/2006/table">
            <a:tbl>
              <a:tblPr/>
              <a:tblGrid>
                <a:gridCol w="1360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7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EN CÁMARA CENTRAL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SINOPHARM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34.000          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CANSINO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34.090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94272"/>
              </p:ext>
            </p:extLst>
          </p:nvPr>
        </p:nvGraphicFramePr>
        <p:xfrm>
          <a:off x="630746" y="1563534"/>
          <a:ext cx="7810499" cy="1066800"/>
        </p:xfrm>
        <a:graphic>
          <a:graphicData uri="http://schemas.openxmlformats.org/drawingml/2006/table">
            <a:tbl>
              <a:tblPr/>
              <a:tblGrid>
                <a:gridCol w="862548"/>
                <a:gridCol w="865719"/>
                <a:gridCol w="865719"/>
                <a:gridCol w="938655"/>
                <a:gridCol w="1078185"/>
                <a:gridCol w="751558"/>
                <a:gridCol w="646911"/>
                <a:gridCol w="761072"/>
                <a:gridCol w="104013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SPUTNIK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COVISHIELD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SINOPHARM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ASTRAZENECA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PZIFER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CANSINO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A6DA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1° Comp.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2° Comp.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341.875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240.350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16.500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868.398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601.840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245.840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544.050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15.042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2.897.595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23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389961"/>
            <a:ext cx="7128792" cy="792088"/>
          </a:xfrm>
        </p:spPr>
        <p:txBody>
          <a:bodyPr>
            <a:normAutofit/>
          </a:bodyPr>
          <a:lstStyle/>
          <a:p>
            <a:r>
              <a:rPr lang="es-A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VACUNACIÓN COVID-19 - SALTA</a:t>
            </a:r>
            <a:br>
              <a:rPr lang="es-A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AR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02-06-2022 </a:t>
            </a:r>
            <a:r>
              <a:rPr lang="es-A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06:00 </a:t>
            </a:r>
            <a:endParaRPr lang="es-A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2756061" cy="831602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4211960" y="5638279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smtClean="0"/>
              <a:t>Fuente: Monitor Publico de Vacunación</a:t>
            </a:r>
            <a:endParaRPr lang="es-AR" sz="1050" i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89642"/>
              </p:ext>
            </p:extLst>
          </p:nvPr>
        </p:nvGraphicFramePr>
        <p:xfrm>
          <a:off x="2087724" y="2623776"/>
          <a:ext cx="4248472" cy="2641615"/>
        </p:xfrm>
        <a:graphic>
          <a:graphicData uri="http://schemas.openxmlformats.org/drawingml/2006/table">
            <a:tbl>
              <a:tblPr/>
              <a:tblGrid>
                <a:gridCol w="26279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0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92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VACUNACIÓN COVID 19 AL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02-06-2022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06:00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979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RECIBIDAS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2.897.595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979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APLICADAS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2.700.598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979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1° DOSIS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1.183.075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° DOSIS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1.011.323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01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ADICIONAL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56.301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01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UNICA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3.743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01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DOSIS REFUERZO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446.156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77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835696" y="6206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POBLACION OBJETIVO</a:t>
            </a:r>
            <a:endParaRPr lang="es-AR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660232" y="6525344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smtClean="0"/>
              <a:t>Fuente: </a:t>
            </a:r>
            <a:r>
              <a:rPr lang="es-ES" sz="1000" i="1" dirty="0" smtClean="0"/>
              <a:t>Proyección  </a:t>
            </a:r>
            <a:r>
              <a:rPr lang="es-ES" sz="1000" i="1" dirty="0" err="1" smtClean="0"/>
              <a:t>Indec</a:t>
            </a:r>
            <a:r>
              <a:rPr lang="es-ES" sz="1000" i="1" dirty="0" smtClean="0"/>
              <a:t> </a:t>
            </a:r>
            <a:r>
              <a:rPr lang="es-ES" sz="1050" i="1" dirty="0" smtClean="0"/>
              <a:t>- Sisa</a:t>
            </a:r>
            <a:endParaRPr lang="es-AR" sz="1050" i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907631"/>
              </p:ext>
            </p:extLst>
          </p:nvPr>
        </p:nvGraphicFramePr>
        <p:xfrm>
          <a:off x="107508" y="1268757"/>
          <a:ext cx="8928987" cy="4968555"/>
        </p:xfrm>
        <a:graphic>
          <a:graphicData uri="http://schemas.openxmlformats.org/drawingml/2006/table">
            <a:tbl>
              <a:tblPr/>
              <a:tblGrid>
                <a:gridCol w="1871580"/>
                <a:gridCol w="818815"/>
                <a:gridCol w="779824"/>
                <a:gridCol w="779824"/>
                <a:gridCol w="779824"/>
                <a:gridCol w="779824"/>
                <a:gridCol w="779824"/>
                <a:gridCol w="779824"/>
                <a:gridCol w="779824"/>
                <a:gridCol w="779824"/>
              </a:tblGrid>
              <a:tr h="3807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OBJETIVO</a:t>
                      </a: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Dosis Aplicadas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761464"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Dosis+ U° Dosis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Dosis+ U° Dosis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Adicional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Refuerzo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Dosis de Refuerzo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Dosis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Dosis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Dosis de Refuerzo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GENERAL </a:t>
                      </a: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1.424.397 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1183075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1011323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56301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446156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502457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689125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de Salud</a:t>
                      </a:r>
                    </a:p>
                  </a:txBody>
                  <a:tcPr marL="8984" marR="8984" marT="89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22.000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25.699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23.564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51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18.614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18.665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891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Mayores de 60 años</a:t>
                      </a:r>
                    </a:p>
                  </a:txBody>
                  <a:tcPr marL="8984" marR="8984" marT="89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168.000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154.933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152.202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33.367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73.399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106.766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89125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Mayores de 18 Años</a:t>
                      </a:r>
                    </a:p>
                  </a:txBody>
                  <a:tcPr marL="8984" marR="8984" marT="89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962.053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889.560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848.112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65.603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324.331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389.934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89125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12- 17 años </a:t>
                      </a:r>
                    </a:p>
                  </a:txBody>
                  <a:tcPr marL="8984" marR="8984" marT="89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150.000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122.287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95.877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183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9.575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9.758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89125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3- 11 años </a:t>
                      </a:r>
                    </a:p>
                  </a:txBody>
                  <a:tcPr marL="8984" marR="8984" marT="89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240.000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164.729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118361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222 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4926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32040" y="657373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100" b="1" i="1" dirty="0"/>
              <a:t>Fuente: </a:t>
            </a:r>
            <a:r>
              <a:rPr lang="es-AR" sz="1100" b="1" i="1" dirty="0" err="1"/>
              <a:t>Indec</a:t>
            </a:r>
            <a:r>
              <a:rPr lang="es-AR" sz="1100" b="1" i="1" dirty="0"/>
              <a:t>- Reporte Sisa </a:t>
            </a:r>
            <a:r>
              <a:rPr lang="es-AR" sz="1100" b="1" i="1" dirty="0" err="1"/>
              <a:t>Nomivac</a:t>
            </a:r>
            <a:r>
              <a:rPr lang="es-AR" sz="1100" b="1" i="1" dirty="0"/>
              <a:t>, </a:t>
            </a:r>
            <a:r>
              <a:rPr lang="es-AR" sz="1100" b="1" i="1" dirty="0" smtClean="0"/>
              <a:t>2 de Junio 2022</a:t>
            </a:r>
            <a:endParaRPr lang="es-AR" sz="1100" i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200067"/>
              </p:ext>
            </p:extLst>
          </p:nvPr>
        </p:nvGraphicFramePr>
        <p:xfrm>
          <a:off x="0" y="0"/>
          <a:ext cx="9144000" cy="657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360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78055"/>
              </p:ext>
            </p:extLst>
          </p:nvPr>
        </p:nvGraphicFramePr>
        <p:xfrm>
          <a:off x="723893" y="404664"/>
          <a:ext cx="842010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2 CuadroTexto"/>
          <p:cNvSpPr txBox="1">
            <a:spLocks noChangeArrowheads="1"/>
          </p:cNvSpPr>
          <p:nvPr/>
        </p:nvSpPr>
        <p:spPr bwMode="auto">
          <a:xfrm>
            <a:off x="683568" y="1268760"/>
            <a:ext cx="799318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AR" altLang="es-AR" sz="2000" dirty="0">
                <a:solidFill>
                  <a:srgbClr val="000000"/>
                </a:solidFill>
              </a:rPr>
              <a:t> </a:t>
            </a:r>
            <a:r>
              <a:rPr lang="es-AR" altLang="es-AR" sz="2000" dirty="0" smtClean="0">
                <a:solidFill>
                  <a:srgbClr val="000000"/>
                </a:solidFill>
              </a:rPr>
              <a:t>Continuar  </a:t>
            </a:r>
            <a:r>
              <a:rPr lang="es-AR" altLang="es-AR" sz="2000" dirty="0">
                <a:solidFill>
                  <a:srgbClr val="000000"/>
                </a:solidFill>
              </a:rPr>
              <a:t>estrategia de  vacunación  a población </a:t>
            </a:r>
            <a:r>
              <a:rPr lang="es-AR" altLang="es-AR" sz="2000" dirty="0" smtClean="0">
                <a:solidFill>
                  <a:srgbClr val="000000"/>
                </a:solidFill>
              </a:rPr>
              <a:t>objetivo </a:t>
            </a:r>
            <a:endParaRPr lang="es-AR" altLang="es-AR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AR" sz="2000" dirty="0" smtClean="0">
                <a:solidFill>
                  <a:srgbClr val="000000"/>
                </a:solidFill>
              </a:rPr>
              <a:t>Intensificar vacunación </a:t>
            </a:r>
            <a:r>
              <a:rPr lang="es-ES" altLang="es-AR" sz="2000" dirty="0" smtClean="0">
                <a:solidFill>
                  <a:srgbClr val="000000"/>
                </a:solidFill>
              </a:rPr>
              <a:t>con  </a:t>
            </a:r>
            <a:r>
              <a:rPr lang="es-ES" altLang="es-AR" sz="2000" b="1" dirty="0" smtClean="0">
                <a:solidFill>
                  <a:srgbClr val="000000"/>
                </a:solidFill>
              </a:rPr>
              <a:t>Refuerzo </a:t>
            </a:r>
            <a:r>
              <a:rPr lang="es-ES" altLang="es-AR" sz="2000" dirty="0" smtClean="0">
                <a:solidFill>
                  <a:srgbClr val="000000"/>
                </a:solidFill>
              </a:rPr>
              <a:t>en todos los grupos etarios. </a:t>
            </a:r>
            <a:endParaRPr lang="es-ES" altLang="es-AR" sz="20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AR" sz="2000" dirty="0" smtClean="0">
                <a:solidFill>
                  <a:srgbClr val="000000"/>
                </a:solidFill>
              </a:rPr>
              <a:t>Continuar trabajo en conjunto con otros ministerios( Educación, Turismo, Seguridad,  </a:t>
            </a:r>
            <a:r>
              <a:rPr lang="es-ES" altLang="es-AR" sz="2000" dirty="0" err="1" smtClean="0">
                <a:solidFill>
                  <a:srgbClr val="000000"/>
                </a:solidFill>
              </a:rPr>
              <a:t>etc</a:t>
            </a:r>
            <a:r>
              <a:rPr lang="es-ES" altLang="es-AR" sz="2000" dirty="0" smtClean="0">
                <a:solidFill>
                  <a:srgbClr val="000000"/>
                </a:solidFill>
              </a:rPr>
              <a:t>), municipios, ONG y otras  instituciones públicas y privadas.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AR" sz="2000" b="1" dirty="0" smtClean="0">
                <a:solidFill>
                  <a:srgbClr val="000000"/>
                </a:solidFill>
              </a:rPr>
              <a:t>Acelerar la vacunación </a:t>
            </a:r>
            <a:r>
              <a:rPr lang="es-ES" altLang="es-AR" sz="2000" b="1" dirty="0" smtClean="0">
                <a:solidFill>
                  <a:srgbClr val="000000"/>
                </a:solidFill>
              </a:rPr>
              <a:t>en niño/as </a:t>
            </a:r>
            <a:r>
              <a:rPr lang="es-ES" altLang="es-AR" sz="2000" b="1" dirty="0" smtClean="0">
                <a:solidFill>
                  <a:srgbClr val="000000"/>
                </a:solidFill>
              </a:rPr>
              <a:t> </a:t>
            </a:r>
            <a:r>
              <a:rPr lang="es-ES" altLang="es-AR" sz="2000" b="1" dirty="0" smtClean="0">
                <a:solidFill>
                  <a:srgbClr val="000000"/>
                </a:solidFill>
              </a:rPr>
              <a:t>y </a:t>
            </a:r>
            <a:r>
              <a:rPr lang="es-ES" altLang="es-AR" sz="2000" b="1" dirty="0" smtClean="0">
                <a:solidFill>
                  <a:srgbClr val="000000"/>
                </a:solidFill>
              </a:rPr>
              <a:t>adolescentes.</a:t>
            </a:r>
            <a:endParaRPr lang="es-ES" altLang="es-AR" sz="20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AR" sz="2000" dirty="0" smtClean="0">
                <a:solidFill>
                  <a:srgbClr val="000000"/>
                </a:solidFill>
              </a:rPr>
              <a:t> </a:t>
            </a:r>
            <a:r>
              <a:rPr lang="es-ES" altLang="es-AR" sz="2000" dirty="0" smtClean="0">
                <a:solidFill>
                  <a:srgbClr val="000000"/>
                </a:solidFill>
              </a:rPr>
              <a:t>Fortalecer </a:t>
            </a:r>
            <a:r>
              <a:rPr lang="es-ES" altLang="es-AR" sz="2000" dirty="0" smtClean="0">
                <a:solidFill>
                  <a:srgbClr val="000000"/>
                </a:solidFill>
              </a:rPr>
              <a:t>Carga </a:t>
            </a:r>
            <a:r>
              <a:rPr lang="es-ES" altLang="es-AR" sz="2000" dirty="0" smtClean="0">
                <a:solidFill>
                  <a:srgbClr val="000000"/>
                </a:solidFill>
              </a:rPr>
              <a:t>SIISA para mejor los indicadores de rendición en el Sistema </a:t>
            </a:r>
            <a:endParaRPr lang="es-ES" altLang="es-AR" sz="2000" dirty="0">
              <a:solidFill>
                <a:srgbClr val="000000"/>
              </a:solidFill>
            </a:endParaRPr>
          </a:p>
        </p:txBody>
      </p:sp>
      <p:pic>
        <p:nvPicPr>
          <p:cNvPr id="4" name="2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15540"/>
            <a:ext cx="1944216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865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s-AR" sz="3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VACUNACIÓN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ANTIGRIPAL </a:t>
            </a: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</a:t>
            </a: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675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E7BD8CFE-42F9-40DE-BF56-811C2237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0"/>
            <a:ext cx="22098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43124081-79A1-4C43-88E8-9CE93EAC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5" y="228600"/>
            <a:ext cx="22225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Usuario\Downloads\vacuna-antigripal.jpg">
            <a:extLst>
              <a:ext uri="{FF2B5EF4-FFF2-40B4-BE49-F238E27FC236}">
                <a16:creationId xmlns:a16="http://schemas.microsoft.com/office/drawing/2014/main" xmlns="" id="{BE3EC35C-1D73-4ECE-9B78-058CA2C5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1" y="171450"/>
            <a:ext cx="2260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MSAL\Influenza\2014\Lineamientos\tapa lineamientos gripe 2014_BAJA.jpg">
            <a:extLst>
              <a:ext uri="{FF2B5EF4-FFF2-40B4-BE49-F238E27FC236}">
                <a16:creationId xmlns:a16="http://schemas.microsoft.com/office/drawing/2014/main" xmlns="" id="{51D8FF0F-1CF7-42AB-B980-F1850C71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51" y="277394"/>
            <a:ext cx="2217699" cy="28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MSAL\Influenza\2015\Lineamientos\tapa lineamientos gripe 2015_BAJA.jpg">
            <a:extLst>
              <a:ext uri="{FF2B5EF4-FFF2-40B4-BE49-F238E27FC236}">
                <a16:creationId xmlns:a16="http://schemas.microsoft.com/office/drawing/2014/main" xmlns="" id="{BF56132E-AD80-4B72-A2A1-C8B206462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94" y="241300"/>
            <a:ext cx="2273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62B9F77-BB13-437E-807C-7D0DD5BC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15900"/>
            <a:ext cx="25019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3F9F6D3-1E39-44EE-B29B-8B8BF0A7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95" y="203199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ED5AD62-9971-43A8-8D34-F9F6CD78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96850"/>
            <a:ext cx="2108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2E0C737-D7D1-4151-A8FC-65C24DA6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94" y="293761"/>
            <a:ext cx="20193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">
            <a:extLst>
              <a:ext uri="{FF2B5EF4-FFF2-40B4-BE49-F238E27FC236}">
                <a16:creationId xmlns:a16="http://schemas.microsoft.com/office/drawing/2014/main" xmlns="" id="{7375D449-38DE-4E91-B52D-04E6E34E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77394"/>
            <a:ext cx="2070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DC0A1FB-AB53-486E-B5EF-8D6D851DA8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9863" y="332539"/>
            <a:ext cx="1905724" cy="2721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21 CuadroTexto">
            <a:extLst>
              <a:ext uri="{FF2B5EF4-FFF2-40B4-BE49-F238E27FC236}">
                <a16:creationId xmlns:a16="http://schemas.microsoft.com/office/drawing/2014/main" xmlns="" id="{B24AFC31-8718-42F4-A427-52852537A16C}"/>
              </a:ext>
            </a:extLst>
          </p:cNvPr>
          <p:cNvSpPr txBox="1"/>
          <p:nvPr/>
        </p:nvSpPr>
        <p:spPr>
          <a:xfrm>
            <a:off x="158496" y="3138561"/>
            <a:ext cx="3631570" cy="212122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4269" tIns="52135" rIns="104269" bIns="521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914239">
              <a:buClrTx/>
              <a:buFontTx/>
              <a:buNone/>
              <a:defRPr/>
            </a:pPr>
            <a:r>
              <a:rPr lang="es-ES" altLang="es-AR" sz="2300" b="1" i="1" u="sng" dirty="0">
                <a:solidFill>
                  <a:srgbClr val="000000"/>
                </a:solidFill>
                <a:ea typeface="ヒラギノ角ゴ Pro W3"/>
                <a:cs typeface="Calibri" pitchFamily="34" charset="0"/>
              </a:rPr>
              <a:t>PROPÓSITO</a:t>
            </a:r>
          </a:p>
          <a:p>
            <a:pPr algn="just" defTabSz="914239">
              <a:buClrTx/>
              <a:buFontTx/>
              <a:buNone/>
              <a:defRPr/>
            </a:pPr>
            <a:endParaRPr lang="es-ES" altLang="es-AR" sz="1800" b="1" dirty="0">
              <a:solidFill>
                <a:srgbClr val="000000"/>
              </a:solidFill>
              <a:ea typeface="ヒラギノ角ゴ Pro W3"/>
              <a:cs typeface="Calibri" pitchFamily="34" charset="0"/>
            </a:endParaRPr>
          </a:p>
          <a:p>
            <a:pPr algn="just" defTabSz="914239">
              <a:buClrTx/>
              <a:buFontTx/>
              <a:buNone/>
              <a:defRPr/>
            </a:pPr>
            <a:r>
              <a:rPr lang="es-AR" altLang="es-AR" sz="1800" dirty="0">
                <a:solidFill>
                  <a:srgbClr val="000000"/>
                </a:solidFill>
                <a:ea typeface="ヒラギノ角ゴ Pro W3"/>
                <a:cs typeface="Calibri" pitchFamily="34" charset="0"/>
              </a:rPr>
              <a:t>Reducir las complicaciones, hospitalizaciones, muertes y secuelas ocasionadas por el virus de Influenza en la población de riesgo en Argentina.</a:t>
            </a:r>
          </a:p>
        </p:txBody>
      </p:sp>
      <p:pic>
        <p:nvPicPr>
          <p:cNvPr id="15" name="Imagen 12">
            <a:extLst>
              <a:ext uri="{FF2B5EF4-FFF2-40B4-BE49-F238E27FC236}">
                <a16:creationId xmlns:a16="http://schemas.microsoft.com/office/drawing/2014/main" xmlns="" id="{DDC0A1FB-AB53-486E-B5EF-8D6D851DA8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08" y="377973"/>
            <a:ext cx="1905724" cy="2676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Diagrama 13"/>
          <p:cNvGraphicFramePr/>
          <p:nvPr>
            <p:extLst/>
          </p:nvPr>
        </p:nvGraphicFramePr>
        <p:xfrm>
          <a:off x="3817772" y="3254528"/>
          <a:ext cx="5326228" cy="347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7" name="21 CuadroTexto">
            <a:extLst>
              <a:ext uri="{FF2B5EF4-FFF2-40B4-BE49-F238E27FC236}">
                <a16:creationId xmlns:a16="http://schemas.microsoft.com/office/drawing/2014/main" xmlns="" id="{B24AFC31-8718-42F4-A427-52852537A16C}"/>
              </a:ext>
            </a:extLst>
          </p:cNvPr>
          <p:cNvSpPr txBox="1"/>
          <p:nvPr/>
        </p:nvSpPr>
        <p:spPr>
          <a:xfrm>
            <a:off x="158496" y="5375747"/>
            <a:ext cx="3524504" cy="129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4269" tIns="52135" rIns="104269" bIns="521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914239">
              <a:buClrTx/>
              <a:buFontTx/>
              <a:buNone/>
              <a:defRPr/>
            </a:pPr>
            <a:r>
              <a:rPr lang="es-ES" altLang="es-AR" sz="2300" b="1" i="1" u="sng" dirty="0" smtClean="0">
                <a:solidFill>
                  <a:srgbClr val="000000"/>
                </a:solidFill>
                <a:ea typeface="ヒラギノ角ゴ Pro W3"/>
                <a:cs typeface="Calibri" pitchFamily="34" charset="0"/>
              </a:rPr>
              <a:t>Avance de Metas</a:t>
            </a:r>
            <a:endParaRPr lang="es-ES" altLang="es-AR" sz="1800" b="1" dirty="0">
              <a:solidFill>
                <a:srgbClr val="000000"/>
              </a:solidFill>
              <a:ea typeface="ヒラギノ角ゴ Pro W3"/>
              <a:cs typeface="Calibri" pitchFamily="34" charset="0"/>
            </a:endParaRPr>
          </a:p>
          <a:p>
            <a:pPr algn="just" defTabSz="914239">
              <a:buClrTx/>
              <a:buFontTx/>
              <a:buNone/>
              <a:defRPr/>
            </a:pPr>
            <a:r>
              <a:rPr lang="es-AR" altLang="es-AR" sz="1800" dirty="0" smtClean="0">
                <a:solidFill>
                  <a:srgbClr val="000000"/>
                </a:solidFill>
                <a:ea typeface="ヒラギノ角ゴ Pro W3"/>
                <a:cs typeface="Calibri" pitchFamily="34" charset="0"/>
              </a:rPr>
              <a:t>Los datos que se extraen para Informe de Avance de metas es a través de Sisa </a:t>
            </a:r>
            <a:r>
              <a:rPr lang="es-AR" altLang="es-AR" sz="1800" dirty="0" err="1" smtClean="0">
                <a:solidFill>
                  <a:srgbClr val="000000"/>
                </a:solidFill>
                <a:ea typeface="ヒラギノ角ゴ Pro W3"/>
                <a:cs typeface="Calibri" pitchFamily="34" charset="0"/>
              </a:rPr>
              <a:t>Nomivac</a:t>
            </a:r>
            <a:r>
              <a:rPr lang="es-AR" altLang="es-AR" sz="1800" dirty="0" smtClean="0">
                <a:solidFill>
                  <a:srgbClr val="000000"/>
                </a:solidFill>
                <a:ea typeface="ヒラギノ角ゴ Pro W3"/>
                <a:cs typeface="Calibri" pitchFamily="34" charset="0"/>
              </a:rPr>
              <a:t>. </a:t>
            </a:r>
            <a:endParaRPr lang="es-AR" altLang="es-AR" sz="1800" dirty="0">
              <a:solidFill>
                <a:srgbClr val="000000"/>
              </a:solidFill>
              <a:ea typeface="ヒラギノ角ゴ Pro W3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3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Bienvenida</Template>
  <TotalTime>6560</TotalTime>
  <Words>805</Words>
  <Application>Microsoft Office PowerPoint</Application>
  <PresentationFormat>Presentación en pantalla (4:3)</PresentationFormat>
  <Paragraphs>276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Cooper Black</vt:lpstr>
      <vt:lpstr>Wingdings</vt:lpstr>
      <vt:lpstr>ヒラギノ角ゴ Pro W3</vt:lpstr>
      <vt:lpstr>Diseño predeterminado</vt:lpstr>
      <vt:lpstr> VACUNACIÓN COVID-19  SALTA 2 de Junio de 2022</vt:lpstr>
      <vt:lpstr>CAMPAÑA ESCALONADA</vt:lpstr>
      <vt:lpstr>Presentación de PowerPoint</vt:lpstr>
      <vt:lpstr>VACUNACIÓN COVID-19 - SALTA al 02-06-2022 hs 06:00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Fuentes de información 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Incorporación  Vacuna contra Rotavirus</dc:title>
  <dc:creator>USUARIO</dc:creator>
  <cp:lastModifiedBy>aps1</cp:lastModifiedBy>
  <cp:revision>358</cp:revision>
  <cp:lastPrinted>2022-01-21T13:49:42Z</cp:lastPrinted>
  <dcterms:created xsi:type="dcterms:W3CDTF">2014-11-03T14:29:56Z</dcterms:created>
  <dcterms:modified xsi:type="dcterms:W3CDTF">2022-06-02T13:09:54Z</dcterms:modified>
</cp:coreProperties>
</file>