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8.xml" ContentType="application/vnd.openxmlformats-officedocument.drawingml.chart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2"/>
  </p:notesMasterIdLst>
  <p:sldIdLst>
    <p:sldId id="493" r:id="rId7"/>
    <p:sldId id="601" r:id="rId8"/>
    <p:sldId id="623" r:id="rId9"/>
    <p:sldId id="624" r:id="rId10"/>
    <p:sldId id="622" r:id="rId11"/>
    <p:sldId id="557" r:id="rId12"/>
    <p:sldId id="597" r:id="rId13"/>
    <p:sldId id="577" r:id="rId14"/>
    <p:sldId id="629" r:id="rId15"/>
    <p:sldId id="592" r:id="rId16"/>
    <p:sldId id="626" r:id="rId17"/>
    <p:sldId id="627" r:id="rId18"/>
    <p:sldId id="616" r:id="rId19"/>
    <p:sldId id="617" r:id="rId20"/>
    <p:sldId id="628" r:id="rId21"/>
    <p:sldId id="593" r:id="rId22"/>
    <p:sldId id="625" r:id="rId23"/>
    <p:sldId id="631" r:id="rId24"/>
    <p:sldId id="634" r:id="rId25"/>
    <p:sldId id="635" r:id="rId26"/>
    <p:sldId id="637" r:id="rId27"/>
    <p:sldId id="639" r:id="rId28"/>
    <p:sldId id="640" r:id="rId29"/>
    <p:sldId id="598" r:id="rId30"/>
    <p:sldId id="492" r:id="rId31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AFDC7E"/>
    <a:srgbClr val="CC66FF"/>
    <a:srgbClr val="FFFF99"/>
    <a:srgbClr val="784686"/>
    <a:srgbClr val="AF7EBC"/>
    <a:srgbClr val="CC0000"/>
    <a:srgbClr val="517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3761" autoAdjust="0"/>
  </p:normalViewPr>
  <p:slideViewPr>
    <p:cSldViewPr>
      <p:cViewPr varScale="1">
        <p:scale>
          <a:sx n="86" d="100"/>
          <a:sy n="86" d="100"/>
        </p:scale>
        <p:origin x="7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acunacion_covid_sal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acunacion_covid_sal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E:\vacunacion_covid_sal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'Recp Mensual'!$A$18:$A$29</c:f>
              <c:numCache>
                <c:formatCode>mmm\-yy</c:formatCode>
                <c:ptCount val="12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</c:numCache>
            </c:numRef>
          </c:cat>
          <c:val>
            <c:numRef>
              <c:f>'Recp Mensual'!$B$18:$B$29</c:f>
              <c:numCache>
                <c:formatCode>_-* #,##0_-;\-* #,##0_-;_-* "-"??_-;_-@_-</c:formatCode>
                <c:ptCount val="12"/>
                <c:pt idx="0">
                  <c:v>4050</c:v>
                </c:pt>
                <c:pt idx="1">
                  <c:v>12150</c:v>
                </c:pt>
                <c:pt idx="2">
                  <c:v>31300</c:v>
                </c:pt>
                <c:pt idx="3">
                  <c:v>102600</c:v>
                </c:pt>
                <c:pt idx="4">
                  <c:v>135550</c:v>
                </c:pt>
                <c:pt idx="5">
                  <c:v>171246</c:v>
                </c:pt>
                <c:pt idx="6">
                  <c:v>309600</c:v>
                </c:pt>
                <c:pt idx="7">
                  <c:v>417360</c:v>
                </c:pt>
                <c:pt idx="8">
                  <c:v>362360</c:v>
                </c:pt>
                <c:pt idx="9">
                  <c:v>184710</c:v>
                </c:pt>
                <c:pt idx="10">
                  <c:v>347655</c:v>
                </c:pt>
                <c:pt idx="11">
                  <c:v>211640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60-45A7-B3C8-A3DA5D0B4E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0388856"/>
        <c:axId val="300394736"/>
      </c:barChart>
      <c:dateAx>
        <c:axId val="300388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0394736"/>
        <c:crosses val="autoZero"/>
        <c:auto val="1"/>
        <c:lblOffset val="100"/>
        <c:baseTimeUnit val="months"/>
      </c:dateAx>
      <c:valAx>
        <c:axId val="30039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038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Dosis</a:t>
            </a:r>
            <a:r>
              <a:rPr lang="en-US" baseline="0"/>
              <a:t> Notificadas. Vacunas  Covid 19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Hoja4!$A$4:$A$16</c:f>
              <c:numCache>
                <c:formatCode>mmm\-yy</c:formatCode>
                <c:ptCount val="1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</c:numCache>
            </c:numRef>
          </c:cat>
          <c:val>
            <c:numRef>
              <c:f>Hoja4!$B$4:$B$16</c:f>
              <c:numCache>
                <c:formatCode>_-* #,##0_-;\-* #,##0_-;_-* "-"??_-;_-@_-</c:formatCode>
                <c:ptCount val="13"/>
                <c:pt idx="0">
                  <c:v>2601</c:v>
                </c:pt>
                <c:pt idx="1">
                  <c:v>9772</c:v>
                </c:pt>
                <c:pt idx="2">
                  <c:v>29508</c:v>
                </c:pt>
                <c:pt idx="3">
                  <c:v>81957</c:v>
                </c:pt>
                <c:pt idx="4">
                  <c:v>104647</c:v>
                </c:pt>
                <c:pt idx="5">
                  <c:v>141696</c:v>
                </c:pt>
                <c:pt idx="6">
                  <c:v>309939</c:v>
                </c:pt>
                <c:pt idx="7">
                  <c:v>197398</c:v>
                </c:pt>
                <c:pt idx="8">
                  <c:v>292669</c:v>
                </c:pt>
                <c:pt idx="9">
                  <c:v>213159</c:v>
                </c:pt>
                <c:pt idx="10">
                  <c:v>248254</c:v>
                </c:pt>
                <c:pt idx="11">
                  <c:v>205402</c:v>
                </c:pt>
                <c:pt idx="12">
                  <c:v>85037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D8-4110-B51A-23D2003E4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390816"/>
        <c:axId val="271506912"/>
      </c:barChart>
      <c:dateAx>
        <c:axId val="3003908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506912"/>
        <c:crosses val="autoZero"/>
        <c:auto val="1"/>
        <c:lblOffset val="100"/>
        <c:baseTimeUnit val="months"/>
      </c:dateAx>
      <c:valAx>
        <c:axId val="27150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039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Avance de Coberturas-</a:t>
            </a:r>
            <a:r>
              <a:rPr lang="es-AR" baseline="0"/>
              <a:t> Vacunacion Covid-19</a:t>
            </a:r>
            <a:endParaRPr lang="es-A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1° Dosis</c:v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(Hoja1!$A$6,Hoja1!$A$10:$A$13)</c:f>
              <c:strCache>
                <c:ptCount val="5"/>
                <c:pt idx="0">
                  <c:v>Personal de Salud</c:v>
                </c:pt>
                <c:pt idx="1">
                  <c:v>Mayores de 18 años</c:v>
                </c:pt>
                <c:pt idx="2">
                  <c:v>TOTAL Mayores de 60 años</c:v>
                </c:pt>
                <c:pt idx="3">
                  <c:v>12- 17 años </c:v>
                </c:pt>
                <c:pt idx="4">
                  <c:v>3- 11 años </c:v>
                </c:pt>
              </c:strCache>
            </c:strRef>
          </c:cat>
          <c:val>
            <c:numRef>
              <c:f>(Hoja1!$H$6,Hoja1!$H$10:$H$13)</c:f>
              <c:numCache>
                <c:formatCode>0%</c:formatCode>
                <c:ptCount val="5"/>
                <c:pt idx="0">
                  <c:v>1.1651363636363636</c:v>
                </c:pt>
                <c:pt idx="1">
                  <c:v>0.89448294428685327</c:v>
                </c:pt>
                <c:pt idx="2">
                  <c:v>0.90505952380952381</c:v>
                </c:pt>
                <c:pt idx="3">
                  <c:v>0.65246666666666664</c:v>
                </c:pt>
                <c:pt idx="4" formatCode="0.0%">
                  <c:v>0.49242916666666664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14-4F58-88E6-4784D38B6B35}"/>
            </c:ext>
          </c:extLst>
        </c:ser>
        <c:ser>
          <c:idx val="1"/>
          <c:order val="1"/>
          <c:tx>
            <c:v>2° Dosis</c:v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(Hoja1!$A$6,Hoja1!$A$10:$A$13)</c:f>
              <c:strCache>
                <c:ptCount val="5"/>
                <c:pt idx="0">
                  <c:v>Personal de Salud</c:v>
                </c:pt>
                <c:pt idx="1">
                  <c:v>Mayores de 18 años</c:v>
                </c:pt>
                <c:pt idx="2">
                  <c:v>TOTAL Mayores de 60 años</c:v>
                </c:pt>
                <c:pt idx="3">
                  <c:v>12- 17 años </c:v>
                </c:pt>
                <c:pt idx="4">
                  <c:v>3- 11 años </c:v>
                </c:pt>
              </c:strCache>
            </c:strRef>
          </c:cat>
          <c:val>
            <c:numRef>
              <c:f>(Hoja1!$I$6,Hoja1!$I$10:$I$13)</c:f>
              <c:numCache>
                <c:formatCode>0%</c:formatCode>
                <c:ptCount val="5"/>
                <c:pt idx="0">
                  <c:v>1.0554545454545454</c:v>
                </c:pt>
                <c:pt idx="1">
                  <c:v>0.72490912662815876</c:v>
                </c:pt>
                <c:pt idx="2">
                  <c:v>0.82497023809523806</c:v>
                </c:pt>
                <c:pt idx="3">
                  <c:v>0.36192000000000002</c:v>
                </c:pt>
                <c:pt idx="4">
                  <c:v>0.20977499999999999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14-4F58-88E6-4784D38B6B35}"/>
            </c:ext>
          </c:extLst>
        </c:ser>
        <c:ser>
          <c:idx val="2"/>
          <c:order val="2"/>
          <c:tx>
            <c:v>Total 3° Dosiis</c:v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(Hoja1!$A$6,Hoja1!$A$10:$A$13)</c:f>
              <c:strCache>
                <c:ptCount val="5"/>
                <c:pt idx="0">
                  <c:v>Personal de Salud</c:v>
                </c:pt>
                <c:pt idx="1">
                  <c:v>Mayores de 18 años</c:v>
                </c:pt>
                <c:pt idx="2">
                  <c:v>TOTAL Mayores de 60 años</c:v>
                </c:pt>
                <c:pt idx="3">
                  <c:v>12- 17 años </c:v>
                </c:pt>
                <c:pt idx="4">
                  <c:v>3- 11 años </c:v>
                </c:pt>
              </c:strCache>
            </c:strRef>
          </c:cat>
          <c:val>
            <c:numRef>
              <c:f>(Hoja1!$J$6,Hoja1!$J$10:$J$13)</c:f>
              <c:numCache>
                <c:formatCode>0%</c:formatCode>
                <c:ptCount val="5"/>
                <c:pt idx="0">
                  <c:v>0.45827272727272728</c:v>
                </c:pt>
                <c:pt idx="1">
                  <c:v>4.8008789536543202E-2</c:v>
                </c:pt>
                <c:pt idx="2">
                  <c:v>0.23851785714285714</c:v>
                </c:pt>
                <c:pt idx="3" formatCode="0.0%">
                  <c:v>1.08E-3</c:v>
                </c:pt>
                <c:pt idx="4" formatCode="0.0%">
                  <c:v>1.0833333333333333E-4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14-4F58-88E6-4784D38B6B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1505344"/>
        <c:axId val="271507696"/>
      </c:barChart>
      <c:catAx>
        <c:axId val="2715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507696"/>
        <c:crosses val="autoZero"/>
        <c:auto val="1"/>
        <c:lblAlgn val="ctr"/>
        <c:lblOffset val="100"/>
        <c:noMultiLvlLbl val="0"/>
      </c:catAx>
      <c:valAx>
        <c:axId val="27150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5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1era dosis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'Rango etario'!$D$2</c:f>
              <c:strCache>
                <c:ptCount val="1"/>
                <c:pt idx="0">
                  <c:v>Población vacunada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'Rango etario'!$A$3:$A$11</c:f>
              <c:strCache>
                <c:ptCount val="9"/>
                <c:pt idx="0">
                  <c:v>[3-11]</c:v>
                </c:pt>
                <c:pt idx="1">
                  <c:v>[12-17]</c:v>
                </c:pt>
                <c:pt idx="2">
                  <c:v>[18-29]</c:v>
                </c:pt>
                <c:pt idx="3">
                  <c:v>[30-39]</c:v>
                </c:pt>
                <c:pt idx="4">
                  <c:v>[40-49]</c:v>
                </c:pt>
                <c:pt idx="5">
                  <c:v>[50-59]</c:v>
                </c:pt>
                <c:pt idx="6">
                  <c:v>[60-69]</c:v>
                </c:pt>
                <c:pt idx="7">
                  <c:v>[70-79]</c:v>
                </c:pt>
                <c:pt idx="8">
                  <c:v>&gt;80</c:v>
                </c:pt>
              </c:strCache>
            </c:strRef>
          </c:cat>
          <c:val>
            <c:numRef>
              <c:f>'Rango etario'!$D$3:$D$11</c:f>
              <c:numCache>
                <c:formatCode>0%</c:formatCode>
                <c:ptCount val="9"/>
                <c:pt idx="0">
                  <c:v>0.48734010719805332</c:v>
                </c:pt>
                <c:pt idx="1">
                  <c:v>0.63797623660080072</c:v>
                </c:pt>
                <c:pt idx="2">
                  <c:v>0.8664580367951259</c:v>
                </c:pt>
                <c:pt idx="3">
                  <c:v>0.90687990189816825</c:v>
                </c:pt>
                <c:pt idx="4">
                  <c:v>0.9107044635939413</c:v>
                </c:pt>
                <c:pt idx="5">
                  <c:v>0.90898222225861658</c:v>
                </c:pt>
                <c:pt idx="6">
                  <c:v>0.93846407021393308</c:v>
                </c:pt>
                <c:pt idx="7">
                  <c:v>0.88561611968075593</c:v>
                </c:pt>
                <c:pt idx="8">
                  <c:v>0.74969906985227064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CF-459F-A585-42CC20049C29}"/>
            </c:ext>
          </c:extLst>
        </c:ser>
        <c:ser>
          <c:idx val="1"/>
          <c:order val="1"/>
          <c:tx>
            <c:strRef>
              <c:f>'Rango etario'!$E$2</c:f>
              <c:strCache>
                <c:ptCount val="1"/>
                <c:pt idx="0">
                  <c:v>Población sin vacunar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'Rango etario'!$A$3:$A$11</c:f>
              <c:strCache>
                <c:ptCount val="9"/>
                <c:pt idx="0">
                  <c:v>[3-11]</c:v>
                </c:pt>
                <c:pt idx="1">
                  <c:v>[12-17]</c:v>
                </c:pt>
                <c:pt idx="2">
                  <c:v>[18-29]</c:v>
                </c:pt>
                <c:pt idx="3">
                  <c:v>[30-39]</c:v>
                </c:pt>
                <c:pt idx="4">
                  <c:v>[40-49]</c:v>
                </c:pt>
                <c:pt idx="5">
                  <c:v>[50-59]</c:v>
                </c:pt>
                <c:pt idx="6">
                  <c:v>[60-69]</c:v>
                </c:pt>
                <c:pt idx="7">
                  <c:v>[70-79]</c:v>
                </c:pt>
                <c:pt idx="8">
                  <c:v>&gt;80</c:v>
                </c:pt>
              </c:strCache>
            </c:strRef>
          </c:cat>
          <c:val>
            <c:numRef>
              <c:f>'Rango etario'!$E$3:$E$11</c:f>
              <c:numCache>
                <c:formatCode>0%</c:formatCode>
                <c:ptCount val="9"/>
                <c:pt idx="0">
                  <c:v>0.51265989280194668</c:v>
                </c:pt>
                <c:pt idx="1">
                  <c:v>0.36202376339919928</c:v>
                </c:pt>
                <c:pt idx="2">
                  <c:v>0.1335419632048741</c:v>
                </c:pt>
                <c:pt idx="3">
                  <c:v>9.312009810183175E-2</c:v>
                </c:pt>
                <c:pt idx="4">
                  <c:v>8.9295536406058709E-2</c:v>
                </c:pt>
                <c:pt idx="5">
                  <c:v>9.1017777741383407E-2</c:v>
                </c:pt>
                <c:pt idx="6">
                  <c:v>6.1535929786066923E-2</c:v>
                </c:pt>
                <c:pt idx="7">
                  <c:v>0.11438388031924412</c:v>
                </c:pt>
                <c:pt idx="8">
                  <c:v>0.25030093014772936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CF-459F-A585-42CC20049C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1509264"/>
        <c:axId val="301766800"/>
      </c:barChart>
      <c:catAx>
        <c:axId val="27150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1766800"/>
        <c:crosses val="autoZero"/>
        <c:auto val="1"/>
        <c:lblAlgn val="ctr"/>
        <c:lblOffset val="100"/>
        <c:noMultiLvlLbl val="0"/>
      </c:catAx>
      <c:valAx>
        <c:axId val="30176680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7150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2da dosis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'Rango etario'!$G$2</c:f>
              <c:strCache>
                <c:ptCount val="1"/>
                <c:pt idx="0">
                  <c:v>Población vacunada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'Rango etario'!$A$3:$A$11</c:f>
              <c:strCache>
                <c:ptCount val="9"/>
                <c:pt idx="0">
                  <c:v>[3-11]</c:v>
                </c:pt>
                <c:pt idx="1">
                  <c:v>[12-17]</c:v>
                </c:pt>
                <c:pt idx="2">
                  <c:v>[18-29]</c:v>
                </c:pt>
                <c:pt idx="3">
                  <c:v>[30-39]</c:v>
                </c:pt>
                <c:pt idx="4">
                  <c:v>[40-49]</c:v>
                </c:pt>
                <c:pt idx="5">
                  <c:v>[50-59]</c:v>
                </c:pt>
                <c:pt idx="6">
                  <c:v>[60-69]</c:v>
                </c:pt>
                <c:pt idx="7">
                  <c:v>[70-79]</c:v>
                </c:pt>
                <c:pt idx="8">
                  <c:v>&gt;80</c:v>
                </c:pt>
              </c:strCache>
            </c:strRef>
          </c:cat>
          <c:val>
            <c:numRef>
              <c:f>'Rango etario'!$G$3:$G$11</c:f>
              <c:numCache>
                <c:formatCode>0%</c:formatCode>
                <c:ptCount val="9"/>
                <c:pt idx="0">
                  <c:v>0.20616717635066259</c:v>
                </c:pt>
                <c:pt idx="1">
                  <c:v>0.35561152008265529</c:v>
                </c:pt>
                <c:pt idx="2">
                  <c:v>0.61974379098878585</c:v>
                </c:pt>
                <c:pt idx="3">
                  <c:v>0.70483611373681121</c:v>
                </c:pt>
                <c:pt idx="4">
                  <c:v>0.76726855493585844</c:v>
                </c:pt>
                <c:pt idx="5">
                  <c:v>0.79685388842031135</c:v>
                </c:pt>
                <c:pt idx="6">
                  <c:v>0.85656609983543608</c:v>
                </c:pt>
                <c:pt idx="7">
                  <c:v>0.8138219820335707</c:v>
                </c:pt>
                <c:pt idx="8">
                  <c:v>0.667663687762174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F2-4241-9D70-6F0A50DCEE34}"/>
            </c:ext>
          </c:extLst>
        </c:ser>
        <c:ser>
          <c:idx val="1"/>
          <c:order val="1"/>
          <c:tx>
            <c:strRef>
              <c:f>'Rango etario'!$H$2</c:f>
              <c:strCache>
                <c:ptCount val="1"/>
                <c:pt idx="0">
                  <c:v>Población sin vacunar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'Rango etario'!$A$3:$A$11</c:f>
              <c:strCache>
                <c:ptCount val="9"/>
                <c:pt idx="0">
                  <c:v>[3-11]</c:v>
                </c:pt>
                <c:pt idx="1">
                  <c:v>[12-17]</c:v>
                </c:pt>
                <c:pt idx="2">
                  <c:v>[18-29]</c:v>
                </c:pt>
                <c:pt idx="3">
                  <c:v>[30-39]</c:v>
                </c:pt>
                <c:pt idx="4">
                  <c:v>[40-49]</c:v>
                </c:pt>
                <c:pt idx="5">
                  <c:v>[50-59]</c:v>
                </c:pt>
                <c:pt idx="6">
                  <c:v>[60-69]</c:v>
                </c:pt>
                <c:pt idx="7">
                  <c:v>[70-79]</c:v>
                </c:pt>
                <c:pt idx="8">
                  <c:v>&gt;80</c:v>
                </c:pt>
              </c:strCache>
            </c:strRef>
          </c:cat>
          <c:val>
            <c:numRef>
              <c:f>'Rango etario'!$H$3:$H$11</c:f>
              <c:numCache>
                <c:formatCode>0%</c:formatCode>
                <c:ptCount val="9"/>
                <c:pt idx="0">
                  <c:v>0.79383282364933738</c:v>
                </c:pt>
                <c:pt idx="1">
                  <c:v>0.64438847991734471</c:v>
                </c:pt>
                <c:pt idx="2">
                  <c:v>0.38025620901121415</c:v>
                </c:pt>
                <c:pt idx="3">
                  <c:v>0.29516388626318885</c:v>
                </c:pt>
                <c:pt idx="4">
                  <c:v>0.23273144506414162</c:v>
                </c:pt>
                <c:pt idx="5">
                  <c:v>0.20314611157968868</c:v>
                </c:pt>
                <c:pt idx="6">
                  <c:v>0.14343390016456389</c:v>
                </c:pt>
                <c:pt idx="7">
                  <c:v>0.18617801796642927</c:v>
                </c:pt>
                <c:pt idx="8">
                  <c:v>0.332336312237826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F2-4241-9D70-6F0A50DCEE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1763664"/>
        <c:axId val="301767584"/>
      </c:barChart>
      <c:catAx>
        <c:axId val="3017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1767584"/>
        <c:crosses val="autoZero"/>
        <c:auto val="1"/>
        <c:lblAlgn val="ctr"/>
        <c:lblOffset val="100"/>
        <c:noMultiLvlLbl val="0"/>
      </c:catAx>
      <c:valAx>
        <c:axId val="30176758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0176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1era dosis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90-4756-A49F-E33A2B4105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'Dpto por pob'!$A$2:$A$24</c:f>
              <c:strCache>
                <c:ptCount val="23"/>
                <c:pt idx="0">
                  <c:v>Rivadavia</c:v>
                </c:pt>
                <c:pt idx="1">
                  <c:v>Cerrillos</c:v>
                </c:pt>
                <c:pt idx="2">
                  <c:v>La Poma</c:v>
                </c:pt>
                <c:pt idx="3">
                  <c:v>Gral José de San Martín</c:v>
                </c:pt>
                <c:pt idx="4">
                  <c:v>Orán</c:v>
                </c:pt>
                <c:pt idx="5">
                  <c:v>La Caldera</c:v>
                </c:pt>
                <c:pt idx="6">
                  <c:v>Anta</c:v>
                </c:pt>
                <c:pt idx="7">
                  <c:v>Capital</c:v>
                </c:pt>
                <c:pt idx="8">
                  <c:v>Iruya</c:v>
                </c:pt>
                <c:pt idx="9">
                  <c:v>Rosario de Lerma</c:v>
                </c:pt>
                <c:pt idx="10">
                  <c:v>General Güemes</c:v>
                </c:pt>
                <c:pt idx="11">
                  <c:v>Cafayate</c:v>
                </c:pt>
                <c:pt idx="12">
                  <c:v>Chicoana</c:v>
                </c:pt>
                <c:pt idx="13">
                  <c:v>Santa Victoria</c:v>
                </c:pt>
                <c:pt idx="14">
                  <c:v>Guachipas</c:v>
                </c:pt>
                <c:pt idx="15">
                  <c:v>San Carlos</c:v>
                </c:pt>
                <c:pt idx="16">
                  <c:v>Rosario de la Frontera</c:v>
                </c:pt>
                <c:pt idx="17">
                  <c:v>La Viña</c:v>
                </c:pt>
                <c:pt idx="18">
                  <c:v>Metán</c:v>
                </c:pt>
                <c:pt idx="19">
                  <c:v>Cachi</c:v>
                </c:pt>
                <c:pt idx="20">
                  <c:v>Molinos</c:v>
                </c:pt>
                <c:pt idx="21">
                  <c:v>La Candelaria</c:v>
                </c:pt>
                <c:pt idx="22">
                  <c:v>Los Andes</c:v>
                </c:pt>
              </c:strCache>
            </c:strRef>
          </c:cat>
          <c:val>
            <c:numRef>
              <c:f>'Dpto por pob'!$D$2:$D$24</c:f>
              <c:numCache>
                <c:formatCode>0%</c:formatCode>
                <c:ptCount val="23"/>
                <c:pt idx="0">
                  <c:v>0.49497168934336178</c:v>
                </c:pt>
                <c:pt idx="1">
                  <c:v>0.53031610637230309</c:v>
                </c:pt>
                <c:pt idx="2">
                  <c:v>0.56796390298928368</c:v>
                </c:pt>
                <c:pt idx="3">
                  <c:v>0.62439446459186776</c:v>
                </c:pt>
                <c:pt idx="4">
                  <c:v>0.64009018864255152</c:v>
                </c:pt>
                <c:pt idx="5">
                  <c:v>0.67521288411699376</c:v>
                </c:pt>
                <c:pt idx="6">
                  <c:v>0.67906850334005631</c:v>
                </c:pt>
                <c:pt idx="7">
                  <c:v>0.67949081065010053</c:v>
                </c:pt>
                <c:pt idx="8">
                  <c:v>0.67993741307371347</c:v>
                </c:pt>
                <c:pt idx="9">
                  <c:v>0.68241978178061846</c:v>
                </c:pt>
                <c:pt idx="10">
                  <c:v>0.69719204681711622</c:v>
                </c:pt>
                <c:pt idx="11">
                  <c:v>0.7050337630448128</c:v>
                </c:pt>
                <c:pt idx="12">
                  <c:v>0.73033301158301156</c:v>
                </c:pt>
                <c:pt idx="13">
                  <c:v>0.7496164467628107</c:v>
                </c:pt>
                <c:pt idx="14">
                  <c:v>0.75075987841945291</c:v>
                </c:pt>
                <c:pt idx="15">
                  <c:v>0.76981771937261556</c:v>
                </c:pt>
                <c:pt idx="16">
                  <c:v>0.77509505703422055</c:v>
                </c:pt>
                <c:pt idx="17">
                  <c:v>0.78728636419525388</c:v>
                </c:pt>
                <c:pt idx="18">
                  <c:v>0.82076137165221741</c:v>
                </c:pt>
                <c:pt idx="19">
                  <c:v>0.83977110157367663</c:v>
                </c:pt>
                <c:pt idx="20">
                  <c:v>0.84248409775694677</c:v>
                </c:pt>
                <c:pt idx="21">
                  <c:v>0.84718169252035014</c:v>
                </c:pt>
                <c:pt idx="22">
                  <c:v>0.86573670444638184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90-4756-A49F-E33A2B4105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01764840"/>
        <c:axId val="305144472"/>
      </c:barChart>
      <c:catAx>
        <c:axId val="301764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5144472"/>
        <c:crosses val="autoZero"/>
        <c:auto val="1"/>
        <c:lblAlgn val="ctr"/>
        <c:lblOffset val="100"/>
        <c:noMultiLvlLbl val="0"/>
      </c:catAx>
      <c:valAx>
        <c:axId val="305144472"/>
        <c:scaling>
          <c:orientation val="minMax"/>
          <c:max val="0.9"/>
        </c:scaling>
        <c:delete val="1"/>
        <c:axPos val="b"/>
        <c:numFmt formatCode="0%" sourceLinked="1"/>
        <c:majorTickMark val="none"/>
        <c:minorTickMark val="none"/>
        <c:tickLblPos val="nextTo"/>
        <c:crossAx val="301764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2da dosis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E2-4EE8-8537-38169360A7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'Dpto por pob'!$A$29:$A$51</c:f>
              <c:strCache>
                <c:ptCount val="23"/>
                <c:pt idx="0">
                  <c:v>Rivadavia</c:v>
                </c:pt>
                <c:pt idx="1">
                  <c:v>Gral José de San Martín</c:v>
                </c:pt>
                <c:pt idx="2">
                  <c:v>Orán</c:v>
                </c:pt>
                <c:pt idx="3">
                  <c:v>Cerrillos</c:v>
                </c:pt>
                <c:pt idx="4">
                  <c:v>Anta</c:v>
                </c:pt>
                <c:pt idx="5">
                  <c:v>La Caldera</c:v>
                </c:pt>
                <c:pt idx="6">
                  <c:v>Iruya</c:v>
                </c:pt>
                <c:pt idx="7">
                  <c:v>La Poma</c:v>
                </c:pt>
                <c:pt idx="8">
                  <c:v>Cafayate</c:v>
                </c:pt>
                <c:pt idx="9">
                  <c:v>Rosario de Lerma</c:v>
                </c:pt>
                <c:pt idx="10">
                  <c:v>Guachipas</c:v>
                </c:pt>
                <c:pt idx="11">
                  <c:v>Capital</c:v>
                </c:pt>
                <c:pt idx="12">
                  <c:v>Rosario de la Frontera</c:v>
                </c:pt>
                <c:pt idx="13">
                  <c:v>General Güemes</c:v>
                </c:pt>
                <c:pt idx="14">
                  <c:v>Chicoana</c:v>
                </c:pt>
                <c:pt idx="15">
                  <c:v>Cachi</c:v>
                </c:pt>
                <c:pt idx="16">
                  <c:v>San Carlos</c:v>
                </c:pt>
                <c:pt idx="17">
                  <c:v>La Viña</c:v>
                </c:pt>
                <c:pt idx="18">
                  <c:v>Santa Victoria</c:v>
                </c:pt>
                <c:pt idx="19">
                  <c:v>Metán</c:v>
                </c:pt>
                <c:pt idx="20">
                  <c:v>Los Andes</c:v>
                </c:pt>
                <c:pt idx="21">
                  <c:v>Molinos</c:v>
                </c:pt>
                <c:pt idx="22">
                  <c:v>La Candelaria</c:v>
                </c:pt>
              </c:strCache>
            </c:strRef>
          </c:cat>
          <c:val>
            <c:numRef>
              <c:f>'Dpto por pob'!$D$29:$D$51</c:f>
              <c:numCache>
                <c:formatCode>0%</c:formatCode>
                <c:ptCount val="23"/>
                <c:pt idx="0">
                  <c:v>0.31051578917715994</c:v>
                </c:pt>
                <c:pt idx="1">
                  <c:v>0.40820163327654074</c:v>
                </c:pt>
                <c:pt idx="2">
                  <c:v>0.41912193698949823</c:v>
                </c:pt>
                <c:pt idx="3">
                  <c:v>0.42017059708981436</c:v>
                </c:pt>
                <c:pt idx="4">
                  <c:v>0.46431789898296355</c:v>
                </c:pt>
                <c:pt idx="5">
                  <c:v>0.50398000740466498</c:v>
                </c:pt>
                <c:pt idx="6">
                  <c:v>0.5076495132127955</c:v>
                </c:pt>
                <c:pt idx="7">
                  <c:v>0.51099830795262269</c:v>
                </c:pt>
                <c:pt idx="8">
                  <c:v>0.51555146306527522</c:v>
                </c:pt>
                <c:pt idx="9">
                  <c:v>0.51916413799040184</c:v>
                </c:pt>
                <c:pt idx="10">
                  <c:v>0.52249240121580542</c:v>
                </c:pt>
                <c:pt idx="11">
                  <c:v>0.52569966591294959</c:v>
                </c:pt>
                <c:pt idx="12">
                  <c:v>0.53010139416983526</c:v>
                </c:pt>
                <c:pt idx="13">
                  <c:v>0.53419116989101056</c:v>
                </c:pt>
                <c:pt idx="14">
                  <c:v>0.56117277992277992</c:v>
                </c:pt>
                <c:pt idx="15">
                  <c:v>0.60319937573156457</c:v>
                </c:pt>
                <c:pt idx="16">
                  <c:v>0.64956902642362579</c:v>
                </c:pt>
                <c:pt idx="17">
                  <c:v>0.65744497725316609</c:v>
                </c:pt>
                <c:pt idx="18">
                  <c:v>0.66492789199140845</c:v>
                </c:pt>
                <c:pt idx="19">
                  <c:v>0.672605638610144</c:v>
                </c:pt>
                <c:pt idx="20">
                  <c:v>0.70502760825341471</c:v>
                </c:pt>
                <c:pt idx="21">
                  <c:v>0.72832273183796448</c:v>
                </c:pt>
                <c:pt idx="22">
                  <c:v>0.75487636307786821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E2-4EE8-8537-38169360A7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05145256"/>
        <c:axId val="305146824"/>
      </c:barChart>
      <c:catAx>
        <c:axId val="305145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5146824"/>
        <c:crosses val="autoZero"/>
        <c:auto val="1"/>
        <c:lblAlgn val="ctr"/>
        <c:lblOffset val="100"/>
        <c:noMultiLvlLbl val="0"/>
      </c:catAx>
      <c:valAx>
        <c:axId val="3051468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0514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3">
    <c:autoUpdate val="0"/>
  </c:externalData>
</c:chartSpace>
</file>

<file path=ppt/charts/chart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'Dpto por pob'!$A$29:$A$51</cx:f>
        <cx:lvl ptCount="23">
          <cx:pt idx="0">Rivadavia</cx:pt>
          <cx:pt idx="1">Gral José de San Martín</cx:pt>
          <cx:pt idx="2">Orán</cx:pt>
          <cx:pt idx="3">Cerrillos</cx:pt>
          <cx:pt idx="4">Anta</cx:pt>
          <cx:pt idx="5">La Caldera</cx:pt>
          <cx:pt idx="6">Iruya</cx:pt>
          <cx:pt idx="7">La Poma</cx:pt>
          <cx:pt idx="8">Cafayate</cx:pt>
          <cx:pt idx="9">Rosario de Lerma</cx:pt>
          <cx:pt idx="10">Guachipas</cx:pt>
          <cx:pt idx="11">Capital</cx:pt>
          <cx:pt idx="12">Rosario de la Frontera</cx:pt>
          <cx:pt idx="13">General Güemes</cx:pt>
          <cx:pt idx="14">Chicoana</cx:pt>
          <cx:pt idx="15">Cachi</cx:pt>
          <cx:pt idx="16">San Carlos</cx:pt>
          <cx:pt idx="17">La Viña</cx:pt>
          <cx:pt idx="18">Santa Victoria</cx:pt>
          <cx:pt idx="19">Metán</cx:pt>
          <cx:pt idx="20">Los Andes</cx:pt>
          <cx:pt idx="21">Molinos</cx:pt>
          <cx:pt idx="22">La Candelaria</cx:pt>
        </cx:lvl>
      </cx:strDim>
      <cx:numDim type="size">
        <cx:f>'Dpto por pob'!$D$29:$D$51</cx:f>
        <cx:lvl ptCount="23" formatCode="0%">
          <cx:pt idx="0">0.31051578917715994</cx:pt>
          <cx:pt idx="1">0.40820163327654074</cx:pt>
          <cx:pt idx="2">0.41912193698949823</cx:pt>
          <cx:pt idx="3">0.42017059708981436</cx:pt>
          <cx:pt idx="4">0.46431789898296355</cx:pt>
          <cx:pt idx="5">0.50398000740466498</cx:pt>
          <cx:pt idx="6">0.5076495132127955</cx:pt>
          <cx:pt idx="7">0.51099830795262269</cx:pt>
          <cx:pt idx="8">0.51555146306527522</cx:pt>
          <cx:pt idx="9">0.51916413799040184</cx:pt>
          <cx:pt idx="10">0.52249240121580542</cx:pt>
          <cx:pt idx="11">0.52569966591294959</cx:pt>
          <cx:pt idx="12">0.53010139416983526</cx:pt>
          <cx:pt idx="13">0.53419116989101056</cx:pt>
          <cx:pt idx="14">0.56117277992277992</cx:pt>
          <cx:pt idx="15">0.60319937573156457</cx:pt>
          <cx:pt idx="16">0.64956902642362579</cx:pt>
          <cx:pt idx="17">0.65744497725316609</cx:pt>
          <cx:pt idx="18">0.66492789199140845</cx:pt>
          <cx:pt idx="19">0.672605638610144</cx:pt>
          <cx:pt idx="20">0.70502760825341471</cx:pt>
          <cx:pt idx="21">0.72832273183796448</cx:pt>
          <cx:pt idx="22">0.75487636307786821</cx:pt>
        </cx:lvl>
      </cx:numDim>
    </cx:data>
  </cx:chartData>
  <cx:chart>
    <cx:plotArea>
      <cx:plotAreaRegion>
        <cx:series layoutId="treemap" uniqueId="{78F196AE-EDD0-4A14-B579-D0688DA7829E}"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600"/>
                </a:pPr>
                <a:endParaRPr lang="en-US" sz="1600"/>
              </a:p>
            </cx:txPr>
            <cx:visibility seriesName="0" categoryName="1" value="1"/>
            <cx:separator>
</cx:separator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12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85000"/>
        </a:schemeClr>
      </a:solidFill>
      <a:ln>
        <a:solidFill>
          <a:schemeClr val="bg1">
            <a:lumMod val="75000"/>
          </a:schemeClr>
        </a:solidFill>
      </a:ln>
    </cs:spPr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65531-78D5-4A1C-ADDC-E1FCF80601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52B1378-E208-4CAD-AD59-561C83B55956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es-AR" sz="2400" b="1" i="0" u="none" dirty="0" smtClean="0">
              <a:solidFill>
                <a:schemeClr val="tx1"/>
              </a:solidFill>
            </a:rPr>
            <a:t>PROPÓSITOS Y OBJETIVOS</a:t>
          </a:r>
          <a:endParaRPr lang="es-AR" sz="2400" dirty="0">
            <a:solidFill>
              <a:schemeClr val="tx1"/>
            </a:solidFill>
          </a:endParaRPr>
        </a:p>
      </dgm:t>
    </dgm:pt>
    <dgm:pt modelId="{5DDC4A24-35A0-4580-A58B-FBC18D65A2A8}" type="parTrans" cxnId="{CA495321-8629-4536-AD6F-ED021071651C}">
      <dgm:prSet/>
      <dgm:spPr/>
      <dgm:t>
        <a:bodyPr/>
        <a:lstStyle/>
        <a:p>
          <a:endParaRPr lang="es-AR"/>
        </a:p>
      </dgm:t>
    </dgm:pt>
    <dgm:pt modelId="{6B1004CB-BC01-4498-ADC1-DAD068369207}" type="sibTrans" cxnId="{CA495321-8629-4536-AD6F-ED021071651C}">
      <dgm:prSet/>
      <dgm:spPr/>
      <dgm:t>
        <a:bodyPr/>
        <a:lstStyle/>
        <a:p>
          <a:endParaRPr lang="es-AR"/>
        </a:p>
      </dgm:t>
    </dgm:pt>
    <dgm:pt modelId="{7C4AF0E9-95E8-4ABE-8715-457AB595142B}" type="pres">
      <dgm:prSet presAssocID="{89365531-78D5-4A1C-ADDC-E1FCF80601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EF1E4EF9-7B3C-4B70-99EC-318A826B269A}" type="pres">
      <dgm:prSet presAssocID="{89365531-78D5-4A1C-ADDC-E1FCF80601F7}" presName="Name1" presStyleCnt="0"/>
      <dgm:spPr/>
    </dgm:pt>
    <dgm:pt modelId="{85CF1102-5A3E-4599-BD18-933EC46982FE}" type="pres">
      <dgm:prSet presAssocID="{89365531-78D5-4A1C-ADDC-E1FCF80601F7}" presName="cycle" presStyleCnt="0"/>
      <dgm:spPr/>
    </dgm:pt>
    <dgm:pt modelId="{AA1B2D8B-2673-4441-8CA8-1FE5E9797B23}" type="pres">
      <dgm:prSet presAssocID="{89365531-78D5-4A1C-ADDC-E1FCF80601F7}" presName="srcNode" presStyleLbl="node1" presStyleIdx="0" presStyleCnt="1"/>
      <dgm:spPr/>
    </dgm:pt>
    <dgm:pt modelId="{6D0BB940-6B24-4F02-A320-B041DBD72C64}" type="pres">
      <dgm:prSet presAssocID="{89365531-78D5-4A1C-ADDC-E1FCF80601F7}" presName="conn" presStyleLbl="parChTrans1D2" presStyleIdx="0" presStyleCnt="1"/>
      <dgm:spPr/>
      <dgm:t>
        <a:bodyPr/>
        <a:lstStyle/>
        <a:p>
          <a:endParaRPr lang="es-AR"/>
        </a:p>
      </dgm:t>
    </dgm:pt>
    <dgm:pt modelId="{1C2122CD-C7FC-443D-BF77-4A2F5CF86E0F}" type="pres">
      <dgm:prSet presAssocID="{89365531-78D5-4A1C-ADDC-E1FCF80601F7}" presName="extraNode" presStyleLbl="node1" presStyleIdx="0" presStyleCnt="1"/>
      <dgm:spPr/>
    </dgm:pt>
    <dgm:pt modelId="{89D7FFA0-DDB2-45F0-A200-50C6E90955DE}" type="pres">
      <dgm:prSet presAssocID="{89365531-78D5-4A1C-ADDC-E1FCF80601F7}" presName="dstNode" presStyleLbl="node1" presStyleIdx="0" presStyleCnt="1"/>
      <dgm:spPr/>
    </dgm:pt>
    <dgm:pt modelId="{C7882917-C539-43DF-BAD0-087CE1AD3DC2}" type="pres">
      <dgm:prSet presAssocID="{A52B1378-E208-4CAD-AD59-561C83B5595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BDF669C-8701-4CED-B089-AC4823B51071}" type="pres">
      <dgm:prSet presAssocID="{A52B1378-E208-4CAD-AD59-561C83B55956}" presName="accent_1" presStyleCnt="0"/>
      <dgm:spPr/>
    </dgm:pt>
    <dgm:pt modelId="{21BB5A52-24A8-45DC-86D5-5202A35C73D6}" type="pres">
      <dgm:prSet presAssocID="{A52B1378-E208-4CAD-AD59-561C83B55956}" presName="accentRepeatNode" presStyleLbl="solidFgAcc1" presStyleIdx="0" presStyleCnt="1"/>
      <dgm:spPr/>
    </dgm:pt>
  </dgm:ptLst>
  <dgm:cxnLst>
    <dgm:cxn modelId="{F33570C4-693F-4EB1-B5F2-CEDEB051A002}" type="presOf" srcId="{A52B1378-E208-4CAD-AD59-561C83B55956}" destId="{C7882917-C539-43DF-BAD0-087CE1AD3DC2}" srcOrd="0" destOrd="0" presId="urn:microsoft.com/office/officeart/2008/layout/VerticalCurvedList"/>
    <dgm:cxn modelId="{CA495321-8629-4536-AD6F-ED021071651C}" srcId="{89365531-78D5-4A1C-ADDC-E1FCF80601F7}" destId="{A52B1378-E208-4CAD-AD59-561C83B55956}" srcOrd="0" destOrd="0" parTransId="{5DDC4A24-35A0-4580-A58B-FBC18D65A2A8}" sibTransId="{6B1004CB-BC01-4498-ADC1-DAD068369207}"/>
    <dgm:cxn modelId="{687405DE-B4DA-4F26-AEC0-DD63F4ADFD1F}" type="presOf" srcId="{6B1004CB-BC01-4498-ADC1-DAD068369207}" destId="{6D0BB940-6B24-4F02-A320-B041DBD72C64}" srcOrd="0" destOrd="0" presId="urn:microsoft.com/office/officeart/2008/layout/VerticalCurvedList"/>
    <dgm:cxn modelId="{510A9A8B-4FB5-4B95-A48F-C7FD5F5A3731}" type="presOf" srcId="{89365531-78D5-4A1C-ADDC-E1FCF80601F7}" destId="{7C4AF0E9-95E8-4ABE-8715-457AB595142B}" srcOrd="0" destOrd="0" presId="urn:microsoft.com/office/officeart/2008/layout/VerticalCurvedList"/>
    <dgm:cxn modelId="{EA6465CC-039C-469A-8282-8D45669D4289}" type="presParOf" srcId="{7C4AF0E9-95E8-4ABE-8715-457AB595142B}" destId="{EF1E4EF9-7B3C-4B70-99EC-318A826B269A}" srcOrd="0" destOrd="0" presId="urn:microsoft.com/office/officeart/2008/layout/VerticalCurvedList"/>
    <dgm:cxn modelId="{850AFAC6-CB6D-40C7-804D-BD6C1A7859EC}" type="presParOf" srcId="{EF1E4EF9-7B3C-4B70-99EC-318A826B269A}" destId="{85CF1102-5A3E-4599-BD18-933EC46982FE}" srcOrd="0" destOrd="0" presId="urn:microsoft.com/office/officeart/2008/layout/VerticalCurvedList"/>
    <dgm:cxn modelId="{C2BA2370-35B3-4669-B2CA-DA4274213239}" type="presParOf" srcId="{85CF1102-5A3E-4599-BD18-933EC46982FE}" destId="{AA1B2D8B-2673-4441-8CA8-1FE5E9797B23}" srcOrd="0" destOrd="0" presId="urn:microsoft.com/office/officeart/2008/layout/VerticalCurvedList"/>
    <dgm:cxn modelId="{6A5C23B5-0E93-4704-80A2-0CCBD29491A3}" type="presParOf" srcId="{85CF1102-5A3E-4599-BD18-933EC46982FE}" destId="{6D0BB940-6B24-4F02-A320-B041DBD72C64}" srcOrd="1" destOrd="0" presId="urn:microsoft.com/office/officeart/2008/layout/VerticalCurvedList"/>
    <dgm:cxn modelId="{29BDCC10-977E-40B5-9F29-1F6BDB72D9C6}" type="presParOf" srcId="{85CF1102-5A3E-4599-BD18-933EC46982FE}" destId="{1C2122CD-C7FC-443D-BF77-4A2F5CF86E0F}" srcOrd="2" destOrd="0" presId="urn:microsoft.com/office/officeart/2008/layout/VerticalCurvedList"/>
    <dgm:cxn modelId="{726E8469-C40F-43E7-A19C-E9979CAC835B}" type="presParOf" srcId="{85CF1102-5A3E-4599-BD18-933EC46982FE}" destId="{89D7FFA0-DDB2-45F0-A200-50C6E90955DE}" srcOrd="3" destOrd="0" presId="urn:microsoft.com/office/officeart/2008/layout/VerticalCurvedList"/>
    <dgm:cxn modelId="{0E7D4C20-1F58-4ACC-A0AF-93381979B2B6}" type="presParOf" srcId="{EF1E4EF9-7B3C-4B70-99EC-318A826B269A}" destId="{C7882917-C539-43DF-BAD0-087CE1AD3DC2}" srcOrd="1" destOrd="0" presId="urn:microsoft.com/office/officeart/2008/layout/VerticalCurvedList"/>
    <dgm:cxn modelId="{34A9478E-EC82-4845-962C-9014E728F750}" type="presParOf" srcId="{EF1E4EF9-7B3C-4B70-99EC-318A826B269A}" destId="{ABDF669C-8701-4CED-B089-AC4823B51071}" srcOrd="2" destOrd="0" presId="urn:microsoft.com/office/officeart/2008/layout/VerticalCurvedList"/>
    <dgm:cxn modelId="{EB55ABB1-8696-4443-84ED-099013979A02}" type="presParOf" srcId="{ABDF669C-8701-4CED-B089-AC4823B51071}" destId="{21BB5A52-24A8-45DC-86D5-5202A35C73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65531-78D5-4A1C-ADDC-E1FCF80601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52B1378-E208-4CAD-AD59-561C83B55956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es-AR" sz="2400" dirty="0" smtClean="0">
              <a:solidFill>
                <a:schemeClr val="tx1"/>
              </a:solidFill>
            </a:rPr>
            <a:t>    </a:t>
          </a:r>
          <a:r>
            <a:rPr lang="es-AR" sz="2400" b="1" dirty="0" smtClean="0">
              <a:solidFill>
                <a:schemeClr val="tx1"/>
              </a:solidFill>
            </a:rPr>
            <a:t>INTERVALOS MINIMOS ENTRE 1ª Y 2ª DOSIS</a:t>
          </a:r>
          <a:endParaRPr lang="es-AR" sz="2400" b="1" dirty="0">
            <a:solidFill>
              <a:schemeClr val="tx1"/>
            </a:solidFill>
          </a:endParaRPr>
        </a:p>
      </dgm:t>
    </dgm:pt>
    <dgm:pt modelId="{5DDC4A24-35A0-4580-A58B-FBC18D65A2A8}" type="parTrans" cxnId="{CA495321-8629-4536-AD6F-ED021071651C}">
      <dgm:prSet/>
      <dgm:spPr/>
      <dgm:t>
        <a:bodyPr/>
        <a:lstStyle/>
        <a:p>
          <a:endParaRPr lang="es-AR"/>
        </a:p>
      </dgm:t>
    </dgm:pt>
    <dgm:pt modelId="{6B1004CB-BC01-4498-ADC1-DAD068369207}" type="sibTrans" cxnId="{CA495321-8629-4536-AD6F-ED021071651C}">
      <dgm:prSet/>
      <dgm:spPr/>
      <dgm:t>
        <a:bodyPr/>
        <a:lstStyle/>
        <a:p>
          <a:endParaRPr lang="es-AR"/>
        </a:p>
      </dgm:t>
    </dgm:pt>
    <dgm:pt modelId="{7C4AF0E9-95E8-4ABE-8715-457AB595142B}" type="pres">
      <dgm:prSet presAssocID="{89365531-78D5-4A1C-ADDC-E1FCF80601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EF1E4EF9-7B3C-4B70-99EC-318A826B269A}" type="pres">
      <dgm:prSet presAssocID="{89365531-78D5-4A1C-ADDC-E1FCF80601F7}" presName="Name1" presStyleCnt="0"/>
      <dgm:spPr/>
    </dgm:pt>
    <dgm:pt modelId="{85CF1102-5A3E-4599-BD18-933EC46982FE}" type="pres">
      <dgm:prSet presAssocID="{89365531-78D5-4A1C-ADDC-E1FCF80601F7}" presName="cycle" presStyleCnt="0"/>
      <dgm:spPr/>
    </dgm:pt>
    <dgm:pt modelId="{AA1B2D8B-2673-4441-8CA8-1FE5E9797B23}" type="pres">
      <dgm:prSet presAssocID="{89365531-78D5-4A1C-ADDC-E1FCF80601F7}" presName="srcNode" presStyleLbl="node1" presStyleIdx="0" presStyleCnt="1"/>
      <dgm:spPr/>
    </dgm:pt>
    <dgm:pt modelId="{6D0BB940-6B24-4F02-A320-B041DBD72C64}" type="pres">
      <dgm:prSet presAssocID="{89365531-78D5-4A1C-ADDC-E1FCF80601F7}" presName="conn" presStyleLbl="parChTrans1D2" presStyleIdx="0" presStyleCnt="1"/>
      <dgm:spPr/>
      <dgm:t>
        <a:bodyPr/>
        <a:lstStyle/>
        <a:p>
          <a:endParaRPr lang="es-AR"/>
        </a:p>
      </dgm:t>
    </dgm:pt>
    <dgm:pt modelId="{1C2122CD-C7FC-443D-BF77-4A2F5CF86E0F}" type="pres">
      <dgm:prSet presAssocID="{89365531-78D5-4A1C-ADDC-E1FCF80601F7}" presName="extraNode" presStyleLbl="node1" presStyleIdx="0" presStyleCnt="1"/>
      <dgm:spPr/>
    </dgm:pt>
    <dgm:pt modelId="{89D7FFA0-DDB2-45F0-A200-50C6E90955DE}" type="pres">
      <dgm:prSet presAssocID="{89365531-78D5-4A1C-ADDC-E1FCF80601F7}" presName="dstNode" presStyleLbl="node1" presStyleIdx="0" presStyleCnt="1"/>
      <dgm:spPr/>
    </dgm:pt>
    <dgm:pt modelId="{C7882917-C539-43DF-BAD0-087CE1AD3DC2}" type="pres">
      <dgm:prSet presAssocID="{A52B1378-E208-4CAD-AD59-561C83B55956}" presName="text_1" presStyleLbl="node1" presStyleIdx="0" presStyleCnt="1" custScaleY="122344" custLinFactNeighborX="-2698" custLinFactNeighborY="815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BDF669C-8701-4CED-B089-AC4823B51071}" type="pres">
      <dgm:prSet presAssocID="{A52B1378-E208-4CAD-AD59-561C83B55956}" presName="accent_1" presStyleCnt="0"/>
      <dgm:spPr/>
    </dgm:pt>
    <dgm:pt modelId="{21BB5A52-24A8-45DC-86D5-5202A35C73D6}" type="pres">
      <dgm:prSet presAssocID="{A52B1378-E208-4CAD-AD59-561C83B55956}" presName="accentRepeatNode" presStyleLbl="solidFgAcc1" presStyleIdx="0" presStyleCnt="1" custScaleX="118629" custScaleY="110926" custLinFactNeighborX="-11182" custLinFactNeighborY="0"/>
      <dgm:spPr/>
    </dgm:pt>
  </dgm:ptLst>
  <dgm:cxnLst>
    <dgm:cxn modelId="{CA495321-8629-4536-AD6F-ED021071651C}" srcId="{89365531-78D5-4A1C-ADDC-E1FCF80601F7}" destId="{A52B1378-E208-4CAD-AD59-561C83B55956}" srcOrd="0" destOrd="0" parTransId="{5DDC4A24-35A0-4580-A58B-FBC18D65A2A8}" sibTransId="{6B1004CB-BC01-4498-ADC1-DAD068369207}"/>
    <dgm:cxn modelId="{B9F864E9-4BB4-4563-B4E0-24F21C243DB7}" type="presOf" srcId="{89365531-78D5-4A1C-ADDC-E1FCF80601F7}" destId="{7C4AF0E9-95E8-4ABE-8715-457AB595142B}" srcOrd="0" destOrd="0" presId="urn:microsoft.com/office/officeart/2008/layout/VerticalCurvedList"/>
    <dgm:cxn modelId="{DED196EA-A4E3-4331-9DD0-C05F24B68C10}" type="presOf" srcId="{6B1004CB-BC01-4498-ADC1-DAD068369207}" destId="{6D0BB940-6B24-4F02-A320-B041DBD72C64}" srcOrd="0" destOrd="0" presId="urn:microsoft.com/office/officeart/2008/layout/VerticalCurvedList"/>
    <dgm:cxn modelId="{9C0EF286-A9BD-4C0F-A05F-6E1547B35D24}" type="presOf" srcId="{A52B1378-E208-4CAD-AD59-561C83B55956}" destId="{C7882917-C539-43DF-BAD0-087CE1AD3DC2}" srcOrd="0" destOrd="0" presId="urn:microsoft.com/office/officeart/2008/layout/VerticalCurvedList"/>
    <dgm:cxn modelId="{1BC1AE77-E95A-44E6-8E87-C55C03DF88EE}" type="presParOf" srcId="{7C4AF0E9-95E8-4ABE-8715-457AB595142B}" destId="{EF1E4EF9-7B3C-4B70-99EC-318A826B269A}" srcOrd="0" destOrd="0" presId="urn:microsoft.com/office/officeart/2008/layout/VerticalCurvedList"/>
    <dgm:cxn modelId="{D8B24B37-1F83-423E-9577-0F3714D3A274}" type="presParOf" srcId="{EF1E4EF9-7B3C-4B70-99EC-318A826B269A}" destId="{85CF1102-5A3E-4599-BD18-933EC46982FE}" srcOrd="0" destOrd="0" presId="urn:microsoft.com/office/officeart/2008/layout/VerticalCurvedList"/>
    <dgm:cxn modelId="{96A6BE53-5FDE-46AC-A67D-B4EBEA88DD06}" type="presParOf" srcId="{85CF1102-5A3E-4599-BD18-933EC46982FE}" destId="{AA1B2D8B-2673-4441-8CA8-1FE5E9797B23}" srcOrd="0" destOrd="0" presId="urn:microsoft.com/office/officeart/2008/layout/VerticalCurvedList"/>
    <dgm:cxn modelId="{ABF0E783-EA67-4590-8197-4DA238337398}" type="presParOf" srcId="{85CF1102-5A3E-4599-BD18-933EC46982FE}" destId="{6D0BB940-6B24-4F02-A320-B041DBD72C64}" srcOrd="1" destOrd="0" presId="urn:microsoft.com/office/officeart/2008/layout/VerticalCurvedList"/>
    <dgm:cxn modelId="{EE496F2B-5E21-4BB1-BE06-B745D7E1FC94}" type="presParOf" srcId="{85CF1102-5A3E-4599-BD18-933EC46982FE}" destId="{1C2122CD-C7FC-443D-BF77-4A2F5CF86E0F}" srcOrd="2" destOrd="0" presId="urn:microsoft.com/office/officeart/2008/layout/VerticalCurvedList"/>
    <dgm:cxn modelId="{E57F2C89-5E52-4143-994E-C9693F38B164}" type="presParOf" srcId="{85CF1102-5A3E-4599-BD18-933EC46982FE}" destId="{89D7FFA0-DDB2-45F0-A200-50C6E90955DE}" srcOrd="3" destOrd="0" presId="urn:microsoft.com/office/officeart/2008/layout/VerticalCurvedList"/>
    <dgm:cxn modelId="{90C2981E-1930-4821-8A2A-B4E45C50F06D}" type="presParOf" srcId="{EF1E4EF9-7B3C-4B70-99EC-318A826B269A}" destId="{C7882917-C539-43DF-BAD0-087CE1AD3DC2}" srcOrd="1" destOrd="0" presId="urn:microsoft.com/office/officeart/2008/layout/VerticalCurvedList"/>
    <dgm:cxn modelId="{9B0818EB-1180-4827-BED5-DC27B1D97DA9}" type="presParOf" srcId="{EF1E4EF9-7B3C-4B70-99EC-318A826B269A}" destId="{ABDF669C-8701-4CED-B089-AC4823B51071}" srcOrd="2" destOrd="0" presId="urn:microsoft.com/office/officeart/2008/layout/VerticalCurvedList"/>
    <dgm:cxn modelId="{1BB7D74A-F86D-4AA4-9822-D79AEC473A1D}" type="presParOf" srcId="{ABDF669C-8701-4CED-B089-AC4823B51071}" destId="{21BB5A52-24A8-45DC-86D5-5202A35C73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65531-78D5-4A1C-ADDC-E1FCF80601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4AAC0B9-3991-420E-A6BC-184409D5CE5C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b="1" i="0" u="none" dirty="0" smtClean="0">
              <a:solidFill>
                <a:schemeClr val="tx1"/>
              </a:solidFill>
            </a:rPr>
            <a:t>Objetivos  2022</a:t>
          </a:r>
          <a:endParaRPr lang="es-AR" dirty="0">
            <a:solidFill>
              <a:schemeClr val="tx1"/>
            </a:solidFill>
          </a:endParaRPr>
        </a:p>
      </dgm:t>
    </dgm:pt>
    <dgm:pt modelId="{61A651CE-9B80-4FF4-85ED-9B5CE07401CC}" type="parTrans" cxnId="{3950DA83-EB6E-4E8F-83DF-60A2D6684C4E}">
      <dgm:prSet/>
      <dgm:spPr/>
      <dgm:t>
        <a:bodyPr/>
        <a:lstStyle/>
        <a:p>
          <a:endParaRPr lang="es-AR"/>
        </a:p>
      </dgm:t>
    </dgm:pt>
    <dgm:pt modelId="{2DA750A4-8147-4559-B2D3-200CB56C79C9}" type="sibTrans" cxnId="{3950DA83-EB6E-4E8F-83DF-60A2D6684C4E}">
      <dgm:prSet/>
      <dgm:spPr/>
      <dgm:t>
        <a:bodyPr/>
        <a:lstStyle/>
        <a:p>
          <a:endParaRPr lang="es-AR"/>
        </a:p>
      </dgm:t>
    </dgm:pt>
    <dgm:pt modelId="{7C4AF0E9-95E8-4ABE-8715-457AB595142B}" type="pres">
      <dgm:prSet presAssocID="{89365531-78D5-4A1C-ADDC-E1FCF80601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EF1E4EF9-7B3C-4B70-99EC-318A826B269A}" type="pres">
      <dgm:prSet presAssocID="{89365531-78D5-4A1C-ADDC-E1FCF80601F7}" presName="Name1" presStyleCnt="0"/>
      <dgm:spPr/>
    </dgm:pt>
    <dgm:pt modelId="{85CF1102-5A3E-4599-BD18-933EC46982FE}" type="pres">
      <dgm:prSet presAssocID="{89365531-78D5-4A1C-ADDC-E1FCF80601F7}" presName="cycle" presStyleCnt="0"/>
      <dgm:spPr/>
    </dgm:pt>
    <dgm:pt modelId="{AA1B2D8B-2673-4441-8CA8-1FE5E9797B23}" type="pres">
      <dgm:prSet presAssocID="{89365531-78D5-4A1C-ADDC-E1FCF80601F7}" presName="srcNode" presStyleLbl="node1" presStyleIdx="0" presStyleCnt="1"/>
      <dgm:spPr/>
    </dgm:pt>
    <dgm:pt modelId="{6D0BB940-6B24-4F02-A320-B041DBD72C64}" type="pres">
      <dgm:prSet presAssocID="{89365531-78D5-4A1C-ADDC-E1FCF80601F7}" presName="conn" presStyleLbl="parChTrans1D2" presStyleIdx="0" presStyleCnt="1"/>
      <dgm:spPr/>
      <dgm:t>
        <a:bodyPr/>
        <a:lstStyle/>
        <a:p>
          <a:endParaRPr lang="es-AR"/>
        </a:p>
      </dgm:t>
    </dgm:pt>
    <dgm:pt modelId="{1C2122CD-C7FC-443D-BF77-4A2F5CF86E0F}" type="pres">
      <dgm:prSet presAssocID="{89365531-78D5-4A1C-ADDC-E1FCF80601F7}" presName="extraNode" presStyleLbl="node1" presStyleIdx="0" presStyleCnt="1"/>
      <dgm:spPr/>
    </dgm:pt>
    <dgm:pt modelId="{89D7FFA0-DDB2-45F0-A200-50C6E90955DE}" type="pres">
      <dgm:prSet presAssocID="{89365531-78D5-4A1C-ADDC-E1FCF80601F7}" presName="dstNode" presStyleLbl="node1" presStyleIdx="0" presStyleCnt="1"/>
      <dgm:spPr/>
    </dgm:pt>
    <dgm:pt modelId="{96E3E24E-EDC8-4242-8195-57664579FCEF}" type="pres">
      <dgm:prSet presAssocID="{64AAC0B9-3991-420E-A6BC-184409D5CE5C}" presName="text_1" presStyleLbl="node1" presStyleIdx="0" presStyleCnt="1" custScaleX="109081" custScaleY="95553" custLinFactNeighborX="-920" custLinFactNeighborY="1796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A73336F-AA91-48AE-B5E3-3D8AEEE05EC0}" type="pres">
      <dgm:prSet presAssocID="{64AAC0B9-3991-420E-A6BC-184409D5CE5C}" presName="accent_1" presStyleCnt="0"/>
      <dgm:spPr/>
    </dgm:pt>
    <dgm:pt modelId="{6F5B0CFC-4949-49E9-BC7B-6BD67E336718}" type="pres">
      <dgm:prSet presAssocID="{64AAC0B9-3991-420E-A6BC-184409D5CE5C}" presName="accentRepeatNode" presStyleLbl="solidFgAcc1" presStyleIdx="0" presStyleCnt="1" custScaleX="44809" custScaleY="46748"/>
      <dgm:spPr/>
    </dgm:pt>
  </dgm:ptLst>
  <dgm:cxnLst>
    <dgm:cxn modelId="{D720CEDE-C061-4EFF-8A5A-7B20B274F93F}" type="presOf" srcId="{2DA750A4-8147-4559-B2D3-200CB56C79C9}" destId="{6D0BB940-6B24-4F02-A320-B041DBD72C64}" srcOrd="0" destOrd="0" presId="urn:microsoft.com/office/officeart/2008/layout/VerticalCurvedList"/>
    <dgm:cxn modelId="{3950DA83-EB6E-4E8F-83DF-60A2D6684C4E}" srcId="{89365531-78D5-4A1C-ADDC-E1FCF80601F7}" destId="{64AAC0B9-3991-420E-A6BC-184409D5CE5C}" srcOrd="0" destOrd="0" parTransId="{61A651CE-9B80-4FF4-85ED-9B5CE07401CC}" sibTransId="{2DA750A4-8147-4559-B2D3-200CB56C79C9}"/>
    <dgm:cxn modelId="{AE191360-9787-4F4C-AF7A-06F7D8942BCF}" type="presOf" srcId="{89365531-78D5-4A1C-ADDC-E1FCF80601F7}" destId="{7C4AF0E9-95E8-4ABE-8715-457AB595142B}" srcOrd="0" destOrd="0" presId="urn:microsoft.com/office/officeart/2008/layout/VerticalCurvedList"/>
    <dgm:cxn modelId="{AF5C6AC9-7D80-43A5-B84B-68D4C837E07F}" type="presOf" srcId="{64AAC0B9-3991-420E-A6BC-184409D5CE5C}" destId="{96E3E24E-EDC8-4242-8195-57664579FCEF}" srcOrd="0" destOrd="0" presId="urn:microsoft.com/office/officeart/2008/layout/VerticalCurvedList"/>
    <dgm:cxn modelId="{7B856388-A943-4641-B194-EB55E151D446}" type="presParOf" srcId="{7C4AF0E9-95E8-4ABE-8715-457AB595142B}" destId="{EF1E4EF9-7B3C-4B70-99EC-318A826B269A}" srcOrd="0" destOrd="0" presId="urn:microsoft.com/office/officeart/2008/layout/VerticalCurvedList"/>
    <dgm:cxn modelId="{C2CF6598-2900-45B3-8896-BE85D052B5F3}" type="presParOf" srcId="{EF1E4EF9-7B3C-4B70-99EC-318A826B269A}" destId="{85CF1102-5A3E-4599-BD18-933EC46982FE}" srcOrd="0" destOrd="0" presId="urn:microsoft.com/office/officeart/2008/layout/VerticalCurvedList"/>
    <dgm:cxn modelId="{57D4C4C4-BABE-478F-AF5A-D6A9AF732FBB}" type="presParOf" srcId="{85CF1102-5A3E-4599-BD18-933EC46982FE}" destId="{AA1B2D8B-2673-4441-8CA8-1FE5E9797B23}" srcOrd="0" destOrd="0" presId="urn:microsoft.com/office/officeart/2008/layout/VerticalCurvedList"/>
    <dgm:cxn modelId="{E0AECA48-1EC0-4993-9C05-95B9B465E039}" type="presParOf" srcId="{85CF1102-5A3E-4599-BD18-933EC46982FE}" destId="{6D0BB940-6B24-4F02-A320-B041DBD72C64}" srcOrd="1" destOrd="0" presId="urn:microsoft.com/office/officeart/2008/layout/VerticalCurvedList"/>
    <dgm:cxn modelId="{3C410A77-8098-4FBD-8D4F-F33F5327035E}" type="presParOf" srcId="{85CF1102-5A3E-4599-BD18-933EC46982FE}" destId="{1C2122CD-C7FC-443D-BF77-4A2F5CF86E0F}" srcOrd="2" destOrd="0" presId="urn:microsoft.com/office/officeart/2008/layout/VerticalCurvedList"/>
    <dgm:cxn modelId="{C7FC60FE-7C94-434F-B459-A8CDBD1FF58F}" type="presParOf" srcId="{85CF1102-5A3E-4599-BD18-933EC46982FE}" destId="{89D7FFA0-DDB2-45F0-A200-50C6E90955DE}" srcOrd="3" destOrd="0" presId="urn:microsoft.com/office/officeart/2008/layout/VerticalCurvedList"/>
    <dgm:cxn modelId="{8565A366-DC65-45D2-A0AF-95BA5922FB9D}" type="presParOf" srcId="{EF1E4EF9-7B3C-4B70-99EC-318A826B269A}" destId="{96E3E24E-EDC8-4242-8195-57664579FCEF}" srcOrd="1" destOrd="0" presId="urn:microsoft.com/office/officeart/2008/layout/VerticalCurvedList"/>
    <dgm:cxn modelId="{16475A82-0639-4A3B-A0FB-8081DB1CA586}" type="presParOf" srcId="{EF1E4EF9-7B3C-4B70-99EC-318A826B269A}" destId="{1A73336F-AA91-48AE-B5E3-3D8AEEE05EC0}" srcOrd="2" destOrd="0" presId="urn:microsoft.com/office/officeart/2008/layout/VerticalCurvedList"/>
    <dgm:cxn modelId="{49CEB199-6BE3-4F8D-B290-43F90F3348D7}" type="presParOf" srcId="{1A73336F-AA91-48AE-B5E3-3D8AEEE05EC0}" destId="{6F5B0CFC-4949-49E9-BC7B-6BD67E3367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BB940-6B24-4F02-A320-B041DBD72C64}">
      <dsp:nvSpPr>
        <dsp:cNvPr id="0" name=""/>
        <dsp:cNvSpPr/>
      </dsp:nvSpPr>
      <dsp:spPr>
        <a:xfrm>
          <a:off x="-2162964" y="-364575"/>
          <a:ext cx="2817383" cy="2817383"/>
        </a:xfrm>
        <a:prstGeom prst="blockArc">
          <a:avLst>
            <a:gd name="adj1" fmla="val 18900000"/>
            <a:gd name="adj2" fmla="val 2700000"/>
            <a:gd name="adj3" fmla="val 76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82917-C539-43DF-BAD0-087CE1AD3DC2}">
      <dsp:nvSpPr>
        <dsp:cNvPr id="0" name=""/>
        <dsp:cNvSpPr/>
      </dsp:nvSpPr>
      <dsp:spPr>
        <a:xfrm>
          <a:off x="638109" y="533628"/>
          <a:ext cx="7396004" cy="1020975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2876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i="0" u="none" kern="1200" dirty="0" smtClean="0">
              <a:solidFill>
                <a:schemeClr val="tx1"/>
              </a:solidFill>
            </a:rPr>
            <a:t>PROPÓSITOS Y OBJETIVOS</a:t>
          </a:r>
          <a:endParaRPr lang="es-AR" sz="2400" kern="1200" dirty="0">
            <a:solidFill>
              <a:schemeClr val="tx1"/>
            </a:solidFill>
          </a:endParaRPr>
        </a:p>
      </dsp:txBody>
      <dsp:txXfrm>
        <a:off x="638109" y="533628"/>
        <a:ext cx="7396004" cy="1020975"/>
      </dsp:txXfrm>
    </dsp:sp>
    <dsp:sp modelId="{21BB5A52-24A8-45DC-86D5-5202A35C73D6}">
      <dsp:nvSpPr>
        <dsp:cNvPr id="0" name=""/>
        <dsp:cNvSpPr/>
      </dsp:nvSpPr>
      <dsp:spPr>
        <a:xfrm>
          <a:off x="0" y="406006"/>
          <a:ext cx="1276219" cy="1276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BB940-6B24-4F02-A320-B041DBD72C64}">
      <dsp:nvSpPr>
        <dsp:cNvPr id="0" name=""/>
        <dsp:cNvSpPr/>
      </dsp:nvSpPr>
      <dsp:spPr>
        <a:xfrm>
          <a:off x="-1812801" y="-315034"/>
          <a:ext cx="2430268" cy="2430268"/>
        </a:xfrm>
        <a:prstGeom prst="blockArc">
          <a:avLst>
            <a:gd name="adj1" fmla="val 18900000"/>
            <a:gd name="adj2" fmla="val 2700000"/>
            <a:gd name="adj3" fmla="val 8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82917-C539-43DF-BAD0-087CE1AD3DC2}">
      <dsp:nvSpPr>
        <dsp:cNvPr id="0" name=""/>
        <dsp:cNvSpPr/>
      </dsp:nvSpPr>
      <dsp:spPr>
        <a:xfrm>
          <a:off x="401303" y="432048"/>
          <a:ext cx="7482332" cy="1080114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4454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solidFill>
                <a:schemeClr val="tx1"/>
              </a:solidFill>
            </a:rPr>
            <a:t>    </a:t>
          </a:r>
          <a:r>
            <a:rPr lang="es-AR" sz="2400" b="1" kern="1200" dirty="0" smtClean="0">
              <a:solidFill>
                <a:schemeClr val="tx1"/>
              </a:solidFill>
            </a:rPr>
            <a:t>INTERVALOS MINIMOS ENTRE 1ª Y 2ª DOSIS</a:t>
          </a:r>
          <a:endParaRPr lang="es-AR" sz="2400" b="1" kern="1200" dirty="0">
            <a:solidFill>
              <a:schemeClr val="tx1"/>
            </a:solidFill>
          </a:endParaRPr>
        </a:p>
      </dsp:txBody>
      <dsp:txXfrm>
        <a:off x="401303" y="432048"/>
        <a:ext cx="7482332" cy="1080114"/>
      </dsp:txXfrm>
    </dsp:sp>
    <dsp:sp modelId="{21BB5A52-24A8-45DC-86D5-5202A35C73D6}">
      <dsp:nvSpPr>
        <dsp:cNvPr id="0" name=""/>
        <dsp:cNvSpPr/>
      </dsp:nvSpPr>
      <dsp:spPr>
        <a:xfrm>
          <a:off x="-51395" y="288031"/>
          <a:ext cx="1309145" cy="12241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BB940-6B24-4F02-A320-B041DBD72C64}">
      <dsp:nvSpPr>
        <dsp:cNvPr id="0" name=""/>
        <dsp:cNvSpPr/>
      </dsp:nvSpPr>
      <dsp:spPr>
        <a:xfrm>
          <a:off x="-2357025" y="-352190"/>
          <a:ext cx="2720605" cy="2720605"/>
        </a:xfrm>
        <a:prstGeom prst="blockArc">
          <a:avLst>
            <a:gd name="adj1" fmla="val 18900000"/>
            <a:gd name="adj2" fmla="val 2700000"/>
            <a:gd name="adj3" fmla="val 79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3E24E-EDC8-4242-8195-57664579FCEF}">
      <dsp:nvSpPr>
        <dsp:cNvPr id="0" name=""/>
        <dsp:cNvSpPr/>
      </dsp:nvSpPr>
      <dsp:spPr>
        <a:xfrm>
          <a:off x="0" y="714202"/>
          <a:ext cx="7811312" cy="941986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89" tIns="129540" rIns="129540" bIns="12954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100" b="1" i="0" u="none" kern="1200" dirty="0" smtClean="0">
              <a:solidFill>
                <a:schemeClr val="tx1"/>
              </a:solidFill>
            </a:rPr>
            <a:t>Objetivos  2022</a:t>
          </a:r>
          <a:endParaRPr lang="es-AR" sz="5100" kern="1200" dirty="0">
            <a:solidFill>
              <a:schemeClr val="tx1"/>
            </a:solidFill>
          </a:endParaRPr>
        </a:p>
      </dsp:txBody>
      <dsp:txXfrm>
        <a:off x="0" y="714202"/>
        <a:ext cx="7811312" cy="941986"/>
      </dsp:txXfrm>
    </dsp:sp>
    <dsp:sp modelId="{6F5B0CFC-4949-49E9-BC7B-6BD67E336718}">
      <dsp:nvSpPr>
        <dsp:cNvPr id="0" name=""/>
        <dsp:cNvSpPr/>
      </dsp:nvSpPr>
      <dsp:spPr>
        <a:xfrm>
          <a:off x="71570" y="720078"/>
          <a:ext cx="552173" cy="57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78E009-AE2C-4C45-8415-226BFAD7C40B}" type="datetimeFigureOut">
              <a:rPr lang="es-ES" smtClean="0"/>
              <a:pPr/>
              <a:t>30/12/2021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497720-1BBB-4916-836D-0C0110B249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94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7720-1BBB-4916-836D-0C0110B249C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5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7720-1BBB-4916-836D-0C0110B249CA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31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A998A-DE0A-497F-8B96-C1449491C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D10E-2AC1-4214-A4C9-3E7EC50C6F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613A8-66A2-4ADD-8E2D-F6A0D99272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83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4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2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20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3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3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BEB1-07E9-4CC5-BEC7-8A1C865283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44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0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70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48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22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98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52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64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1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02E5-CA69-4743-8DF2-2AEAFD8EC5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40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67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3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56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37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43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89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80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36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8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61D7D-1DC3-4EC6-AB83-EF923D03CA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53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6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2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19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31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25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31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18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28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2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74C9-5EF3-4582-AD6B-E85CD780B3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5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66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52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02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5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2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47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067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5714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6D4CB-231E-4A9C-923E-1491A2F837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12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29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31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461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377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5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608CC-20CF-456B-B324-BA6BB81CDE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D10F-5893-4DC4-A736-4173F8145D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7816-A765-4E23-9684-11A1DBC198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41C4AF-1A29-4A53-9EE8-4675007D3A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C2100C-F670-4BAD-8C1D-A720DF81D2C3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30/12/2021</a:t>
            </a:fld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DBA0CC-261B-4993-B42B-06278EA0C482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370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30/12/2021</a:t>
            </a:fld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25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30/12/2021</a:t>
            </a:fld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86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8B34FF-97B7-483E-A942-7E9718A3D395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30/12/2021</a:t>
            </a:fld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E78289-2034-4DF6-B895-C9D64693A3F6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378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99AAB1A-5683-4ED1-9F46-65068DE2C0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B23C6-BD83-4F86-B2D7-40E7B8438A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57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920880" cy="2234901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s-AR" sz="3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VACUNACIÓN COVID-19 </a:t>
            </a:r>
            <a:b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SALTA </a:t>
            </a: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</a:t>
            </a:r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2756061" cy="831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551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32040" y="657373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100" b="1" i="1" dirty="0"/>
              <a:t>Fuente: </a:t>
            </a:r>
            <a:r>
              <a:rPr lang="es-AR" sz="1100" b="1" i="1" dirty="0" err="1"/>
              <a:t>Indec</a:t>
            </a:r>
            <a:r>
              <a:rPr lang="es-AR" sz="1100" b="1" i="1" dirty="0"/>
              <a:t>- Reporte Sisa </a:t>
            </a:r>
            <a:r>
              <a:rPr lang="es-AR" sz="1100" b="1" i="1" dirty="0" err="1"/>
              <a:t>Nomivac</a:t>
            </a:r>
            <a:r>
              <a:rPr lang="es-AR" sz="1100" b="1" i="1" dirty="0"/>
              <a:t>, </a:t>
            </a:r>
            <a:r>
              <a:rPr lang="es-AR" sz="1100" b="1" i="1" dirty="0" smtClean="0"/>
              <a:t>29 de Diciembre </a:t>
            </a:r>
            <a:r>
              <a:rPr lang="es-AR" sz="1100" b="1" i="1" dirty="0"/>
              <a:t>2021</a:t>
            </a:r>
            <a:endParaRPr lang="es-AR" sz="1100" i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530239"/>
              </p:ext>
            </p:extLst>
          </p:nvPr>
        </p:nvGraphicFramePr>
        <p:xfrm>
          <a:off x="0" y="-1"/>
          <a:ext cx="9144000" cy="65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360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accent1"/>
                </a:solidFill>
              </a:rPr>
              <a:t>Porcentaje de la población vacunada y por vacunar según rango etario – 1era dosis</a:t>
            </a:r>
            <a:endParaRPr lang="es-A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792000" y="2125266"/>
          <a:ext cx="756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12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accent1"/>
                </a:solidFill>
              </a:rPr>
              <a:t>Porcentaje de la población vacunada y por vacunar según rango etario – 2da dosis</a:t>
            </a:r>
            <a:endParaRPr lang="es-A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792000" y="2125266"/>
          <a:ext cx="756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46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10735986" cy="1621677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581007"/>
              </p:ext>
            </p:extLst>
          </p:nvPr>
        </p:nvGraphicFramePr>
        <p:xfrm>
          <a:off x="0" y="1621677"/>
          <a:ext cx="9144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3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000" dirty="0">
                <a:solidFill>
                  <a:schemeClr val="accent1"/>
                </a:solidFill>
              </a:rPr>
              <a:t>Porcentaje de la población vacunada por departamento – Esquema completo</a:t>
            </a:r>
            <a:endParaRPr lang="es-AR" sz="30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846451"/>
              </p:ext>
            </p:extLst>
          </p:nvPr>
        </p:nvGraphicFramePr>
        <p:xfrm>
          <a:off x="161764" y="1690689"/>
          <a:ext cx="8982236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93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700" dirty="0">
                <a:solidFill>
                  <a:schemeClr val="accent1"/>
                </a:solidFill>
              </a:rPr>
              <a:t>Porcentaje de la población vacunada por departamento</a:t>
            </a:r>
            <a:endParaRPr lang="es-AR" sz="27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28650" y="2125266"/>
            <a:ext cx="77802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AR" sz="15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La Candelaria, Molinos, Los Andes, </a:t>
            </a:r>
            <a:r>
              <a:rPr lang="es-AR" sz="15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Metán</a:t>
            </a:r>
            <a:r>
              <a:rPr lang="es-AR" sz="1500" dirty="0">
                <a:solidFill>
                  <a:prstClr val="black"/>
                </a:solidFill>
                <a:latin typeface="Calibri" panose="020F0502020204030204"/>
                <a:cs typeface="+mn-cs"/>
              </a:rPr>
              <a:t>, Santa Victoria, La Viña, San Carlos y Cachi encabezan la clasificación de departamentos en porcentaje de población con el esquema de vacunación completo.</a:t>
            </a:r>
          </a:p>
        </p:txBody>
      </p:sp>
      <mc:AlternateContent xmlns:mc="http://schemas.openxmlformats.org/markup-compatibility/2006">
        <mc:Choice xmlns:cx="http://schemas.microsoft.com/office/drawing/2014/chartex" xmlns="" Requires="cx">
          <p:graphicFrame>
            <p:nvGraphicFramePr>
              <p:cNvPr id="5" name="Gráfico 4"/>
              <p:cNvGraphicFramePr/>
              <p:nvPr>
                <p:extLst/>
              </p:nvPr>
            </p:nvGraphicFramePr>
            <p:xfrm>
              <a:off x="603771" y="2887013"/>
              <a:ext cx="7830000" cy="297000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Gráfico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771" y="2887013"/>
                <a:ext cx="7830000" cy="29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969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50" dirty="0">
                <a:solidFill>
                  <a:schemeClr val="tx1"/>
                </a:solidFill>
              </a:rPr>
              <a:t>Resumen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0" y="1417638"/>
            <a:ext cx="8686800" cy="491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 el </a:t>
            </a:r>
            <a:r>
              <a:rPr lang="es-AR" sz="23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30</a:t>
            </a: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lang="es-AR" sz="23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Diciembre</a:t>
            </a: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2021 se aplicaron un total de </a:t>
            </a:r>
            <a:r>
              <a:rPr lang="es-E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1.970.353</a:t>
            </a:r>
            <a:r>
              <a:rPr kumimoji="0" lang="es-AR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vacunas </a:t>
            </a: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 el COVID-19 en la provincia de Salta para la población mayor de 3 años.</a:t>
            </a:r>
          </a:p>
          <a:p>
            <a:pPr marL="1143000" marR="0" lvl="2" indent="-228600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se considera la </a:t>
            </a:r>
            <a:r>
              <a:rPr kumimoji="0" lang="es-AR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población mayor a 18 años</a:t>
            </a: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el porcentaje de individuos que cuentan con </a:t>
            </a:r>
            <a:r>
              <a:rPr kumimoji="0" lang="es-AR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menos una dosis es del 89% </a:t>
            </a: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s-AR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lang="es-AR" sz="2300" b="1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72</a:t>
            </a:r>
            <a:r>
              <a:rPr kumimoji="0" lang="es-AR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completó el esquema de vacunación</a:t>
            </a: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1143000" marR="0" lvl="2" indent="-228600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Mientras que el </a:t>
            </a:r>
            <a:r>
              <a:rPr lang="es-AR" sz="2300" b="1" dirty="0" smtClean="0">
                <a:solidFill>
                  <a:sysClr val="windowText" lastClr="000000"/>
                </a:solidFill>
                <a:latin typeface="Calibri" panose="020F0502020204030204"/>
              </a:rPr>
              <a:t>91</a:t>
            </a:r>
            <a:r>
              <a:rPr kumimoji="0" lang="es-AR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de la población mayor a 60 años</a:t>
            </a: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cuenta con al menos una dosis y el </a:t>
            </a:r>
            <a:r>
              <a:rPr lang="es-AR" sz="2300" b="1" dirty="0" smtClean="0">
                <a:solidFill>
                  <a:sysClr val="windowText" lastClr="000000"/>
                </a:solidFill>
                <a:latin typeface="Calibri" panose="020F0502020204030204"/>
              </a:rPr>
              <a:t>82</a:t>
            </a:r>
            <a:r>
              <a:rPr kumimoji="0" lang="es-AR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completó el esquema de vacunación</a:t>
            </a: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lvl="2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ES" dirty="0"/>
              <a:t>Actualmente la vacunación es libre para todas las dosis y la población objetivo de campaña de vacunación </a:t>
            </a:r>
            <a:r>
              <a:rPr lang="es-ES" dirty="0" err="1"/>
              <a:t>Covid</a:t>
            </a:r>
            <a:r>
              <a:rPr lang="es-ES" dirty="0"/>
              <a:t> -19</a:t>
            </a:r>
          </a:p>
          <a:p>
            <a:pPr marL="1143000" marR="0" lvl="2" indent="-228600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AR" sz="2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06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86671202"/>
              </p:ext>
            </p:extLst>
          </p:nvPr>
        </p:nvGraphicFramePr>
        <p:xfrm>
          <a:off x="971303" y="404664"/>
          <a:ext cx="7777161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2 CuadroTexto"/>
          <p:cNvSpPr txBox="1">
            <a:spLocks noChangeArrowheads="1"/>
          </p:cNvSpPr>
          <p:nvPr/>
        </p:nvSpPr>
        <p:spPr bwMode="auto">
          <a:xfrm>
            <a:off x="723893" y="2060848"/>
            <a:ext cx="799318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AR" altLang="es-AR" sz="2000" dirty="0">
                <a:solidFill>
                  <a:srgbClr val="000000"/>
                </a:solidFill>
              </a:rPr>
              <a:t> Mejorar estrategia de  vacunación  a población </a:t>
            </a:r>
            <a:r>
              <a:rPr lang="es-AR" altLang="es-AR" sz="2000" dirty="0" smtClean="0">
                <a:solidFill>
                  <a:srgbClr val="000000"/>
                </a:solidFill>
              </a:rPr>
              <a:t>objetivo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AR" altLang="es-AR" sz="2000" dirty="0" smtClean="0">
                <a:solidFill>
                  <a:srgbClr val="000000"/>
                </a:solidFill>
              </a:rPr>
              <a:t>Alcanzar coberturas con 1° dosis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AR" altLang="es-AR" sz="2000" dirty="0" smtClean="0">
                <a:solidFill>
                  <a:srgbClr val="000000"/>
                </a:solidFill>
              </a:rPr>
              <a:t>Completar </a:t>
            </a:r>
            <a:r>
              <a:rPr lang="es-AR" altLang="es-AR" sz="2000" dirty="0">
                <a:solidFill>
                  <a:srgbClr val="000000"/>
                </a:solidFill>
              </a:rPr>
              <a:t>esquemas  con 2ª dosis </a:t>
            </a:r>
            <a:r>
              <a:rPr lang="es-AR" altLang="es-AR" sz="2000" dirty="0" smtClean="0">
                <a:solidFill>
                  <a:srgbClr val="000000"/>
                </a:solidFill>
              </a:rPr>
              <a:t> usando  intervalos mínimos recomendados.</a:t>
            </a:r>
            <a:endParaRPr lang="es-AR" altLang="es-AR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AR" sz="2000" dirty="0">
                <a:solidFill>
                  <a:srgbClr val="000000"/>
                </a:solidFill>
              </a:rPr>
              <a:t>Vacunación de adolescentes de 12 a 17 años </a:t>
            </a:r>
            <a:r>
              <a:rPr lang="es-ES" altLang="es-AR" sz="20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AR" sz="2000" dirty="0">
                <a:solidFill>
                  <a:srgbClr val="000000"/>
                </a:solidFill>
              </a:rPr>
              <a:t>Vacunación de </a:t>
            </a:r>
            <a:r>
              <a:rPr lang="es-ES" altLang="es-AR" sz="2000" dirty="0" smtClean="0">
                <a:solidFill>
                  <a:srgbClr val="000000"/>
                </a:solidFill>
              </a:rPr>
              <a:t>niños  </a:t>
            </a:r>
            <a:r>
              <a:rPr lang="es-ES" altLang="es-AR" sz="2000" dirty="0">
                <a:solidFill>
                  <a:srgbClr val="000000"/>
                </a:solidFill>
              </a:rPr>
              <a:t>de 3</a:t>
            </a:r>
            <a:r>
              <a:rPr lang="es-ES" altLang="es-AR" sz="2000" dirty="0" smtClean="0">
                <a:solidFill>
                  <a:srgbClr val="000000"/>
                </a:solidFill>
              </a:rPr>
              <a:t> </a:t>
            </a:r>
            <a:r>
              <a:rPr lang="es-ES" altLang="es-AR" sz="2000" dirty="0">
                <a:solidFill>
                  <a:srgbClr val="000000"/>
                </a:solidFill>
              </a:rPr>
              <a:t>a </a:t>
            </a:r>
            <a:r>
              <a:rPr lang="es-ES" altLang="es-AR" sz="2000" dirty="0" smtClean="0">
                <a:solidFill>
                  <a:srgbClr val="000000"/>
                </a:solidFill>
              </a:rPr>
              <a:t>11 años.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AR" sz="2000" dirty="0" smtClean="0">
                <a:solidFill>
                  <a:srgbClr val="000000"/>
                </a:solidFill>
              </a:rPr>
              <a:t> Vacunación con  </a:t>
            </a:r>
            <a:r>
              <a:rPr lang="es-ES" altLang="es-AR" sz="2000" b="1" dirty="0" smtClean="0">
                <a:solidFill>
                  <a:srgbClr val="000000"/>
                </a:solidFill>
              </a:rPr>
              <a:t>Refuerzo .</a:t>
            </a:r>
            <a:endParaRPr lang="es-ES" altLang="es-AR" sz="20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AR" sz="2000" dirty="0" smtClean="0">
                <a:solidFill>
                  <a:srgbClr val="000000"/>
                </a:solidFill>
              </a:rPr>
              <a:t> Carga SIISA</a:t>
            </a:r>
            <a:endParaRPr lang="es-ES" altLang="es-AR" sz="2000" dirty="0">
              <a:solidFill>
                <a:srgbClr val="000000"/>
              </a:solidFill>
            </a:endParaRPr>
          </a:p>
        </p:txBody>
      </p:sp>
      <p:pic>
        <p:nvPicPr>
          <p:cNvPr id="4" name="2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15540"/>
            <a:ext cx="1944216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865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121" y="-40138"/>
            <a:ext cx="8229600" cy="1122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8628" y="995713"/>
            <a:ext cx="8208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Personal de salud  (29/12/2020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)- INICIA CAMPAÑA 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6" name="Picture 2" descr="Hoy inicia en Salta la vacunación a 4050 agentes de Salud | Comprende  Capital, Rosario de la Frontera, Cafayate, Orán y Tartagal | Página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6334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38" y="1658417"/>
            <a:ext cx="2355726" cy="2355726"/>
          </a:xfrm>
          <a:prstGeom prst="rect">
            <a:avLst/>
          </a:prstGeom>
        </p:spPr>
      </p:pic>
      <p:pic>
        <p:nvPicPr>
          <p:cNvPr id="1028" name="Picture 4" descr="https://lh3.googleusercontent.com/GlnT4EuKXjUu-Z6-eZWYTZg04dA6XIkaFEHHMuam7EqBnRPUX-6ywZfirPR9QPad7et1xhNBM6k0uwyqJTtufueBNeAR-Ty4NzwfGLjf3VVNjaRcqXee1WohDs2-LLSxLsDWNvX_MoyV1-o4iZhpjWRvzIT3JFXFddLobjKSk8i4MEVV-V0wJ088nXeyyCTBhg_X6X_c53H0pHeCIYtOl9Qxmxgg-JHP9oBKs6N2StmE5PH5NdaZpht6R9ztNufEcKgE4bIWyllUfRBVt5_aALHCuykKiUNlxTnyUooL1QtCq0-G9xuOpJHJaOmCgDyVs73NZG9GlLJ7Qtyqrzab5SCS75Yw2S5SzEAVJgXfjWYjefeJEegIlVgfDSWoRUgtKdeWtOr2_aX2wSCHssCvRQs12kahASKGMkASl0ShSS9dubHmZjVYJ-jSJTAgnWkTjDIhLLB5b_GnJrqPasmdVDYJvoANWpWIV4pW4GDzuc4bK_GMHhuGBYcwdQ0pJHBkLU1Jco6L4_7xCCI-Ad_iHVKoa8GM5z4bNMQ9lsj_bB5gEjBN191w2dliL2hHRCiZVLp_7aJyVTpCwZGGB0k4ItA8AWbSc6SgjqDbHvdZ2m-mWPVTTJt3g3aRCm0qu3D1WiSWKYPKVGABSr7W-zSXa8R1A51AMovO0YrCDxhnRDm-AS7-bKjCcNxlVCBlYuv7jMJPiXLcseesdClFsDi1NzoX3Q=w800-h600-no?authuser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2931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P3j1FKVaoQqTFm6IhGtDL2_mm3yiX2hWxllQxP17FmKrOQk1xGyZGxUw5ncisGQbaIaMe4bQ8pvnit51rr8bTib_c6DNuWuOZKfBtpFsWlGb8tcdzeHAGxFJo77vUXw1DoD0D4Cm3ROvHbeBxBRDlMvsRfM3KF9thNzOw8Uj47eiRrh45WdC5NRPKF_hVRrMv-ZeVQhZZOrBuxs50CJA0sAIy2e3kN0TxswNJr8dovHFX5V3NX48CwwHIK1S76eVRl6h7zgCZ6jxzDC7Xb6jtg1PuHk7Xki5CS-mZJc-b7SH9Kuwtub0jC_6ybxZc26U8n5gQ499FD1mHqxbnJOkb6i0RYhtNZ_up2T_ojj2GeW5XrwB9cEu9fRuZhiulUawXin_867Y8dKLHgroeBLjEMXZkKopZaObbLd7iDi6wklFg7TfH1ufbgXcU-HNxDHdORBXGT_B557wXZglpQdWD4UUJNa7Q2_IeqcPckSsvs5GY6VqT0bR1m609aL2qZAJ-b5Hdii1EcP4u7EcnXI38gAtolA6Ad7aN4dLzIdp0XoisqbTsO3Awm9NRur_1v0pL08f_OvoYN8JoVmSrE7BMLqC1kbTlu_UEpxqYppSIR2oHlQ6ECCz5e61WaEhDz0MrKELjlmaYE-0EYob8BDiaQw4SiUc9x0KR3LyAfhdWhpSFLYEIkWdip4g1G_xXrNRahs2Tgu5vRqOk_mLMLjoTuC3Kg=w800-h600-no?authuser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9638"/>
            <a:ext cx="2544217" cy="1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tpvPso1KEN-e8kiVjNYDSWoOHqVjGE6oHIGFkpzYJCKsHvu7wc0qDjGDR6mnifN9Bo5apU6-s69fDrKIjmlbM6Hnd4Fnl7PwaPxjF_xEMLNqkReNdDCQe_1u4ViPDO3-hdxAqo6WoDsXHW6FJJROZTRzFmq8SKQticOsYuc_XsF-FvwNaIyDZMpoSceFFnO_DfPJDTolt-vWsgMUvRKVxX7g2mqZLlvofbn3LbUkvC0MkUhBasOejzv33FGLFOFYzIGAJspZqMxecvZYj5o2ldpDDsQAoGf_kNPvwzLvW-Nc2xKGHQpyTSBmCvCTaWIkX010-_x6ylm9wOYfWIkkDDSrCKsIKjT66TeFrnBJbQ_Qm1tKQpOSdnt_wWv5s8xv49DvI8bWT9Ekx4dEN549dsxPJd3C8L27BbFTNP0UKorlauip4qWJtXFYv-OhWtRs1PzmY2MsLGtA9ca3VziA9qT_cpheIOhGsIqVRht_zkvvzbKAP63zdw9wX8f9ofifJUQSk1FZyU6gSYusYCWNTuzGFDIenT-5ZIAp9XShEHBxSdFQ65lnibaUuntyEdDRjale7AlpmhAtx5a2eK-KGvMLY3evZWEmfWfi_ok7M_IZHJ2tF-wSHmEVqk9Mx8T5ULSEv7ibGqQOI1JseTLjv2Ad6zRLvOkwa9tGD4GWI2GR8Ycue4C4roEMwS5dOisesLCKyhBF0aJfruOdFZAZBWuvFQ=w1156-h521-no?authuser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32" y="4392318"/>
            <a:ext cx="2856220" cy="12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Bz68oDoH6OExWPYLOV0q0Q8Btj2_8NzWJCDmLl2mE7scLNZylJg3WDJNNbnSbBncbVPFAUKQdMrnRdWsa257O3_YjP0-VS39ruGhAebiN9_YzVJBwi51w0EG5veQ2L7Lrr9LiUN-wXvcOE4iphoGBIfoLFmTgW6mqQTWsyBP5HehUpxkZnO1JhcS6yIe7Ipyo3iGtb0rMFt4XuGH9U8nwg7Eg2sU-4-OVwdmNSE8GAIgzsa6Hyno4KpcQWiVcFItQ34vUT_Z3_mb1nVZ-myfk3SU-BzYIkqLjsBFUtZ-RTWprXx3Ypv_xBcB0UUplsfQxBO2zAeBXzdBBQhsqxYByrhjRf59OpJvmUnguwbtb6tquEgjMQgkjc8wTbTeOureVJ60E8-hxn5T5fCKn7rFi3E2-D63jpNlPqXrNWsW7HADjmRiL_qvVyRA3-4wjlFVb6nTb9GLHxcwLzUYH3elBmWiskBZvMfNLBZtto9qnIENHt7zTK83gdGpq_SHdUYaWDTVx4Xv7b9xrUHNWKq49oBvhL5yWBNm8stvCBRp9A7K9cvcpZIHCyESnhP8VG2hH5xY-eEifvZWTmy3mY6C99F43PTvJG_bLswL6XnfYvOmD-apkILuO8e-A6JnzhI7-X33k7vwwtZdhnk4twZTkh1uvvHhkxFtbZTLCv8NmziXw8wJX_DZxIoGQ7_XQ1ShsxXhStBQSm-6vCjFKFs4kKYT6A=w832-h600-no?authuser=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51195"/>
            <a:ext cx="2468960" cy="178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44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4807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rgbClr val="000000"/>
                </a:solidFill>
              </a:rPr>
              <a:t>Adultos mayores de 60 años de edad</a:t>
            </a:r>
          </a:p>
          <a:p>
            <a:endParaRPr lang="es-AR" dirty="0"/>
          </a:p>
        </p:txBody>
      </p:sp>
      <p:pic>
        <p:nvPicPr>
          <p:cNvPr id="2050" name="Picture 2" descr="https://lh3.googleusercontent.com/xeer3r5ve0Gy1CslD0uTnuk8b6SDoTEm-PqosS5jl9Sg4w1R-qktuy1Rl7_QyO2yoYNFfkGMt8zvPrFP3QJzItD5moIfloXbNLZP2S_wM3aceIyg5Z01SHyaY3LxnIwK6NBFWqZ7k6Blk3CZKsfonNm4fcBrmVdsJlX2TAfx6TwOoV-gAB49c9oB7cQmrli7Ydrefh1k0X0Gh-YWl563dM4M7yFWs1Buc_TWbAea74lizHpPcLRGDRCC-ddj5eyi-8PhHx1wYnwBrPYoXX4dSkh0gg1BC7zXC-E2rPZGrN60LWVLZCT5eEY6zHiXMGhTROErJLtMDyxp7TCzTxg5vEPWvSEleS_xxJBafURStWd6sCn6GBfKo2Zw-AwcEfvRWaG1osBsKjMNN-94wr38B0vaOZLmh3srHrOJLLpEdW1Zm45yjxeSQRLTCU2tdkqJnZm5s7MhHuJa2tEGqHoVZjcNp37ijSuKNCKF4BKdX2fHRMLiALNZYVP_NVmXUHS3f4hLeXYsh8TpWWPO-lbdjCM_1Ujb97vVwsuz42kphVNlKE_zaq6TpJnmOm_3mJisn_4ytFvrhOsRyBwxarrActdYFMC1tqK3vOv-t-xXsyAH6a6K-oNmZ8LNv3txO-BFqdmLZiH9wZkzuFRi-7imMHbEd2jh3yXyiicfXlVGnVgFr9MXr4XL1JbNy49C0mXBAMhaPz5y9bwHnZt25Py1HXDFWw=w1156-h521-no?authuser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3" y="1026028"/>
            <a:ext cx="2922789" cy="13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90" y="2636912"/>
            <a:ext cx="3428412" cy="1545158"/>
          </a:xfrm>
          <a:prstGeom prst="rect">
            <a:avLst/>
          </a:prstGeom>
        </p:spPr>
      </p:pic>
      <p:pic>
        <p:nvPicPr>
          <p:cNvPr id="2052" name="Picture 4" descr="https://lh3.googleusercontent.com/YK9KJye4IMwnqbbqiyCeWnSzqD8piR2RUpFofz6VJGcCJ14hfARpNBPVo-rQnW--8Guk_U-0AabvkNUN6nptxhQGkCBbsqnwtozJ2av2094gDxIBAbzjt044IgYtXmbQKrIgokNNTFXLGTEb1E5jjbbybrqmruLB5t4ktzVTAWxCCwDE0a93Tz3FUZX6paXL5ZdO5q4wa1wuh02JIhXJt9MH_kBsYhjHBY9ti-8Yi_5C3euCvuGd4IALqpBP-rwOULPZX5eBStptWee7RDmF0pdNgZBppo8LKBfuuPPn4-CskVc3IV76pU5Ll3EYlsB-hoYG032q57gmhJcC0ntxQ-qN28GRbJgf0N12034EdmbnsUG9uCmaqvMuiwx27OCpSOvtHaXN0eaPjW5WiEqSfU3uJpqGujawgCwKFHhB2F9sNBmNfM6sq-LnSk_Y3j5nAVYoNP09uv_08q3pvH8Fh54cDz3rURpVZHrzJ06yJ188JqJhiFJp4Vfh81Yny07Yos2MOvdHe_4k4uQmB-Iwa3mlSOYN_VRPpk7t6or-I8N_Rs0l0FvUMOF8l7XWYQpnqCinYf1WMi1tcgiqrLut2Vc9iwF_0wXvkAIBZFUArguzYxF6Z18wqk5K3Y1jfMDI62yGuJD3k32GZRxu6R-9KM0BVLNpYImX_jwP_mKnD8O-ILzKeZpF4_a4Gb_wkFCqogZviKnEqpO3kexpfuz6kCclaQ=w450-h600-no?authuser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95" y="498934"/>
            <a:ext cx="2246089" cy="29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rGvwvJM-DAx3fRyz1JXZNF6tWUkOO9FSP2lDmubzYz5xEnSp3_oLxVLqV539AxpcgjffGFuF1QSEaKki1DDgz1c8bpf2_PcVm9Bpt1ryxMGdE7btTVpz991KUePpmCBxcKQpLPpq3todjPoSLlByoNBtuvfnXHPGd4NR6Y-FTE8XbacndwD77dMaWX2C0TPcIZVY_5Z2IgSCNM0gGg30E1l2lU-qjP9XUcD1ZNnmJx7iYP4AbMuhAaKZIT0uZxuqLOulzgnDfzs9Y2WSkcbEzRvROJ5-JIiWwIlIXuVBtLOJnoUF6n-I-wlMXlwocTjbT5s4sZb_EO7eEMgpFpik4IEP7ZzY5Rfhuq2uvfKPteqWjwLmq0NH7yUMHn5W8hz9feMtPUUf2DgmIJI0Hulf6ttchs1Z3Y8EVoILKGpLrfWjdAeVX7f4EEC87ouSoW1PxHQSMS7sX2sIuGeRAnY36XSSjWlQtkr10UhkTBdsaw3rmnMU6T3jEjgJ94sRWC9DDEjPhNWBczGh390uC88DP0kMG9gWdpMzJ4dhFlPxleg3-HuO_NT-zHnTiJVSC3MQx0Zs9swdB8sUCpV2GtEKc--QQA0seUaIyn2udu1cwz7jU86hpwirZNAaBr_b7fg82C3lHnBfoMEPL0aNQJ9_4j_kMK8Y8m71pJhUDkqULMq-nXv6Z_GyDomPXRDbvksSttxewsItY_KyYrdhVha5llRXEQ=w450-h600-no?authuser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81" y="1026028"/>
            <a:ext cx="2001182" cy="26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6iSuC2r55OqKuLcVq8cQ0wf7OOgEgrje3h_asCHpuvd9mXUMLzjogCy5SV2muPm_tq0I1buJHkZPUtNSgLamRbuB7fI0r-fS6xl_FVYF49vGyVnXNDscMNCQmpHuAdRViFx35Gi8xSbD8oM_IwZP3p5ZZVBe-YhiDJP5IuPbF0CXE8ozcSBWZlUnZuGxjk64rg_1C6PG5W_W0nqSU0VOvonUpZlPhIqxBSH6mBa5ognv4lqPn9JjCSc__eAeIcEHp5QBmt-k96D_QAIHEf9UKB7SV2MkMGPnt3ZvzQSHBaUZaRIhOt--knQK4dA6wdnaypehTSicLQGxGMDin2aYrFsUECmQThLluscNHa2agOdqU4eShR5IofODuOtQ7rUWfGGQYplYLDiVzdN7JpUfs390Z-fplO8bIiIOqwBSbMYu7KN1OdqL_TGfpqRc5qWQMpY4kNUa1LkhC_bWb1ZBiUo-Dd4ze2FnsxrgbeLM-hZrTegaX1sJ2yyaWLvg_OKMCDVRu8ZLdkMGztm6Kg94FhOMWrTVjeQ2qdf2sC0U59Vt9ZPikzmF3A5pQZdVbfZqEHV6yLIXD4_o94vPnoZ5o37p9Ehwd0RlDPTmtXlk3Cg58hco95XjsFnXSghTfyco0AyVGHWU8yHWQrdD3XCvvXn89aaykmtpCKmahbtvTFuzWPuJdo1fyuRQcgYWffjgyq0TMavcNMMKEofnf2rwow0GJA=w1152-h546-no?authuser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0" y="4520976"/>
            <a:ext cx="3892079" cy="18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3.googleusercontent.com/kff2JRZorVhcYobqPttNV7qKlfVeLE5ankT8EVRxZAXCGg-5dtKZe3D4ywoeLOSRRM1_N-oMunH2sqPW9S55egGNmIBiQC-73Mp_YLjVF4QNoz3pYeVWe4w99bN2gRHHrh_cqbRebIrjqUUdYPhreT2jbUlVV2t0nszDACUv6BxPiGnJ5qlYo-Ae8wTDLTmXQMl_YoxIm5ZKWcUPXlxfkeAmkbNPAQn_6agS7LsgDwAL8feX4XhzkAVhOOqM3Q1FhLl_fPYEEkSp91gltvC_fBxUb14kGgl-pipsY401iKZ4_4IZv30txYZKTDKgPIYLmI8XUTbeK6HPArFDMq1YFE6ncU6FamjHs3X7s9f8lj1bG8sSyNG4XqCfM8pDVQ4ZqZm-wFytEKMSXJ6qWNil2g5qmX5-DFooG1RTKtgM5IZRKS3DUzLEuNw7e61NEFvqFKowLoB8V6FjV7g4zVvz-dnw5ijtjlzZnyq60AJPR8iNJ9eUCcrTNUf2pemzenvcicrSY3fuqrnPVWswSR1aQGgPYLBI17YwG2nUdbEl2jCaA-K4Ve6sdsqxajW9Dayu7FUJu_tJFzWwXEwRYjkHTXsDW6SUz7hl3ZcDgwjZwchqnXuOESY0TDMSJdASVnN5WYDPacW5Z7UYHQ1-Q95BrjyGtPTWpqk2FpN7spTTI7pHj5Rm2aNKNBg1nJHt3BuhIHPLiulfF2ZvFbn6UITjXfIwrw=w451-h600-no?authuser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96" y="4005064"/>
            <a:ext cx="1958057" cy="26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3.googleusercontent.com/Tm2VDZ3aGydhKFSJw96BNU1DoAv-nVjO8BnqTdbxCSsUhWU_8Jp79YmJmJoOP4mRWvdjQv3_eqDJ-Jq_cLbG8nRXuvvkNdGdkAnWyFS2aHvDPhMztRCuoUVj4_BNlD5qrerW00PIqjihS3Ly6wkseVDvoaf8Og9S8anhRnwGS4M2v5vCL3xiKa_N0Ci89J-FpUZXuCtrZQ6Eq5o-PTU1r7QBjxdO1N_wUfLFWH9sBM3bSbK1tslp_BWAiztzH8BOIkUMsdx3ZQrwH7Knm89b9F2uMp934J7-CWklmzS7QZQJI3jer_O4fR10zSejYXOgLYa7ZV4DZVWArDDqCWD9lDFtC0WaFvAP6mtrC3Vps2cM1pPoGoEXx6MCcW1zPdMw6x6IxZaKl0BIpYXsyXsC2Z66gCyruTqSuV5ftBr_LqHVIr7rPr28EbUomYsEy7uAdXoP6YYIZKD5JqfrisvIGoVamNj20k-XgCcPTu0m45RbgLCfubLfyUqrXZA63V3-h_lGMwH16UVYmI-Nd4L2W4F1_yaZwYBEZUfgj1WEntROoX83lykbeVbDVYug5Fr3pe-twYMagIGIRrYtTqw61uF0DG7PmEIMsdgEmU-WmbTLZr6vv4qUhYPj2SlVhkaSgOormwQcSWXZwoubte_9HNZRZELKSKZhbl0s6ycUXyV0eDt7NIur0jBAdYrXEN3mmjMJPbru8fDtKT7XTFwfRqb5-A=w450-h600-no?authuser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15" y="3900461"/>
            <a:ext cx="2030065" cy="27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86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5966" y="83671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 </a:t>
            </a:r>
            <a:r>
              <a:rPr lang="es-MX" sz="2000" b="1" dirty="0"/>
              <a:t>Personal de </a:t>
            </a:r>
            <a:r>
              <a:rPr lang="es-MX" sz="2000" b="1" dirty="0" smtClean="0"/>
              <a:t>salud  (29/12/2020)</a:t>
            </a:r>
            <a:endParaRPr lang="es-MX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Adultos </a:t>
            </a:r>
            <a:r>
              <a:rPr lang="es-MX" sz="2000" dirty="0"/>
              <a:t>mayores de 60 años de edad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Personal docente, fuerzas armadas  y de seguridad</a:t>
            </a:r>
            <a:endParaRPr lang="es-MX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 </a:t>
            </a:r>
            <a:r>
              <a:rPr lang="es-MX" sz="2000" dirty="0"/>
              <a:t>Personas de 18 a 59 años con “factores de riesgo</a:t>
            </a:r>
            <a:r>
              <a:rPr lang="es-MX" sz="2000" dirty="0" smtClean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 </a:t>
            </a:r>
            <a:r>
              <a:rPr lang="es-MX" sz="2000" dirty="0"/>
              <a:t>Otros criterios de </a:t>
            </a:r>
            <a:r>
              <a:rPr lang="es-MX" sz="2000" dirty="0" smtClean="0"/>
              <a:t>vulnerabilidad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 </a:t>
            </a:r>
            <a:r>
              <a:rPr lang="es-MX" sz="2000" dirty="0"/>
              <a:t>Personas de 12 a 17 años con “factores de riesgo”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 </a:t>
            </a:r>
            <a:r>
              <a:rPr lang="es-MX" sz="2000" dirty="0"/>
              <a:t>Personas de 12 a  </a:t>
            </a:r>
            <a:r>
              <a:rPr lang="es-MX" sz="2000" dirty="0" smtClean="0"/>
              <a:t>59 </a:t>
            </a:r>
            <a:r>
              <a:rPr lang="es-MX" sz="2000" dirty="0"/>
              <a:t>años sin “factores de riesgo”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b="1" dirty="0" smtClean="0"/>
              <a:t> </a:t>
            </a:r>
            <a:r>
              <a:rPr lang="es-MX" sz="2000" dirty="0"/>
              <a:t>Personas de 3 a 11 años </a:t>
            </a:r>
            <a:r>
              <a:rPr lang="es-MX" sz="2000" dirty="0" smtClean="0"/>
              <a:t>inclusive (12/10/2021)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 smtClean="0"/>
              <a:t>Inicio con Dosis Adicional en personas </a:t>
            </a:r>
            <a:r>
              <a:rPr lang="es-MX" sz="2000" dirty="0" err="1" smtClean="0"/>
              <a:t>inmunosuprimidos</a:t>
            </a:r>
            <a:r>
              <a:rPr lang="es-MX" sz="2000" dirty="0" smtClean="0"/>
              <a:t>. (27-10-21).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dirty="0"/>
              <a:t>Inicio con </a:t>
            </a:r>
            <a:r>
              <a:rPr lang="es-MX" sz="2000" b="1" dirty="0"/>
              <a:t>Dosis </a:t>
            </a:r>
            <a:r>
              <a:rPr lang="es-MX" sz="2000" b="1" dirty="0" smtClean="0"/>
              <a:t>Refuerzo</a:t>
            </a:r>
            <a:r>
              <a:rPr lang="es-MX" sz="2000" dirty="0" smtClean="0"/>
              <a:t>  en: </a:t>
            </a:r>
          </a:p>
          <a:p>
            <a:pPr marL="0" indent="0">
              <a:buNone/>
            </a:pPr>
            <a:r>
              <a:rPr lang="es-MX" sz="2000" dirty="0" smtClean="0"/>
              <a:t>-   Personal de Salud, Geriátricos,  mayores de 18 años con obesidad, Diabetes y Cardiopatías. (11-11-21).</a:t>
            </a:r>
          </a:p>
          <a:p>
            <a:pPr>
              <a:buFontTx/>
              <a:buChar char="-"/>
            </a:pPr>
            <a:r>
              <a:rPr lang="es-MX" sz="2000" dirty="0" smtClean="0"/>
              <a:t>Personas mayores de 50 años y  personal de Seguridad y Fuerzas Armadas(19-11-21).</a:t>
            </a:r>
          </a:p>
          <a:p>
            <a:pPr>
              <a:buFontTx/>
              <a:buChar char="-"/>
            </a:pPr>
            <a:r>
              <a:rPr lang="es-MX" sz="2000" dirty="0"/>
              <a:t>P</a:t>
            </a:r>
            <a:r>
              <a:rPr lang="es-MX" sz="2000" dirty="0" smtClean="0"/>
              <a:t>ersonas </a:t>
            </a:r>
            <a:r>
              <a:rPr lang="es-MX" sz="2000" dirty="0"/>
              <a:t>mayores de </a:t>
            </a:r>
            <a:r>
              <a:rPr lang="es-MX" sz="2000" dirty="0" smtClean="0"/>
              <a:t>18 años (</a:t>
            </a:r>
            <a:r>
              <a:rPr lang="es-MX" sz="2000" dirty="0" smtClean="0"/>
              <a:t>23-12-21</a:t>
            </a:r>
            <a:r>
              <a:rPr lang="es-MX" sz="20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s-MX" sz="2000" dirty="0"/>
          </a:p>
          <a:p>
            <a:pPr>
              <a:buFont typeface="Wingdings" panose="05000000000000000000" pitchFamily="2" charset="2"/>
              <a:buChar char="Ø"/>
            </a:pPr>
            <a:endParaRPr lang="es-MX" sz="2000" dirty="0"/>
          </a:p>
          <a:p>
            <a:pPr>
              <a:buFont typeface="Wingdings" panose="05000000000000000000" pitchFamily="2" charset="2"/>
              <a:buChar char="Ø"/>
            </a:pPr>
            <a:endParaRPr lang="es-MX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s-MX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s-AR" sz="2000" b="1" dirty="0"/>
          </a:p>
        </p:txBody>
      </p:sp>
      <p:sp>
        <p:nvSpPr>
          <p:cNvPr id="4" name="2 Título"/>
          <p:cNvSpPr txBox="1">
            <a:spLocks noGrp="1"/>
          </p:cNvSpPr>
          <p:nvPr>
            <p:ph type="title"/>
          </p:nvPr>
        </p:nvSpPr>
        <p:spPr>
          <a:xfrm>
            <a:off x="455966" y="-171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800" b="1" dirty="0" smtClean="0">
                <a:latin typeface="+mn-lt"/>
              </a:rPr>
              <a:t>CAMPAÑA ESCALONADA</a:t>
            </a:r>
            <a:endParaRPr lang="es-A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520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46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b="1" dirty="0" smtClean="0"/>
              <a:t>Personal docente, fuerzas armadas  y de seguridad</a:t>
            </a:r>
            <a:endParaRPr lang="es-MX" sz="2400" b="1" dirty="0"/>
          </a:p>
        </p:txBody>
      </p:sp>
      <p:pic>
        <p:nvPicPr>
          <p:cNvPr id="3074" name="Picture 2" descr="https://lh3.googleusercontent.com/EnAMFsFa3kWemCbdWeTFiFG83elWOmJE_jVhHOLnG-9u7VgclwSlOcSINM9IfSfetbepxJjg3Wj5-VGXUSuN8Lzd0zVW6qXoMMQN87b5p4DqmWlM6P6WLTOfk3xnfOzyQ200z4SyD98zty-GDdAe_jMnzebBTwvkw0_YMho7XTUtIWNTP-42gB1yKysdXTV7D48I1nXUKBwtciy6x6n6IL-00IdUDhDr7Tz8dNPWtHutvNMnKJpk2_rUW45rDmJH0UOOSXdIMo_-M0xBF-uWOqx_fhi0LgkjKMTlkBYpOIMSRiYuAyGIKyXr6wKH08qyrNEmnSUQPqGGottD9hrfUG7ZWjbCeXCkN9VFpHGmizLWeJy52EoTMCr_BubpqGY-9LwCgUpsVU7wR_xoAu4YTMPnQ7lmC2L-ExOaElncnxZKglgt3ZNksYSn261va5rUoQwydm_zJHOLmewXjGlmxvyiAzWDLxWmtVYfy_roFBgeLb8TrDJs0ZOLCjCmpjl6oDFaDGp15kN-E18tXF8WFe3WrpNQSvpNbILDwSqV2jVVjWDrhCZwGAnwX_sGRXwFvkrDcvo7utcdZP9K4jSx6CURdrvLemABh6tSDsMhcmH1FamaXdSmb7o7a-Jkari3eQtYirqfGzojKSVBM9qlMUtjlkz6vHiEmxbYjqhU9ewEOFM6ceRuorBzlU_wlLbvyY-512bd9oTTwu5iPG1PVJ3D9A=w800-h600-no?authuser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7" y="1141870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2Hy3xKPG2dRlEax22ml_SNchIYRzpZ_GqQO40WOxve-ckK_f8Le8RTk1zppAG1s2YmguCummUX0yNFpkpdlt6ZvZTBiiNaglwrrwOXhIAZhmg6fSaH2_yYzIfat9NN3F2adi7ZSIm0H6LvLz9IwADueIqbbYrzXY9pwXdTiAYOs_7bL5ugQDsg30P-lSO5ohbK_BChscihOuP6266HxdeddG3lEot6vvPFA0AYMCX1_lc42D6guNjQ_rC1ehKlL9T9hNSl74Enz5oeBtJbbUe5GQ4A0wXMVduivZQxg6eB3308R1qhPIMGmE2y5s8ZinIUCgDf4hZFcx7LC8aQEnJGxkKc7ZsvNYS7Zk-G3Q5bMZgn3I1_vEZOFm-a5zV1cOndF6s_ht-Es3EZh8r11A47ZjNgCqPDcJGj8ugAbrExSHGnZ4Ke1ZVike9hP4QHvWMhu62WJlKmpZarOrzt-8YxPGkKVcXt-TIeXwDVdM3vlSiO4YtW_CzSSY9I8xkMb6WXoaVXz6AICYL4af7074vUry2csbTNXSVXFlUa6m4_j_0C5o1noTUSrqKwCwTi3dbs2gvqcZbDpgYqC03_37t3mMPVv0QgagdJ7w2g0s9c5L08ii5dYjst_94HVqozc4QRTf1jbdEnOQdvkVofYHXwrklwKhBBkI3uRuJ846XthOe8EbWe4_AyMNvXiYH9Q4VZxpJPOviBeIXZKQzAi_7848pA=w800-h600-no?authuser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987551" cy="224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ZG1YW7IwviM5jfS4vJFFOgricfRV2yHd90PEF3oJexoRl2v_sAGkWt_-vdX50-MJKktxYc4ojq5MNJqS6-_AI56M-trPxHZafA2TTb0f6RGLVoGwShBP-VGezOo19RrvGwP8g-LpF9MLokykQI2hsOL_WtW2RG7NTyMS1UEb5NI9TnpNBhCgk6w1UbtFFd7AW9fawwMPlp0YLROC5pBKaYqHD7LODLzio19pMVeZB83lm64j8TXn-nGsgkh2zqS9biPMHJjkUJLB8cZkCSNQ4-aQRdkOxbgBHh21yzrbNDjvW_cfGBePfN61kRQuIZDJbmeDEa5-TF9dfhxWsO8fFo9C1gaUasb12j4_Wjcx-AJtu8hy-tRghR1ABTj1SFE9U6VsU_fOXI6XiW8wOcifHJvEG2-45U4KtaH_aihN04VeB37CA7uHNr-aBkeIaLGyZnzw9QlhMcV9i7vkeH1yxfGx1qAHs7znCRmvAiEKUUzzZDx7ZzbgzqZXJoL9nE-kev1GP9C11JlzEC1M3H84Gpejmq63judj6mT7SMSt1zMFzUnqWmhGtVOzBXPz7PNZlLQViNQrVq-L4AORgOUpkd03wlmsfH6dm3PBPhZf2zhkuhRTe7vIWp62cIzelLhZxZM_aeVzO7B2zxWCOsorSCDgC-8oPN8GEtxNFIyyXsQpO9RHG4E_RAAmJCHCYV6d42Es4VTWtvoI8xYlfH7aKxSg0Q=w1067-h600-no?authus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05" y="1087548"/>
            <a:ext cx="3762538" cy="21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3.googleusercontent.com/_aHdZ2Zzw0ku7uNe-fGRRTsIRcWfg54JucfRDhiMxvDY6_RUMRdJK3CRrFuWDl6yJr6LwUNT2HJbBqH4uGi878F2yPmrsLhWgJ0fho2oLK0-B4CyHGsJI8Qysf1xzk_pI3QbMV1ksZNIEgh8b-CboUcbgxZwuSe10GO2MubY-b_OS86Gom3KYWLW2GbpNyF0xUsn59SanAJHS-1dIEeMRJ85nqqGVp37b3iyzYUPMELs166WVHtaT2pA2ky9qbLeuUIptRNXRuMEE7YwHRtdghsH2b2fT9AsVm0Jxq-HEFSx7ysJQ8u4W4LHY7IybiJbUAy8QzDIj-jGHDFemCdw9sqOjNAxkn1GAE8-eFLf8pAiUOxx3wN4tpkYJQnLucvvaOC32BU4qkwx41X4cgz0xX9mHCZFGKn61v4-_PX-uE6rD1Hu2C5huI5bEfQEsGfv9uYGI_fcaUTt812T63UZE1N-h3c7eLEFKXZnlQMSTl0pRVd1XjnTbR55Y7zqJH9qp_ZUJ2Yx8HJkVL43Xj-jn0sFsN4IWHxQe0j3J3nyHSksSNVFYShBOwq4MSt0c5JoSZZDqArYN9v_DOdgNUlpUX0x0EL77MbBRi1dXvv2qTebU2ooUJvrcoXNhJMjmne4YpCdjWV-Owv5sTz_8XMwIXz6izbMr0rHykpYLoXO1Mcd7yYczfErtAYxEQSIYPqjTb2BT2SjqOJoQrVqOo1_MEOPAA=w800-h600-no?authuser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63279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3.googleusercontent.com/jMGwmWJLwNU3lv_2G7nCBZCH9lioweDJQqUGEnlNZNFGOTIPDoC3scEsXQFfcJisONlzV0ZWGG_GPiFUOTzvqp-ziUMy7c9vY5oX34Q0Cso7druVpaJ4bWBAe71Nhgd9AJ7Df8y8ux97EoNUUWxNG6JPZv1dRCx9cP8zJhxXThfRf_knyk1DbzcKMbUDV0p0FZlk7Eg8WYyRQqLV2MCZtT6TXUeUda-nsNw2ZOCGZMyFEs0JYjSCHhVm4vEUiDvL5jl3Kv5CAUZrnmCqScNW3qmSi2DlPo2IvJ9OqmhK3K4JgqMXnbAlSexCRBlVI_GHAx2bW12U0AJUl-lvaFciUNJzrGUBhrHtsTIJezZ3u06669C1iZSPo5Wfd1M3AKgem3W0-16b75JCvpDosoa8lSO9sIqnK5BNcYBSIVTZe-1SiMGJs2Z48dqd2Zq1mceUMA_Gr4FFKpPW0SMEzEg7pfZdnY2CP88M5DIYVEjpy99Y1yp_vS-CPEDIXnbh9v2byzyX5IpmBFyBID4MKKvQ4tkK4VIRm11pU4iM0MCnaL8b7jlT9soUYy722yMc8mCrQIey1m_UAu24s59_gYbPYggTsEO5j7_G-1bEx-xF9uGMEM-QdZNHqFtUCbCLOnQpVafE_QbhXdpJZzTKhEaKlRyEMxS0MNl6CgOGvRxSp7Suq9RL-Rwp4e8ePT5zhp0i0AAOjl-HaeWyvTB5s_Z0QG-Pfg=w450-h600-no?authuser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3016"/>
            <a:ext cx="1979358" cy="26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925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rgbClr val="000000"/>
                </a:solidFill>
              </a:rPr>
              <a:t>Personas de 18 a 59 años con “factores de riesgo”</a:t>
            </a:r>
          </a:p>
          <a:p>
            <a:endParaRPr lang="es-AR" dirty="0"/>
          </a:p>
        </p:txBody>
      </p:sp>
      <p:pic>
        <p:nvPicPr>
          <p:cNvPr id="4098" name="Picture 2" descr="https://lh3.googleusercontent.com/QAkLwKaO7M6lCHL0KMVcu0XQRH4Mxh1ixrcLwugZoWygz3MXmDo8BE6AqZ5k9woTh9JEMJuHhvfGaWbxdI1L-G0mzwo4uBEr_-c2kkBzdO69JIbncmxIB7p0dQs04pwogK9Uybs7gRTdQ2znyo4fPoVBJQL-cKd3V32_bfIJXgNo9Kxf-J7GSIJY5rSdoOlUkzdRwsoqetptuKGNwKeROxvuMQM6VHW4sJVcaCtZZdUKqPBp537S7kkkI8LOhfCYaTpN5UKu4n5c5s3wYjL-B10scUmZWF7KT9D_Lue93zYjOGOE8THSedqdopKom_uEDMByvBpur0ewRf-uGib1kR-T6JPI9VEMv0qOawrrMeN4M_5NFCblFQ0OpAcolMjm6SPGs7n9ebbqNfxXx_tm8em92CKIBvkyG75ExIsJtrsmXRXHac-iq1BLEM0Ta_OOHhH1CAACe5BodqV7dIJIzDNHGmeq-8LgvsDLuNyT4TMyVTqkKeIw4d8ZVY6HFtlshJRQiQZpl4pDAbB-p6Px0DJJGu0qPlFNb8HvqaO8U72ia-BeP_dnPWtZoyeUA8X7qQZT3imxYR-AjyufbkzzhmSsDZ1YAvsbgItpPfsj2abEN50y4NDJhrKsZfbG4jk8gE20VdhUX_W186LWqQqvn_-8Xd42GhuE92boAit0z80xN9luwAbEh_eBGFiiVomZY91ToOMKGdngp-AYZaV-JOTOOA=w800-h600-no?authuser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68" y="800721"/>
            <a:ext cx="2411487" cy="18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2ZuhDAVtlvYo6TnchXvEQ7fFSjEUbhJCD85w5CDvf1OOxZecjmbOjjBxFM3xTYuKKaN4MVYu9Se_ra9Onu5sb1jDPEupxFBx6eQ6xUW6ocRchUffUMvEK4n4m7J0cvwsikU-P9dYjIV-DgV7LvJuZy7yq3-0IpnuQblNx54x_8LiLjHru8JJxUx2nd1vQZCxVpo4aI-VaIe8iGl_HeHKPqB4Z0QjMpWWJ4TuRUiSPSwpKTA6H1iFTyaE7iSk8cqsJ9ynWdp3ttFKqY5KKHLN9xJJmxPIVt91C9-ff1n2_wYqrYd1j2jibEUmxJtE0N9-fI-dSuWXFlakxV9zezyAMXjvYA_pm8JaeQCIlI-jnzCnxs9lN1waDZ8VsN5Wz7xCkFTAil3RF_QHVRp4gb35FFvni6Cj_KIIMjo0w_ayZtPbhBZFX4I8UUlh4QcsXef_5x-7iB2VYkoYbITeyPNE8vtdLNH4Ko_a1UDQ627cd6YjpXDoZ8OamrIXG1klWmbltM4erMDvn5NLPVnicul43Iw1-q-OMJiymjtydlbyvOcUK4zvTgmJAzOaO3OgA5hDzulfOpmeR5FwzXSqu_JBqS_15J469ZyRQmuYprMWI8orPoXsoY0VEWh86x8pfSyqTYtfGFs8MlnCEdB9X6RY8E9N9V9T6tfzLLche7x4McPmiE5nvHx81P3nux9h3ljykRiC5yFZJoOh2qGSs99GZNyFjQ=w493-h657-no?authuser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1656184" cy="22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PV77ZPTL5nWGst1Z1X_2_4mHVdTkwj5ru5nQ0VIuzLX2EqO94OcaQjwgff4sUNFFr3yZZRwbTid8nE-_LsA0F7pi-SNjT8eIVgCfPYQTWS1H83tzXv3ZDbPs26fJREdwVqSND5v4eQm3M3f6KN563KUwhK3FPenHc3JaGJ0C3HKKYMm2lTtLnBQdT88MHeucLp0qS8OzoVdFCDvwyZ5JEdFlSoC8K7FNwUMFYp_a3iFHDlp_ps4DOXwK9AgifXgSAHld7DyG39lWGoTD2TzFx_B4D8HDuwMpirlFdztNvAf8eqAm-XcSE9KOD_KtCIzWw8H5sH-9OKqBwlfxl28CGjQXyco6N6y4pDiHo5E2S41OCQnMgO2ZZlEOcqTjS-bWVrX3EwGCzIoPXQhwB1wFEXdCFsKUj2tOsTcDTEDVXE8jNlrD9LRsycBRFgCBzm8QzZdizpx7einFnxbqpGzIiLFXGg4M79a0Og1oPupk5GTeI-X3GWJoIWmLYLeJxKt2FoaoWboQNkC-Od7a4wLPwtDoYKyb-nMy5wxH8ZYov41usH0mssJTMVnz49iqQbRXIHWyCKa9vpEQQ1g_KXpqJEOHahT6tTW9NdymQU4zQWuhFDpg3B3pJZaRWrOc_4VI1osRJYICequY-aXpyWIJPC2KxsgOS5sgTV-6faUsdJG3Rzfv0-1Q1bt1sZWyuABcrSM10XIR-Bc09QQQkJhMh_x-QQ=w370-h657-no?authus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91" y="861524"/>
            <a:ext cx="1427438" cy="25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3.googleusercontent.com/DnjHP0U3WTj_nRvUkQBH5lAQ0K-ejNyZQGbriGvEPRhf1D23D00BrC590tkjRbo5WNLBTXat9VkY470dY98m2-2I1MzCYkYpulyFnpxZqhyVewNFeYsQtKR2bkbeV1cyEEOKL4GQwWSn-4BfD0tuKZEPE2u8ynFUOEbMBs77l5ZEcJf-fi6zuVaSt10gOLGKmJE60AVE1DxaCVWwqKfAi2bgc-GKLU-oi7ox6ZFTT3My3gKVgOqwSbQDSafk_olguaTaaL1B63cZL3WsiGkke7hvgkfwZoeiIiWg6DAK3nSfxUlBwTw5ZBf0dUy1rNKiUjMyo8aoGU9cw9YjZh9b9WE3V6h3EAMhJlzq9_DT7sOFBUHl8UQL-vsjolMxLQZM2udsv4Q2ailCsvJ37jq7SwuddYO45n7HtyT5CSwQzIgspge4lHeu3RgSC3MyLBeuMeRf6hT9uR-L9cjCFM8gXAT26ujIzDMUad0JI-8FtzxjnkVVbNmOAyjU_NbdsyTbsyy3QECkRm135p1VRnOKnR32VDahQ9igxWgFQDSWqoZY9ByFgSH25MdK45E1OUtoBK4lJFpizyAO9tPFbstB-tB6MFxf-A_5dUqe7o9m2Ny0-eOOdwO07wOks5nvfYHhfYvZhCfR7IIN3Gb15vv7A7ad-7WZMlgPo7Jbbh8p5UnRtI7zCvQZw_hwf3YYWJgPRlNscDEL3EupzFx3pBRJl0TM_w=w876-h657-no?authuser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7" y="3515395"/>
            <a:ext cx="3279403" cy="24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h3.googleusercontent.com/gOJJrrdXBPsHJLutAlXdcDMvEKas_mh7XkeuiZH4YG49NXBjaKTbcwLN4Zs9OHiYWOkkwTTLXwcfNg20ZKo9xI4og80NLxf6dbd_IMhU77DWfimUsvwmEBF85jleJvaRGEX1-sUdPFmpqfryxDhLxqVtQMkPh_fzTwUX30RSGgX52ENtrN_qAkgJ0vepagwtT_dGQzWjw5BfrBuZBFc2lCYH5cb05_3i58yWHz0hikDot1YGwtqCSRhn6hGdaX6v2MNnorCltGW5g7Io6BXHahKgTUcFwpnj_6Su8Va-eUi7pS1vVocK3ra_QMymKTqiGPtNMUZmj-QdpX-DdSgFYrAL4bsrD0WJtWKvSaG2BBPVYV7ZNCoQgvMWDDsGJUUPEaUACHMZMUjVpnlmYwasaM_N0LPCtHz2Oq0PTaEWhdOFYo09-LNeLQIW2TGtTnC8gGqvA9Mj44qJnOpEVoJODZVOp1XLUJQ0_KtV3QK8uE2_70OpGXBcb89irYlEM_-ncWptzXLYnQkPYnUcNQAUG4hsNOzNrjvD0v7qAuoEmXRHmXKTht8foxguf4VX08QtRpBfO_7fVJ8Phuc80-O3j6usljQX_a74uRMA9C-OLiBTBl0YazrudtJYUDoV3KfmbE7aLYd1RoesJBhV7J6O8alMrnjex55QCS5m4z-EF5Ydi7PGsmiFB2Aig5agOal-T27lDBnu4GFUgXmqAvEszKDN0w=w876-h657-no?authuser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02" y="2609336"/>
            <a:ext cx="2540255" cy="19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lh3.googleusercontent.com/9Xa1wqglusxYvK7VnT1AsYNtFk2Otd403xCrkrLUElxQuOmjSmhfIkMxrXQdZYt85rEDOOBrp8UoWvCdjuIn4Dy8P3MrV-lHhMAMqDPhcEcrSh6VbQlzQnQAv9DV5krA7cC1QlfUgl4JmtJAuhApCagPBsWYFhZWK0x0LqRnNSVsZDxOlIBZwcm0CJ5GixRG5eKHPN1c73MPHluxWUsM1G0KviYOJyUGeDPU8kaJSHyhztTN9OSR0qQtoAHvgtqPwDtbsyLqUuKHjjDN5VCAybPWo7_AeUXcJmDZTkFbAd2PSBDoHJv7Gkovz6XdjWG0GfgQHmjDqYLY8LswVmglWQURyYV0SI0nm93Gaq9iLo3uckp45N_UVnOQP9koLTnxFygpTx-rmF960FJKShyfM7jR3MGqzRZXJA2F8ScE59Vw7kjn55zv7WsaEr7L8ao4dirTcpQ41nWSyMt69nRIGbHWruZEutar_d0vV9gtpzTg3ghqu9jnybT0XcYQkGBsfjJJ69933pzCp2lhEkcvTIka2sa3cPKomXaZ7DKFsVBszYxCm8LvHSDZNwrKd-c8ai7kXmUspWOtpcd7wqlJbRcTSC1QLAhKgHZBbMgmcJToWZW-HSFpkMfynG4cipVMlQUXkzMutvDiJ-7jvBbxSPP9KGQKcuBR80NVRLQRFigdJ7K6oeBf2UZ1iYNobFbGRNUmR56ckw89_3zB4GGbQeUndQ=w1156-h521-no?authuser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76499"/>
            <a:ext cx="4125144" cy="18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3866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RhfJ_x3sP2JbDSzrTdOZryPbybCP0vZGHcBjM1_eRwtnPpu0Yhw9Ar9hdrN5yA_HC8qeNjP8K_KgjY5aVVlnVuesN2dthznylIOyPlmyJQSIYH4NbW5ZNbjfQoeBjxpL2zSD6xyBZRVjh8FIoIOvEMD0K-v1NsrxbMfqxDtlheLKaXjOdqQfzvD1dyvUyX77g-IxyXeRn0FMgDTbNNPR4WJzgpM5L4sIeYidHehj0H2KlcZkEbJW-ATyj-cxjyv5lekrcNHcc3Z7IX8psyNa1HuT72WXxko3YkPREaHWDF-KlbD7OsltJCeqLv6V0CtedNKd4JXRvpeGDosgRuAXe9wwGAPKB7xGCLAkmCtXIZ_KjMIIf-gbat0lwdT2MobS9eUfaSMP0BcgZ7PB6sLA6wN3WxIZDLNbvecqAMLaPK1V9eFTPiLlgI00yXgJ43hhNQlxKbmH8aRjPLYfVboW7Q-35uJDsFeQvWsEKe2gJeCDBuIrrKORF3uDiXlny-Xpy8_rK8tJLwufOXKD2_sXZd-bJJ16STzuFtaD-zSA8KcvbqL0cLVvYgktFwBGk77stbZJIksSOXwOjrV6CHMkes9OXf94P045Hsp3B9giYKcJgx3vnoe0lOV_3Kq2Q9RcK2TWjXKFExRovkGynxalBGqKXYdZB_DQxM0lWtQjBHfkO6h9wNfAhLL5bA1LbV_XmCN_yeC8rjUsA5NUFYiqsksPGw=w494-h657-no?authuser=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3" y="1054050"/>
            <a:ext cx="1944216" cy="25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23528" y="4046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Personas de 12 a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años sin “factores de riesgo”</a:t>
            </a:r>
          </a:p>
        </p:txBody>
      </p:sp>
      <p:pic>
        <p:nvPicPr>
          <p:cNvPr id="9220" name="Picture 4" descr="https://lh3.googleusercontent.com/qFrQl2X3kAH5ejRrnMqN8e_IbyK7wfGEJizrz58XN0kL1BMt9_WJmyrSbVJpPvopRjElmWRE6OpashR9GjX5YbQOwc0AOm3PfQ2Gq5dNTDH6ivv0udBfC4OHC9g5fst1_BzyWs3jVQNq4H5O7BPHDhGh14ETGbMtVcR_aA2WCf5WBLY3M6T8Am65MpcU0i4HHOXuTN46g5X9dDwWImppCda2X7udAkVBnIh7rH-zzpMJHjZpIeSyNUWe1xhEXLT-KgG0tsq-h8BuzO6-xRQgMJFFNy5XAKfKqeq3MSH5-U-D9f1nSw4Ah153qAdoGfS-zgiifv9mIiBPSdLRlgUa0r37BR7LexRdv5qsWfV3l4PiheI8uFcAaO3K3sYjsHDMCiUADJqKsot-IvWn2QSJz0TTN5ttknktBsBtDeo6x1-o6uXwBdBJ0BtPLvdXAZUb8jWCHnVGLhGFvNpR2ECefGYI_09DhUnne--j45-GJCAaZJ0RlmPtOIlyGfMrnGq5GQKFUu9VvQZM6UZLDQSwS7VGwk9PL_-1BbgP0cHxWtMx9icWcl8wcvKyJZlre98eauEAWf9QVX7e7VwwJyS-n-IIIxR1a4txOBSdVJIJQf317e6cXKHwxqJUD9e36WLolYerVJugYBM_2DbK1B4daSuJ_8Xb2U-G2NF7RhFDyQ4oXSDHB1o_no7Lds2KF7EBvAPeDxYOIQUxf_knVK_7IYwIhA=w876-h657-no?authuser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228457"/>
            <a:ext cx="2703339" cy="20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lh3.googleusercontent.com/avO4HynomQ041mle2wDeDE4_PLcHGTvjAgTO2dEkQeYqflovlUauXY9rrbw3p98zD9MrZHj5mA_naNSisvxltXu2hIErKh4IZSAbofEjrQiWJr6OjSashVBGW_Chr2aEY4IHOJHjCPFzFT89YTaIjLfIN8L0jfgTTTZ4hZT26jGXOVtt6gQXd3g4iGvqVvVIx3UMhcsWxGp63PxW2KPW0T8Q6TMxRZnozqcsn1xorCpnmCdhPZ8JLQxmWAdoQeASiEzgAOHGAgtbM0W_O8gYJcRIet01e-QYAa1PDk2sittSPFf6MFInkY_GyXeg23xaFfGx2elATtKGATTcWVy3OLjKQTZSFornFhzSa-W-4pn6bsDvteU8ebYWR6j2R4pHJPAK66VbfGkGbCJK-nB2SaYOWAMBrQEIFDuhqwMESfmLtVkekzaUoUyh_S0YD_GuUh9nv30bpuL-fFU_mT7J9xiBNKeT1bSGF2iIy2v_pDKL4uy8KYV8BgzgmY4Xh7dot3-tVpTmPyORWh8M3A0rYbKUPgEXxJ07b4rujmkEi40_XhbNVaqLooF_SVLJs-ZZQvRbgkPaOWN3QUc_KsICrZS40VI0pTXgQnn4c8e505h2DVPa72kN-hV5AIzdS16b-wdECIihhbeQCvYP525xzYZtsUkzHoixFG53m9P8vMRccWopR-qnkrwEtGkYh45_fNnGme2bhnqcsahswyth02uooQ=w493-h657-no?authus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38" y="1228457"/>
            <a:ext cx="2016224" cy="26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lh3.googleusercontent.com/PHPm71uT4w7YERf7wOpHHkcAMBqiQoYCxZONGbmeIFH08VirenLA8mhR5KgNW6-jIUyzMXit5-G36J_a6nTlLth4iFG82cOgGlUuKHMfFd9YlcYQ5CalHdiNxQGOFMAqjINg43j0NVi4nJT4MhevCmgPyK2O2inW9rXx4WJtPtl4ZVwMRbEDRePkfuNuJX_lYJfgQJARWAhSvuvjQ9TWVE4JThfLT5R8FnOEIXIxbb-mUn4eW98XXiWQDWriLNLyrC0VCr2Q8rtZ1FmA8gf2WPrJ_DUS9fKQYeSjfKxR8Z5x1fIoQGtnPZKMuQPcqQ9oq2BMqLLuQASxHLuzzmMGMiHyBMZBEGstIBMn95OZB4dfwAOSsIOSUAk7yW54MgjlbbW1-Ne6mJTb4tx1joyu1kO85rI_ie3vyPFKdNwN_q19mfpWIc3EA16hu6eA7AZNccMHRz0KgHwo0b89cfJ8KLi5fTrW9lkWAUDXIf2segPlmkFZZVGW6s1d_62nyFJ0Dzd2E0Y98e-K-vjoc3Nws78uHjp1fLHBVHBizMEEcclyunpIjPF-Z0N69hWycjaqzjtw0NB8RtaZMzIdH0InVOooZL7QMszFv8dE8W-j2lzILL3gnipCdQyqJAAhIpVVSfFINJLHT4sd4T-Gcm_HuEQdTasNMAOwB_EuO5Xc7BJGW9vkgsa5rDtx6sXUCCEaKLp52y8igkjsBgquvmOdAI5dMA=w370-h657-no?authuser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3" y="3656709"/>
            <a:ext cx="1630128" cy="28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lh3.googleusercontent.com/Kn5KMmOAKYCA1pPepKJ6jtvpQfYns0XhXMZsobUx5qJuHj1CQmG4xArVB_4wCXBer8PlsD_rts6Mw382rILTCcGVw4BbivWqkX7R69T7N_ylYmSG0b9_Q3PktlRzA-hQ-2S4ciR4t5CQ3PT6MQmUccy562Jn0pwn6Oz4i8PPtwQPLFwsoD5aKXKf8QnB-fO90zJWg0inwi2bX2NrlPYcVGbEm8siLYVF6ivqSXtBGO_LD4Dw_9reNPsQiNHz5jItN2LkmYn1tEq_H7IuDN0w_Ix97wUXsO_arpASHY71_ezLPYAjj5liuPe5uJAHPP5HWjZoemAD3LnFsQaHCnyFqvXxqtJ-23meXF94HmoLzJZK09QEOG1eDROakd22Ptj444CKK1_LXsj6muWo4tUUp23t8dLev5IkYY7OCRAEi4T8mb4qgQPble-ZYuTwVkguwCL8K4OKsxREcHuVbgjvvMuBGm4j2p3ytF2hc9_s7sS_0GSWbcjnqL0F9bT6TX7WHquzpSdY67yZb2sjfhZHAC143RcWdbRNeyuroiujKTj_EnxOc1f7GVFInn-rg_SkNUYVXiQetx6MlmU4ZeCCV9E1cZILLM5yYDDO7WBgu_jwKMg3CqybDgLxdXY9tQrQfmJdhXL6n-neJxMuv0KfnWFfKEyHA02zXein7yJRvOBeaXnjkoq-ScUMmtcIPYUS28cfU3oaO6_jFBVU3AQmLn_Xjg=w1168-h657-no?authuser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35" y="4693458"/>
            <a:ext cx="3460414" cy="19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lh3.googleusercontent.com/QPfNkXTgTDLFBE7jIVk6kzqtmURCtaqGwNT4o-tiXjMMcFsCBZocdxFrw_1vJmaEn9Zx3kC2lfLmEFJyO2Bev9iGBKad8EIwGjIufxZj-gaq8OkwpY0-cW4zyN6vjbl4ZpU-ZZmUEyr9_UvRvxot7k6f4S86V_WdIQxV9PA-cmEmnIGElHtLDu3zfgI7CkjrJlCKnK3wtjnyS5dhZEOWRapGQ6XSOWh6oRuCsHX5aCA4wJ7_vsuXJxBEYwZyBGU5vjSmbQ7nP5CRSYKXT_lpSENoVjWMLV7sI0SrcbJCOv17JJ3LBJu0TzJ3WprGDlhK0yrh4ZFQlDtEHDa5spI5niu6Xw-8nD0g1I7aTUatihXiBZloXKH8shSQBQHlQkd_UynfeF0YhTkfpgogns5IxnWivsvHRYEjra68Lo7LJ_1V011LXEeu1FeNRSNLNwrZoxLNbj6n11jfDET3TKqE34fcs3OOcKZgtgnJdGeDPnWMQotZtI-FmdoNkR4mn6EUN0iodF_yjUiMJVZGRSkag76foTYRlgUe4EmnPqXd8WwawgwVidEXu90n6-uItaajXErLE5DwZuwM3uIOCLDPdTDkBisJYKovk9VXucN96wtv8IGj5bUsJkGURK5ZDhGmBXxfnJUwZQcBi42CRHdeM-dvH3N-kSHIyoQ1D5D9IwQpzMrR7yosAbMIyKZC_QolxaX_xzi2sudSnxxX7XyEBsM1yA=w1280-h576-no?authuser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78936"/>
            <a:ext cx="3620096" cy="162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9079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s-MX" sz="2000" dirty="0">
                <a:solidFill>
                  <a:srgbClr val="000000"/>
                </a:solidFill>
                <a:ea typeface="+mn-ea"/>
              </a:rPr>
              <a:t>Personas de 3 a 11 años inclusive (12/10/2021)</a:t>
            </a:r>
            <a:br>
              <a:rPr lang="es-MX" sz="2000" dirty="0">
                <a:solidFill>
                  <a:srgbClr val="000000"/>
                </a:solidFill>
                <a:ea typeface="+mn-ea"/>
              </a:rPr>
            </a:br>
            <a:endParaRPr lang="es-AR" dirty="0"/>
          </a:p>
        </p:txBody>
      </p:sp>
      <p:pic>
        <p:nvPicPr>
          <p:cNvPr id="4" name="Picture 6" descr="https://lh3.googleusercontent.com/S1ExKg88Tr_fUU6zu4LhifAOepeew5fFBTaR1reZFKkDzYrzEWy5-azIMcX8-3RTOD8_xXWintCj_t4sn6sIH-AIU1ZWJJRibNk4XM7zHRnMULK_fYCMZ7EmoI_Q5IKWhX8EplIXe2_OTJPvDLB2tWZiUz8qJpr3Q8L1mpPgXcBMuM1LXkerTnz18bU496XLgbdY29cLSTNnxNomRjy80_1Cd6ZpXsD5YVKfhdTCLAYWMOFlDjzlrUoBGu02hLurQkwY5DRY7m88SXDRkYEevseABeIXG8dHZ5GnWBCRGMUCwJ0L_I8to5DI9N5qt5PimoocbHdrUbWa2aBM4uMMekq7dbAbMkoqHpx8h4joUdD9avEYgVK5fqGdNXm2QhUbXGNA3R8U2ga_W7bh78ivYVXaXxWki6o6H7_hu2HmuRhVAVDvQOFxTb7ENmtBwvj9O_UC_KnyCcYFZd_ihV9hSDSDf68eVz3czpumHgAjoi_X0-ogOhfnmjPedWFhokiZ0ecS1VgFI-J_FCFTkpLH4rvgaG0v-vzheYKX9sg93VwkM5ZY5DWWcXT8BHG4FRZVTWuFnLS2VIz6Tbl7mln6cmcHmTYeiHqOb1qehyu1TkKysxChTfJsUodaZNTZU-p1Q9IKBCstdRWG7sNCkb99cbrySHCgKGiX8aKjmGhxyDOx51co9ZdhhKI-uR3z1DLA5TyDUDDveeOCh9p1L9lt-M9ngg=w876-h657-no?authuser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5" y="1927314"/>
            <a:ext cx="2232247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0769"/>
            <a:ext cx="1359429" cy="3020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https://lh3.googleusercontent.com/WqBRDuLKNoSRiiVXA7xOhYGFNBh7pUYJwMoBl0Q3DNvcDbGYlmYe5R3tycxnZtR6HmDqIc9Np30Tusa--injVblNSGwiSb7F8NvQRgqi4JgjfKxsUmg-1jL3SKU42B9VaNao0g2F3UCmZVYvj8xODqVcvzufk5M8BDBdCtT1AXUsytQLMtjPmBaYITn6ShrtlS8c9CzPxNTxwronxPSnjSVHnilt_mw_dJD-sQ_GiulW5O1wlWMS_Boai67j-jc9gwr_CD7t-xVXeymk5kw4a6SdX564PP5Apq6gB3YIUNkumATGLG8pdWY3SsUms0j68f5EkrTyw_EL0ijt6cs74S8Yq2UujgP_7AeVb_kmeiyCg_g6Qv6iYghRhlhElzXmUHVot1CUr1gfcc8yRqfo79-ZGhj6W-6ePZeoCWgxFh6uT8YQi_-UY3pkRiV8d_s8CAthfVnla6GMH_aB_FU_OYSjIrzk1xWV6mWXCxuCb0RmKkresuZ16aRkTMhhjz1zMOoDnqx3LFopSGosl8nGLOkXltpPfNJnGU590XKaCL5yPMr4R0py1twdtsVwGRxEmDkm4EsUPH6h_O5m4e0Ee5nrWdMN5gIRCbZ-stut2EVudw40Ximk9SOZ4YX4A2uWY6jRx_aJy42t-pI0NFeNbxO4MO26DGmggak29Of9BQwQR3RSWPrCxEfRL7vLNKXcPgukrd683MMI7vZKyFHOFGoqXw=w1280-h576-no?authus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3370513" cy="15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h3.googleusercontent.com/nze7G7M5gDpA0A1q1Uq3o1yGFjHpSPFzUqqHXbGeC6Pnnrws3nCX3S1iWAyMoGcXf0U1HQJHf66YPUw5_5HT3-xg-PKZAxy7Wyom8Bv6eO59M1xIQqgsIdlxUYuwKXaQhieLNU4GFCQH-2gfIBtCov-KU_o0k1EnzTy0xwxB9AxPtSPo6D_ZUTNvKbUDqxGe9Syf7WEkhssqQ9cp6Iudom3AwihQQi56ULcLq6RELhmURUGypEjwxU37VrH457iAN2Fy4RJrGud6ksdJmJFime-tDmjsCf-mXle-y7airwja9ceUFjNNCwY8dMVBnOsAKV72LndXJSCRGe3sOdK74ZTk2xelAi6GxNrCQWZnESsK-Wf9apVZO8GeeVkhGpul24dM7UA4ovR3F33JZWVCO5fvKOy6YqM11jT5KMNzr7OBX9n9Y5wqDuwhEiUvPl-O1nbWNhgTd8JBv_FxMI80Q2C6gKEqG_9trYdZZWD4VRColgtkTFFEVO29gQUnqU6hOX6IVXxF2mJ4b2emVGgrT-MLN7AF9L_SOLozqEMgVJmKMJdq_by1fJ0rA37Lz0SZw7JMQ_2yrpNUabDI6znx2gO98nNVmDLOPYntgRrl2zcm0zhKtetjmxV1eRtvMhNFwtKcVi_oFNxMKBuWtiG2YV0fi_LaCh_FT0zeWI6LTLVgb5Q2UitP9ztnAraDohex4RmRMyr_ga_l-qKKukGt0GGlCw=w493-h657-no?authuser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21" y="1618615"/>
            <a:ext cx="1719560" cy="22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1038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>
                <a:solidFill>
                  <a:schemeClr val="tx1"/>
                </a:solidFill>
              </a:rPr>
              <a:t>Fuentes de información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22419" y="1417638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20000"/>
              </a:lnSpc>
            </a:pPr>
            <a:r>
              <a:rPr lang="es-AR" sz="2100" dirty="0"/>
              <a:t>Ministerio de Salud de la Nación, Dirección de Control de Enfermedades </a:t>
            </a:r>
            <a:r>
              <a:rPr lang="es-AR" sz="2100" dirty="0" err="1"/>
              <a:t>Inmunoprevenibles</a:t>
            </a:r>
            <a:r>
              <a:rPr lang="es-AR" sz="2100" dirty="0"/>
              <a:t> (</a:t>
            </a:r>
            <a:r>
              <a:rPr lang="es-AR" sz="2100" dirty="0" err="1"/>
              <a:t>DiCEI</a:t>
            </a:r>
            <a:r>
              <a:rPr lang="es-AR" sz="2100" dirty="0"/>
              <a:t>) Vacunas contra COVID-19. Dosis Aplicadas en la República Argentina. Disponible en http://datos.salud.gob.ar/dataset/vacunas-contra-covid-19-dosis-aplicadas-en-la-republica-argentina</a:t>
            </a:r>
          </a:p>
          <a:p>
            <a:pPr lvl="1" algn="just">
              <a:lnSpc>
                <a:spcPct val="120000"/>
              </a:lnSpc>
            </a:pPr>
            <a:endParaRPr lang="es-AR" sz="2100" dirty="0"/>
          </a:p>
          <a:p>
            <a:pPr lvl="1" algn="just">
              <a:lnSpc>
                <a:spcPct val="120000"/>
              </a:lnSpc>
            </a:pPr>
            <a:r>
              <a:rPr lang="es-AR" sz="2100" dirty="0"/>
              <a:t>Instituto Nacional de Estadísticas y Censo (INDEC). Estimaciones y proyecciones de población. Total del país. 2010-2040. Disponible en https://www.indec.gob.ar/indec/web/Nivel4-Tema-2-24-84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64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91368" y="2132856"/>
            <a:ext cx="8131365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7" y="2992322"/>
            <a:ext cx="1998265" cy="1706035"/>
          </a:xfrm>
          <a:prstGeom prst="rect">
            <a:avLst/>
          </a:prstGeom>
        </p:spPr>
      </p:pic>
      <p:pic>
        <p:nvPicPr>
          <p:cNvPr id="5" name="2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53"/>
          <a:stretch/>
        </p:blipFill>
        <p:spPr bwMode="auto">
          <a:xfrm>
            <a:off x="0" y="2770"/>
            <a:ext cx="2699792" cy="833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149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/>
          </p:nvPr>
        </p:nvGraphicFramePr>
        <p:xfrm>
          <a:off x="539552" y="27184"/>
          <a:ext cx="803411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2 Rectángulo"/>
          <p:cNvSpPr>
            <a:spLocks noChangeArrowheads="1"/>
          </p:cNvSpPr>
          <p:nvPr/>
        </p:nvSpPr>
        <p:spPr bwMode="auto">
          <a:xfrm>
            <a:off x="666745" y="1916832"/>
            <a:ext cx="799288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Propósitos: </a:t>
            </a:r>
            <a:r>
              <a:rPr lang="es-ES" sz="2400" dirty="0"/>
              <a:t>Completar los esquemas de</a:t>
            </a:r>
            <a:r>
              <a:rPr lang="es-ES" sz="2400" b="1" dirty="0"/>
              <a:t> </a:t>
            </a:r>
            <a:r>
              <a:rPr lang="es-ES" sz="2400" dirty="0" smtClean="0"/>
              <a:t>vacunación con 2° y 3° dosis.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dirty="0" smtClean="0"/>
              <a:t>Objetivos</a:t>
            </a:r>
            <a:r>
              <a:rPr lang="es-ES" sz="2400" b="1" dirty="0"/>
              <a:t>: </a:t>
            </a:r>
            <a:r>
              <a:rPr lang="es-ES" sz="2400" dirty="0"/>
              <a:t>Utilizar de manera óptima las vacunas contra COVID-19 disponibles y alcanzar eficiencia en la implementación de estrategias que permita elevar la cobertura de la población ante la situación epidemiológica actual, introducción de variantes de preocupación y dinámica fluctuante de la pandemia</a:t>
            </a:r>
            <a:r>
              <a:rPr lang="es-ES" sz="2400" dirty="0" smtClean="0"/>
              <a:t>.</a:t>
            </a:r>
            <a:endParaRPr lang="es-AR" sz="2400" dirty="0"/>
          </a:p>
          <a:p>
            <a:pPr algn="just"/>
            <a:endParaRPr lang="es-AR" altLang="es-A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68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IMPORTANTE: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Las vacunas de </a:t>
            </a:r>
            <a:r>
              <a:rPr lang="es-AR" dirty="0" err="1" smtClean="0"/>
              <a:t>Covid</a:t>
            </a:r>
            <a:r>
              <a:rPr lang="es-AR" dirty="0" smtClean="0"/>
              <a:t> pueden aplicarse en forma simultánea o con cualquier intervalo con otras vacunas de Calendario.</a:t>
            </a:r>
          </a:p>
          <a:p>
            <a:r>
              <a:rPr lang="es-AR" dirty="0" smtClean="0"/>
              <a:t>Las personas que enfermaron de </a:t>
            </a:r>
            <a:r>
              <a:rPr lang="es-AR" dirty="0" err="1" smtClean="0"/>
              <a:t>Covid</a:t>
            </a:r>
            <a:r>
              <a:rPr lang="es-AR" dirty="0" smtClean="0"/>
              <a:t> pueden ser vacunadas al alta clínica epidemiológica. </a:t>
            </a:r>
          </a:p>
          <a:p>
            <a:r>
              <a:rPr lang="es-AR" dirty="0" smtClean="0"/>
              <a:t>Se utilizaran los intervalos mínimos entre 1° y 2° Dosis.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39840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/>
          </p:nvPr>
        </p:nvGraphicFramePr>
        <p:xfrm>
          <a:off x="570334" y="260648"/>
          <a:ext cx="803411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115616" y="2176279"/>
          <a:ext cx="7272808" cy="3385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7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3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0601">
                <a:tc gridSpan="3">
                  <a:txBody>
                    <a:bodyPr/>
                    <a:lstStyle/>
                    <a:p>
                      <a:pPr indent="-63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ESQUEMAS </a:t>
                      </a:r>
                      <a:r>
                        <a:rPr lang="es-ES" sz="1400" b="1" dirty="0">
                          <a:effectLst/>
                        </a:rPr>
                        <a:t>HOMOLOGOS</a:t>
                      </a:r>
                      <a:endParaRPr lang="es-A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627"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</a:rPr>
                        <a:t>PRIMERA </a:t>
                      </a:r>
                      <a:r>
                        <a:rPr lang="es-ES" sz="1100" b="1" dirty="0">
                          <a:effectLst/>
                        </a:rPr>
                        <a:t>DOSIS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</a:rPr>
                        <a:t>SEGUNDA </a:t>
                      </a:r>
                      <a:r>
                        <a:rPr lang="es-ES" sz="1100" b="1" dirty="0">
                          <a:effectLst/>
                        </a:rPr>
                        <a:t>DOSIS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</a:rPr>
                        <a:t>INTERVALO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41"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</a:rPr>
                        <a:t>SPUTNIK </a:t>
                      </a:r>
                      <a:r>
                        <a:rPr lang="es-ES" sz="1100" b="1" dirty="0">
                          <a:effectLst/>
                        </a:rPr>
                        <a:t>V 1° COMPONENTE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</a:rPr>
                        <a:t>SPUTNIK </a:t>
                      </a:r>
                      <a:r>
                        <a:rPr lang="es-ES" sz="1100" b="1" dirty="0">
                          <a:effectLst/>
                        </a:rPr>
                        <a:t>V 2° COMPONENTE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</a:rPr>
                        <a:t>21 </a:t>
                      </a:r>
                      <a:r>
                        <a:rPr lang="es-ES" sz="1100" b="1" dirty="0">
                          <a:effectLst/>
                        </a:rPr>
                        <a:t>DIAS 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552"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 smtClean="0">
                          <a:effectLst/>
                        </a:rPr>
                        <a:t>SINOPHARM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 smtClean="0">
                          <a:effectLst/>
                        </a:rPr>
                        <a:t>SINOPHARM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 smtClean="0">
                          <a:effectLst/>
                        </a:rPr>
                        <a:t>21 - 28 </a:t>
                      </a:r>
                      <a:r>
                        <a:rPr lang="es-AR" sz="1100" b="1" dirty="0">
                          <a:effectLst/>
                        </a:rPr>
                        <a:t>DIAS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</a:rPr>
                        <a:t>ASTRAZENECA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</a:rPr>
                        <a:t>ASTRAZENECA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 smtClean="0">
                          <a:effectLst/>
                        </a:rPr>
                        <a:t>28 </a:t>
                      </a:r>
                      <a:r>
                        <a:rPr lang="es-AR" sz="1100" b="1" dirty="0">
                          <a:effectLst/>
                        </a:rPr>
                        <a:t>DIAS</a:t>
                      </a:r>
                      <a:r>
                        <a:rPr lang="es-ES" sz="1100" b="1" dirty="0">
                          <a:effectLst/>
                        </a:rPr>
                        <a:t> 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MODERNA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MODERNA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</a:rPr>
                        <a:t>28 DIAS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</a:rPr>
                        <a:t>PFIZER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</a:rPr>
                        <a:t>PFIZER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</a:rPr>
                        <a:t>21 DIAS</a:t>
                      </a:r>
                      <a:endParaRPr lang="es-A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36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683568" y="476672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dirty="0">
              <a:solidFill>
                <a:prstClr val="black"/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37312"/>
            <a:ext cx="1944216" cy="504056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827585" y="626909"/>
            <a:ext cx="713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A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RECEPCION  COVID-19 AL </a:t>
            </a:r>
            <a:r>
              <a:rPr lang="es-AR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30-12-21</a:t>
            </a:r>
            <a:endParaRPr lang="es-A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147863"/>
              </p:ext>
            </p:extLst>
          </p:nvPr>
        </p:nvGraphicFramePr>
        <p:xfrm>
          <a:off x="3163200" y="3749602"/>
          <a:ext cx="2463800" cy="231457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394709018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1115862367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EN CÁMARA CENTRAL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45615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ASTRA ZENECA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46802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SINOPHARM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28.350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48095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CANSINO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4.155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6842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PFIZER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65281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0730977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87416"/>
              </p:ext>
            </p:extLst>
          </p:nvPr>
        </p:nvGraphicFramePr>
        <p:xfrm>
          <a:off x="107503" y="1780804"/>
          <a:ext cx="8928993" cy="1576187"/>
        </p:xfrm>
        <a:graphic>
          <a:graphicData uri="http://schemas.openxmlformats.org/drawingml/2006/table">
            <a:tbl>
              <a:tblPr/>
              <a:tblGrid>
                <a:gridCol w="816527">
                  <a:extLst>
                    <a:ext uri="{9D8B030D-6E8A-4147-A177-3AD203B41FA5}">
                      <a16:colId xmlns:a16="http://schemas.microsoft.com/office/drawing/2014/main" xmlns="" val="1902112690"/>
                    </a:ext>
                  </a:extLst>
                </a:gridCol>
                <a:gridCol w="830603">
                  <a:extLst>
                    <a:ext uri="{9D8B030D-6E8A-4147-A177-3AD203B41FA5}">
                      <a16:colId xmlns:a16="http://schemas.microsoft.com/office/drawing/2014/main" xmlns="" val="2925057145"/>
                    </a:ext>
                  </a:extLst>
                </a:gridCol>
                <a:gridCol w="1017167">
                  <a:extLst>
                    <a:ext uri="{9D8B030D-6E8A-4147-A177-3AD203B41FA5}">
                      <a16:colId xmlns:a16="http://schemas.microsoft.com/office/drawing/2014/main" xmlns="" val="147441437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9710703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26971686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4982613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20359900"/>
                    </a:ext>
                  </a:extLst>
                </a:gridCol>
                <a:gridCol w="927710">
                  <a:extLst>
                    <a:ext uri="{9D8B030D-6E8A-4147-A177-3AD203B41FA5}">
                      <a16:colId xmlns:a16="http://schemas.microsoft.com/office/drawing/2014/main" xmlns="" val="2229900782"/>
                    </a:ext>
                  </a:extLst>
                </a:gridCol>
                <a:gridCol w="1135122">
                  <a:extLst>
                    <a:ext uri="{9D8B030D-6E8A-4147-A177-3AD203B41FA5}">
                      <a16:colId xmlns:a16="http://schemas.microsoft.com/office/drawing/2014/main" xmlns="" val="76073953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3449450064"/>
                    </a:ext>
                  </a:extLst>
                </a:gridCol>
              </a:tblGrid>
              <a:tr h="2955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6864321"/>
                  </a:ext>
                </a:extLst>
              </a:tr>
              <a:tr h="2955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SPUTNIK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COVISHIELD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SINOPHARM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ASTRAZENECA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PFIZER</a:t>
                      </a:r>
                      <a:endParaRPr lang="es-A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CANSINO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A6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5484012"/>
                  </a:ext>
                </a:extLst>
              </a:tr>
              <a:tr h="323681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1° Comp.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2° Comp.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2593641"/>
                  </a:ext>
                </a:extLst>
              </a:tr>
              <a:tr h="661436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335.125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240.350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16.500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721.396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584.340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109.760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228.150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12.600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2.290.221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326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823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9594" y="260648"/>
            <a:ext cx="713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A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RECEPCION  COVID-19 AL </a:t>
            </a:r>
            <a:r>
              <a:rPr lang="es-AR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30-12-21</a:t>
            </a:r>
            <a:endParaRPr lang="es-A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724128" y="6529844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smtClean="0"/>
              <a:t>Fuente: </a:t>
            </a:r>
            <a:r>
              <a:rPr lang="es-ES" sz="1000" i="1" dirty="0" smtClean="0"/>
              <a:t>Programa</a:t>
            </a:r>
            <a:r>
              <a:rPr lang="es-ES" sz="1050" i="1" dirty="0" smtClean="0"/>
              <a:t> de Inmunizaciones</a:t>
            </a:r>
            <a:endParaRPr lang="es-AR" sz="1050" i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559318"/>
              </p:ext>
            </p:extLst>
          </p:nvPr>
        </p:nvGraphicFramePr>
        <p:xfrm>
          <a:off x="0" y="764704"/>
          <a:ext cx="9144000" cy="576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014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1389961"/>
            <a:ext cx="7128792" cy="792088"/>
          </a:xfrm>
        </p:spPr>
        <p:txBody>
          <a:bodyPr>
            <a:normAutofit/>
          </a:bodyPr>
          <a:lstStyle/>
          <a:p>
            <a:r>
              <a:rPr lang="es-A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VACUNACIÓN COVID-19 - SALTA</a:t>
            </a:r>
            <a:br>
              <a:rPr lang="es-A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AR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30-12-2021 </a:t>
            </a:r>
            <a:r>
              <a:rPr lang="es-A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06:00 </a:t>
            </a:r>
            <a:endParaRPr lang="es-A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2756061" cy="831602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4211960" y="5157192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smtClean="0"/>
              <a:t>Fuente: Monitor Publico de Vacunación</a:t>
            </a:r>
            <a:endParaRPr lang="es-AR" sz="1050" i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69301"/>
              </p:ext>
            </p:extLst>
          </p:nvPr>
        </p:nvGraphicFramePr>
        <p:xfrm>
          <a:off x="2087724" y="2623776"/>
          <a:ext cx="4248472" cy="2520024"/>
        </p:xfrm>
        <a:graphic>
          <a:graphicData uri="http://schemas.openxmlformats.org/drawingml/2006/table">
            <a:tbl>
              <a:tblPr/>
              <a:tblGrid>
                <a:gridCol w="2627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196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VACUNACIÓN COVID 19 AL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031-12-2021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 06:00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979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RECIBIDAS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2.290.221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979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APLICADAS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1.970.353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979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1° DOSIS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1.076.242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° DOSIS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802.025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418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3°</a:t>
                      </a:r>
                      <a:r>
                        <a:rPr lang="es-A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DOSIS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90.477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418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ADICIONAL 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36.500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1016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REFUERZO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53.977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77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497402"/>
              </p:ext>
            </p:extLst>
          </p:nvPr>
        </p:nvGraphicFramePr>
        <p:xfrm>
          <a:off x="179512" y="836712"/>
          <a:ext cx="89644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724128" y="6529844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smtClean="0"/>
              <a:t>Fuente: </a:t>
            </a:r>
            <a:r>
              <a:rPr lang="es-ES" sz="1000" i="1" dirty="0" smtClean="0"/>
              <a:t>Programa</a:t>
            </a:r>
            <a:r>
              <a:rPr lang="es-ES" sz="1050" i="1" dirty="0" smtClean="0"/>
              <a:t> de Inmunizaciones- Sisa</a:t>
            </a:r>
            <a:endParaRPr lang="es-AR" sz="1050" i="1" dirty="0"/>
          </a:p>
        </p:txBody>
      </p:sp>
      <p:sp>
        <p:nvSpPr>
          <p:cNvPr id="11" name="Rectángulo 10"/>
          <p:cNvSpPr/>
          <p:nvPr/>
        </p:nvSpPr>
        <p:spPr>
          <a:xfrm>
            <a:off x="60518" y="260648"/>
            <a:ext cx="8813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AR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Notificación Vacunas  </a:t>
            </a:r>
            <a:r>
              <a:rPr lang="es-A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COVID-19 AL </a:t>
            </a:r>
            <a:r>
              <a:rPr lang="es-AR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30-12-21</a:t>
            </a:r>
            <a:endParaRPr lang="es-A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5404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Bienvenida</Template>
  <TotalTime>5816</TotalTime>
  <Words>810</Words>
  <Application>Microsoft Office PowerPoint</Application>
  <PresentationFormat>Presentación en pantalla (4:3)</PresentationFormat>
  <Paragraphs>137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Cooper Black</vt:lpstr>
      <vt:lpstr>Times New Roman</vt:lpstr>
      <vt:lpstr>Wingdings</vt:lpstr>
      <vt:lpstr>Diseño predeterminado</vt:lpstr>
      <vt:lpstr>Tema de Office</vt:lpstr>
      <vt:lpstr>3_Tema de Office</vt:lpstr>
      <vt:lpstr>4_Tema de Office</vt:lpstr>
      <vt:lpstr>1_Tema de Office</vt:lpstr>
      <vt:lpstr>2_Tema de Office</vt:lpstr>
      <vt:lpstr> VACUNACIÓN COVID-19  SALTA 30 de Diciembre de 2021</vt:lpstr>
      <vt:lpstr>CAMPAÑA ESCALONADA</vt:lpstr>
      <vt:lpstr>Presentación de PowerPoint</vt:lpstr>
      <vt:lpstr>IMPORTANTE:</vt:lpstr>
      <vt:lpstr>Presentación de PowerPoint</vt:lpstr>
      <vt:lpstr>Presentación de PowerPoint</vt:lpstr>
      <vt:lpstr>Presentación de PowerPoint</vt:lpstr>
      <vt:lpstr>VACUNACIÓN COVID-19 - SALTA al 30-12-2021 hs 06:00 </vt:lpstr>
      <vt:lpstr>Presentación de PowerPoint</vt:lpstr>
      <vt:lpstr>Presentación de PowerPoint</vt:lpstr>
      <vt:lpstr>Porcentaje de la población vacunada y por vacunar según rango etario – 1era dosis</vt:lpstr>
      <vt:lpstr>Porcentaje de la población vacunada y por vacunar según rango etario – 2da dosis</vt:lpstr>
      <vt:lpstr>Presentación de PowerPoint</vt:lpstr>
      <vt:lpstr>Porcentaje de la población vacunada por departamento – Esquema completo</vt:lpstr>
      <vt:lpstr>Porcentaje de la población vacunada por departamento</vt:lpstr>
      <vt:lpstr>Resumen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Personas de 3 a 11 años inclusive (12/10/2021) </vt:lpstr>
      <vt:lpstr>Fuentes de información 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Incorporación  Vacuna contra Rotavirus</dc:title>
  <dc:creator>USUARIO</dc:creator>
  <cp:lastModifiedBy>inmunizaciones3</cp:lastModifiedBy>
  <cp:revision>318</cp:revision>
  <cp:lastPrinted>2021-12-01T13:53:30Z</cp:lastPrinted>
  <dcterms:created xsi:type="dcterms:W3CDTF">2014-11-03T14:29:56Z</dcterms:created>
  <dcterms:modified xsi:type="dcterms:W3CDTF">2021-12-30T11:52:44Z</dcterms:modified>
</cp:coreProperties>
</file>