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ontserrat Black" panose="020B0604020202020204" charset="0"/>
      <p:bold r:id="rId26"/>
      <p:boldItalic r:id="rId27"/>
    </p:embeddedFont>
    <p:embeddedFont>
      <p:font typeface="Montserrat ExtraBold" panose="020B0604020202020204" charset="0"/>
      <p:bold r:id="rId28"/>
      <p:boldItalic r:id="rId29"/>
    </p:embeddedFont>
    <p:embeddedFont>
      <p:font typeface="Montserrat Medium" panose="020B0604020202020204" charset="0"/>
      <p:regular r:id="rId30"/>
      <p:bold r:id="rId31"/>
      <p:italic r:id="rId32"/>
      <p:boldItalic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Open Sans SemiBold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font" Target="fonts/font32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font" Target="fonts/font3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presProps" Target="presProps.xml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a9ff46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a9ff46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a9ff46d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6a9ff46d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ab3b23bb_3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56ab3b23bb_3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6ab3b23bb_3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56ab3b23bb_3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6ab3b23b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56ab3b23b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2cc75a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512cc75a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90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411336" y="509071"/>
            <a:ext cx="43212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457200" y="1183004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3108961" y="4783460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3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5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414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4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605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63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45720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3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223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255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414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4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605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63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658368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8D8D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7525" y="4235525"/>
            <a:ext cx="9144000" cy="9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8"/>
          <p:cNvSpPr txBox="1"/>
          <p:nvPr/>
        </p:nvSpPr>
        <p:spPr>
          <a:xfrm>
            <a:off x="1217450" y="740000"/>
            <a:ext cx="78465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DANTE SICA: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 DE 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48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CRECIMIENTO</a:t>
            </a:r>
            <a:endParaRPr sz="4800">
              <a:solidFill>
                <a:srgbClr val="F3F3F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7" name="Google Shape;147;p38"/>
          <p:cNvSpPr/>
          <p:nvPr/>
        </p:nvSpPr>
        <p:spPr>
          <a:xfrm>
            <a:off x="970950" y="3059400"/>
            <a:ext cx="5630700" cy="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8"/>
          <p:cNvSpPr txBox="1"/>
          <p:nvPr/>
        </p:nvSpPr>
        <p:spPr>
          <a:xfrm>
            <a:off x="970950" y="3377311"/>
            <a:ext cx="5630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419" sz="1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Equipo de Comunicación</a:t>
            </a:r>
            <a:endParaRPr sz="12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3">
            <a:alphaModFix/>
          </a:blip>
          <a:srcRect b="14383"/>
          <a:stretch/>
        </p:blipFill>
        <p:spPr>
          <a:xfrm>
            <a:off x="19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182" y="0"/>
            <a:ext cx="3519350" cy="84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8355" y="130163"/>
            <a:ext cx="1713170" cy="71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/>
        </p:nvSpPr>
        <p:spPr>
          <a:xfrm>
            <a:off x="2432250" y="109450"/>
            <a:ext cx="6639000" cy="5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419" sz="18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FCE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 tiene una</a:t>
            </a:r>
            <a:r>
              <a:rPr lang="es-419" sz="1800" b="1" i="0" u="none" strike="noStrike" cap="none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fecha cierta de pago</a:t>
            </a:r>
            <a:r>
              <a:rPr lang="es-419" sz="1800" b="1" i="0" u="none" strike="noStrike" cap="none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1" i="0" u="none" strike="noStrike" cap="none" dirty="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Abre las posibilidades  a 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y grandes e</a:t>
            </a:r>
            <a:r>
              <a:rPr lang="es-419" sz="1800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mpresas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para que operen en </a:t>
            </a:r>
            <a:r>
              <a:rPr lang="es-419" sz="18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Mercado de capitales</a:t>
            </a:r>
            <a:r>
              <a:rPr lang="es-419" sz="1800" b="1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Es una herramienta de financiamiento para 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419" sz="1800" i="0" u="none" strike="noStrike" cap="none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acceden a </a:t>
            </a: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mejores tasas. 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Montserrat"/>
              <a:buChar char="●"/>
            </a:pP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No tiene limitación de endosos.</a:t>
            </a:r>
            <a:endParaRPr sz="1800" i="0" u="none" strike="noStrike" cap="none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Simplifica el proceso de compraventa</a:t>
            </a:r>
            <a:r>
              <a:rPr lang="es-419" sz="1800" i="0" u="none" strike="noStrike" cap="none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. Proceso totalmente </a:t>
            </a:r>
            <a:r>
              <a:rPr lang="es-419" sz="1800" i="0" u="none" strike="noStrike" cap="none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digital.</a:t>
            </a:r>
            <a:endParaRPr lang="es-419" sz="1800" dirty="0">
              <a:solidFill>
                <a:srgbClr val="555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1D1"/>
              </a:buClr>
              <a:buSzPts val="1800"/>
              <a:buFont typeface="Corbel"/>
              <a:buChar char="●"/>
            </a:pPr>
            <a:r>
              <a:rPr lang="es-419" sz="180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s-419" sz="1800" dirty="0" err="1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r>
              <a:rPr lang="es-419" sz="1800" dirty="0">
                <a:solidFill>
                  <a:srgbClr val="55575D"/>
                </a:solidFill>
                <a:latin typeface="Montserrat"/>
                <a:ea typeface="Montserrat"/>
                <a:cs typeface="Montserrat"/>
                <a:sym typeface="Montserrat"/>
              </a:rPr>
              <a:t> y grandes empresas que reciban factura de crédito electrónica podrán </a:t>
            </a:r>
            <a:r>
              <a:rPr lang="es-419" sz="1800" b="1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generar un historial de cumplimiento de deudas comerciales.</a:t>
            </a:r>
            <a:endParaRPr sz="1800" b="1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419" sz="180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9"/>
          <p:cNvSpPr/>
          <p:nvPr/>
        </p:nvSpPr>
        <p:spPr>
          <a:xfrm>
            <a:off x="0" y="-58750"/>
            <a:ext cx="2512500" cy="5202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9"/>
          <p:cNvSpPr/>
          <p:nvPr/>
        </p:nvSpPr>
        <p:spPr>
          <a:xfrm>
            <a:off x="244050" y="522150"/>
            <a:ext cx="2512500" cy="1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22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Beneficios   </a:t>
            </a:r>
            <a:endParaRPr sz="2200" b="1" i="0" u="none" strike="noStrike" cap="none">
              <a:solidFill>
                <a:srgbClr val="0094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94D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9" name="Google Shape;159;p39"/>
          <p:cNvCxnSpPr/>
          <p:nvPr/>
        </p:nvCxnSpPr>
        <p:spPr>
          <a:xfrm rot="10800000">
            <a:off x="244050" y="1858200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/>
          <p:nvPr/>
        </p:nvSpPr>
        <p:spPr>
          <a:xfrm>
            <a:off x="361425" y="1219375"/>
            <a:ext cx="8793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0"/>
          <p:cNvSpPr/>
          <p:nvPr/>
        </p:nvSpPr>
        <p:spPr>
          <a:xfrm>
            <a:off x="1205025" y="1311625"/>
            <a:ext cx="7596300" cy="2091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          MARZO                          ABRIL                                MAYO                               JUNIO                         JULIO      </a:t>
            </a:r>
            <a:endParaRPr sz="1400" b="1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0"/>
          <p:cNvSpPr/>
          <p:nvPr/>
        </p:nvSpPr>
        <p:spPr>
          <a:xfrm>
            <a:off x="115425" y="1604650"/>
            <a:ext cx="1089600" cy="3282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7646238" y="4519348"/>
            <a:ext cx="95700" cy="98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/>
          <p:nvPr/>
        </p:nvSpPr>
        <p:spPr>
          <a:xfrm>
            <a:off x="679522" y="313383"/>
            <a:ext cx="8189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419" sz="3000" b="1" i="0" u="none" strike="noStrike" cap="none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CRONOGRAMA DE IMPLEMENTACIÓN</a:t>
            </a:r>
            <a:endParaRPr sz="3000" b="1" i="0" u="none" strike="noStrike" cap="none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9" name="Google Shape;169;p40"/>
          <p:cNvGrpSpPr/>
          <p:nvPr/>
        </p:nvGrpSpPr>
        <p:grpSpPr>
          <a:xfrm>
            <a:off x="2380764" y="1597050"/>
            <a:ext cx="6442591" cy="3282570"/>
            <a:chOff x="2347139" y="1587994"/>
            <a:chExt cx="6690126" cy="3408692"/>
          </a:xfrm>
        </p:grpSpPr>
        <p:sp>
          <p:nvSpPr>
            <p:cNvPr id="170" name="Google Shape;170;p40"/>
            <p:cNvSpPr/>
            <p:nvPr/>
          </p:nvSpPr>
          <p:spPr>
            <a:xfrm rot="5400000">
              <a:off x="981989" y="2961028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 rot="5400000">
              <a:off x="1650836" y="2961028"/>
              <a:ext cx="3400800" cy="670500"/>
            </a:xfrm>
            <a:prstGeom prst="rect">
              <a:avLst/>
            </a:prstGeom>
            <a:solidFill>
              <a:srgbClr val="FFFFFF">
                <a:alpha val="6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 rot="5400000">
              <a:off x="1629237" y="2939286"/>
              <a:ext cx="3400800" cy="71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0"/>
            <p:cNvSpPr/>
            <p:nvPr/>
          </p:nvSpPr>
          <p:spPr>
            <a:xfrm rot="5400000">
              <a:off x="4007014" y="2603344"/>
              <a:ext cx="3400800" cy="137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0"/>
            <p:cNvSpPr/>
            <p:nvPr/>
          </p:nvSpPr>
          <p:spPr>
            <a:xfrm rot="5400000">
              <a:off x="6662418" y="2631336"/>
              <a:ext cx="3400800" cy="132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0"/>
            <p:cNvSpPr/>
            <p:nvPr/>
          </p:nvSpPr>
          <p:spPr>
            <a:xfrm rot="5400000">
              <a:off x="7001615" y="2961028"/>
              <a:ext cx="3400800" cy="670500"/>
            </a:xfrm>
            <a:prstGeom prst="rect">
              <a:avLst/>
            </a:prstGeom>
            <a:solidFill>
              <a:srgbClr val="FFFFFF">
                <a:alpha val="6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40"/>
          <p:cNvSpPr/>
          <p:nvPr/>
        </p:nvSpPr>
        <p:spPr>
          <a:xfrm>
            <a:off x="3704800" y="2346425"/>
            <a:ext cx="5046600" cy="186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SUMINISTRO DE AGUA, CLOACAS Y GESTIÓN DE RESIDUOS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0"/>
          <p:cNvSpPr/>
          <p:nvPr/>
        </p:nvSpPr>
        <p:spPr>
          <a:xfrm>
            <a:off x="6724650" y="3443450"/>
            <a:ext cx="2026500" cy="20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CONSTRUCCIÓN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0"/>
          <p:cNvSpPr/>
          <p:nvPr/>
        </p:nvSpPr>
        <p:spPr>
          <a:xfrm>
            <a:off x="5581650" y="2910550"/>
            <a:ext cx="3169500" cy="186600"/>
          </a:xfrm>
          <a:prstGeom prst="roundRect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PETRÓLEO, MINAS Y CANTERAS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0"/>
          <p:cNvSpPr/>
          <p:nvPr/>
        </p:nvSpPr>
        <p:spPr>
          <a:xfrm>
            <a:off x="3667175" y="1829025"/>
            <a:ext cx="5084100" cy="2091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AUTOMOTRIZ</a:t>
            </a:r>
            <a:endParaRPr sz="12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1312775" y="1705175"/>
            <a:ext cx="2354400" cy="1866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AUTOMOTRIZ </a:t>
            </a:r>
            <a:endParaRPr sz="12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5581650" y="3176125"/>
            <a:ext cx="3169500" cy="186600"/>
          </a:xfrm>
          <a:prstGeom prst="roundRect">
            <a:avLst>
              <a:gd name="adj" fmla="val 50000"/>
            </a:avLst>
          </a:prstGeom>
          <a:solidFill>
            <a:srgbClr val="1FB1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INDUSTRIA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6756750" y="3741850"/>
            <a:ext cx="1994400" cy="3999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TRANSPORTE  Y ALMACENAMIENTO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0"/>
          <p:cNvSpPr/>
          <p:nvPr/>
        </p:nvSpPr>
        <p:spPr>
          <a:xfrm>
            <a:off x="3704800" y="2099550"/>
            <a:ext cx="5046600" cy="186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INTERMEDIACIÓN FINANCIERA Y SEGUROS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0"/>
          <p:cNvSpPr/>
          <p:nvPr/>
        </p:nvSpPr>
        <p:spPr>
          <a:xfrm>
            <a:off x="3704800" y="2618500"/>
            <a:ext cx="5046600" cy="1899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SUMINISTRO DE GAS, ELECTRICIDAD Y VAPOR 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/>
          <p:nvPr/>
        </p:nvSpPr>
        <p:spPr>
          <a:xfrm>
            <a:off x="277775" y="1226425"/>
            <a:ext cx="81891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41"/>
          <p:cNvGrpSpPr/>
          <p:nvPr/>
        </p:nvGrpSpPr>
        <p:grpSpPr>
          <a:xfrm>
            <a:off x="1092569" y="1604712"/>
            <a:ext cx="6442580" cy="3077783"/>
            <a:chOff x="1009451" y="1595878"/>
            <a:chExt cx="6690114" cy="3400865"/>
          </a:xfrm>
        </p:grpSpPr>
        <p:sp>
          <p:nvSpPr>
            <p:cNvPr id="191" name="Google Shape;191;p41"/>
            <p:cNvSpPr/>
            <p:nvPr/>
          </p:nvSpPr>
          <p:spPr>
            <a:xfrm rot="5400000">
              <a:off x="-34699" y="2640036"/>
              <a:ext cx="3400800" cy="131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5400000">
              <a:off x="2655996" y="2624886"/>
              <a:ext cx="3400800" cy="134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5400000">
              <a:off x="2988529" y="2961028"/>
              <a:ext cx="3400800" cy="670500"/>
            </a:xfrm>
            <a:prstGeom prst="rect">
              <a:avLst/>
            </a:prstGeom>
            <a:solidFill>
              <a:srgbClr val="FFFFFF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5400000">
              <a:off x="4995069" y="2961028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5400000">
              <a:off x="5663915" y="2961028"/>
              <a:ext cx="3400800" cy="670500"/>
            </a:xfrm>
            <a:prstGeom prst="rect">
              <a:avLst/>
            </a:prstGeom>
            <a:solidFill>
              <a:srgbClr val="FFFFFF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5400000">
              <a:off x="5643296" y="2961093"/>
              <a:ext cx="3400800" cy="67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41"/>
          <p:cNvSpPr/>
          <p:nvPr/>
        </p:nvSpPr>
        <p:spPr>
          <a:xfrm>
            <a:off x="1205025" y="1276575"/>
            <a:ext cx="7034100" cy="244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AGOSTO                  SEPTIEMBRE                   OCTUBRE                           NOVIEMBRE             DICIEMBRE  </a:t>
            </a:r>
            <a:endParaRPr sz="1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0" y="1604650"/>
            <a:ext cx="1205100" cy="288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2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2685425" y="3546475"/>
            <a:ext cx="5553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ACTIVIDADES ADMINISTRATIVAS Y SERVICIOS DE APOYO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41"/>
          <p:cNvSpPr/>
          <p:nvPr/>
        </p:nvSpPr>
        <p:spPr>
          <a:xfrm>
            <a:off x="2685425" y="3095525"/>
            <a:ext cx="5553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SERVICIOS DE ALOJAMIENTO Y COMIDA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2685425" y="3321000"/>
            <a:ext cx="5562600" cy="1866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SERVICIOS PROFESIONALES CIENTÍFICOS Y TÉCNICOS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2" name="Google Shape;202;p41"/>
          <p:cNvGrpSpPr/>
          <p:nvPr/>
        </p:nvGrpSpPr>
        <p:grpSpPr>
          <a:xfrm>
            <a:off x="2669125" y="3779625"/>
            <a:ext cx="5553510" cy="2027614"/>
            <a:chOff x="-1259443" y="641682"/>
            <a:chExt cx="6619200" cy="1447779"/>
          </a:xfrm>
        </p:grpSpPr>
        <p:sp>
          <p:nvSpPr>
            <p:cNvPr id="203" name="Google Shape;203;p41"/>
            <p:cNvSpPr/>
            <p:nvPr/>
          </p:nvSpPr>
          <p:spPr>
            <a:xfrm>
              <a:off x="-1259443" y="641682"/>
              <a:ext cx="6619200" cy="149400"/>
            </a:xfrm>
            <a:prstGeom prst="roundRect">
              <a:avLst>
                <a:gd name="adj" fmla="val 50000"/>
              </a:avLst>
            </a:prstGeom>
            <a:solidFill>
              <a:srgbClr val="00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419" sz="12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INFORMACIÓN Y COMUNICACIONES </a:t>
              </a:r>
              <a:endPara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4223533" y="2010561"/>
              <a:ext cx="76500" cy="78900"/>
            </a:xfrm>
            <a:prstGeom prst="ellipse">
              <a:avLst/>
            </a:prstGeom>
            <a:solidFill>
              <a:srgbClr val="00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5" name="Google Shape;205;p41"/>
          <p:cNvGrpSpPr/>
          <p:nvPr/>
        </p:nvGrpSpPr>
        <p:grpSpPr>
          <a:xfrm>
            <a:off x="4088386" y="4022698"/>
            <a:ext cx="4134244" cy="202114"/>
            <a:chOff x="-1522830" y="4473011"/>
            <a:chExt cx="17458800" cy="193800"/>
          </a:xfrm>
        </p:grpSpPr>
        <p:sp>
          <p:nvSpPr>
            <p:cNvPr id="206" name="Google Shape;206;p41"/>
            <p:cNvSpPr/>
            <p:nvPr/>
          </p:nvSpPr>
          <p:spPr>
            <a:xfrm>
              <a:off x="-1522830" y="4473011"/>
              <a:ext cx="17458800" cy="1938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419" sz="12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COMERCIO MINORISTA </a:t>
              </a:r>
              <a:endPara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7127149" y="4480792"/>
              <a:ext cx="99274" cy="1023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8" name="Google Shape;208;p41"/>
          <p:cNvSpPr/>
          <p:nvPr/>
        </p:nvSpPr>
        <p:spPr>
          <a:xfrm>
            <a:off x="2676525" y="2820400"/>
            <a:ext cx="5562600" cy="235200"/>
          </a:xfrm>
          <a:prstGeom prst="roundRect">
            <a:avLst>
              <a:gd name="adj" fmla="val 50000"/>
            </a:avLst>
          </a:prstGeom>
          <a:solidFill>
            <a:srgbClr val="009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COMERCIO AL POR MAYOR 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41"/>
          <p:cNvSpPr/>
          <p:nvPr/>
        </p:nvSpPr>
        <p:spPr>
          <a:xfrm>
            <a:off x="1250725" y="1602050"/>
            <a:ext cx="69885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SALUD HUMANA Y SERVICIOS SOCIALES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1263325" y="183077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SERV. ARTÍSTICOS, CULTURALES DEPORTIVOS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41"/>
          <p:cNvSpPr/>
          <p:nvPr/>
        </p:nvSpPr>
        <p:spPr>
          <a:xfrm>
            <a:off x="1263325" y="205787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AGROPECUARIO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41"/>
          <p:cNvSpPr/>
          <p:nvPr/>
        </p:nvSpPr>
        <p:spPr>
          <a:xfrm>
            <a:off x="1263325" y="252922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ENSEÑANZA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41"/>
          <p:cNvSpPr/>
          <p:nvPr/>
        </p:nvSpPr>
        <p:spPr>
          <a:xfrm>
            <a:off x="1263325" y="2300625"/>
            <a:ext cx="6975900" cy="1866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SERVICIOS INMOBILIARIOS</a:t>
            </a:r>
            <a:endParaRPr sz="12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679522" y="313383"/>
            <a:ext cx="8189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419" sz="3000" b="1" i="0" u="none" strike="noStrike" cap="none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CRONOGRAMA DE IMPLEMENTACIÓN</a:t>
            </a:r>
            <a:endParaRPr sz="3000" b="1" i="0" u="none" strike="noStrike" cap="none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/>
        </p:nvSpPr>
        <p:spPr>
          <a:xfrm>
            <a:off x="475000" y="160325"/>
            <a:ext cx="78567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30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FACTURA DE CRÉDITO</a:t>
            </a:r>
            <a:r>
              <a:rPr lang="es-419" sz="3000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s-419" sz="300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50" y="2784906"/>
            <a:ext cx="567918" cy="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3"/>
          <p:cNvPicPr preferRelativeResize="0"/>
          <p:nvPr/>
        </p:nvPicPr>
        <p:blipFill rotWithShape="1">
          <a:blip r:embed="rId4">
            <a:alphaModFix/>
          </a:blip>
          <a:srcRect l="20828" t="29684" r="22833" b="14914"/>
          <a:stretch/>
        </p:blipFill>
        <p:spPr>
          <a:xfrm>
            <a:off x="561109" y="875143"/>
            <a:ext cx="7819097" cy="393584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 rotWithShape="1">
          <a:blip r:embed="rId3">
            <a:alphaModFix/>
          </a:blip>
          <a:srcRect t="6393" r="1048"/>
          <a:stretch/>
        </p:blipFill>
        <p:spPr>
          <a:xfrm>
            <a:off x="565350" y="785525"/>
            <a:ext cx="8122824" cy="391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4D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44"/>
          <p:cNvSpPr/>
          <p:nvPr/>
        </p:nvSpPr>
        <p:spPr>
          <a:xfrm>
            <a:off x="419548" y="240975"/>
            <a:ext cx="79995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3000" i="0" u="none" strike="noStrike" cap="none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FACTURA DE CRÉDITO- PROCESO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4"/>
          <p:cNvSpPr/>
          <p:nvPr/>
        </p:nvSpPr>
        <p:spPr>
          <a:xfrm>
            <a:off x="1489375" y="1981200"/>
            <a:ext cx="549000" cy="14520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419" sz="800" b="1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30 días</a:t>
            </a:r>
            <a:endParaRPr sz="800" b="1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/>
          <p:nvPr/>
        </p:nvSpPr>
        <p:spPr>
          <a:xfrm>
            <a:off x="0" y="22175"/>
            <a:ext cx="9144000" cy="81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b="0" i="0" u="none" strike="noStrike" cap="none">
              <a:solidFill>
                <a:srgbClr val="0094D4"/>
              </a:solidFill>
              <a:highlight>
                <a:srgbClr val="B7B7B7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253725" y="228100"/>
            <a:ext cx="76938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30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RÉGIMEN DE RETENCIONES</a:t>
            </a:r>
            <a:endParaRPr sz="3000" i="0" u="none" strike="noStrike" cap="none">
              <a:solidFill>
                <a:srgbClr val="0094D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46"/>
          <p:cNvSpPr/>
          <p:nvPr/>
        </p:nvSpPr>
        <p:spPr>
          <a:xfrm>
            <a:off x="5137609" y="841664"/>
            <a:ext cx="3685200" cy="4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PROVINCIAS QUE </a:t>
            </a:r>
            <a:endParaRPr sz="1800" b="1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NO ADHIRIERON</a:t>
            </a:r>
            <a:endParaRPr sz="1800" b="1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800" b="1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Se establece un aforo en función de las retenciones que se realizarán en la fecha de pago.</a:t>
            </a: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es-419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RG AFIP 4367/18  RG MPyT AFIP 4366/18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4150359" y="841664"/>
            <a:ext cx="843300" cy="430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" tIns="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6"/>
          <p:cNvSpPr txBox="1"/>
          <p:nvPr/>
        </p:nvSpPr>
        <p:spPr>
          <a:xfrm>
            <a:off x="309489" y="2027028"/>
            <a:ext cx="1479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CABA</a:t>
            </a: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6"/>
          <p:cNvSpPr txBox="1"/>
          <p:nvPr/>
        </p:nvSpPr>
        <p:spPr>
          <a:xfrm>
            <a:off x="2061613" y="2155522"/>
            <a:ext cx="15018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BUENOS AIRES</a:t>
            </a:r>
            <a:endParaRPr sz="1400" b="0" i="0" u="none" strike="noStrike" cap="none" dirty="0">
              <a:solidFill>
                <a:srgbClr val="0C8DC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6"/>
          <p:cNvSpPr txBox="1"/>
          <p:nvPr/>
        </p:nvSpPr>
        <p:spPr>
          <a:xfrm>
            <a:off x="309495" y="2874556"/>
            <a:ext cx="16683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SANTA FE</a:t>
            </a:r>
            <a:endParaRPr sz="1400" b="1" i="0" u="none" strike="noStrike" cap="none" dirty="0">
              <a:solidFill>
                <a:srgbClr val="0C8DC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6"/>
          <p:cNvSpPr txBox="1"/>
          <p:nvPr/>
        </p:nvSpPr>
        <p:spPr>
          <a:xfrm>
            <a:off x="2115744" y="2994375"/>
            <a:ext cx="15018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CÓRDOBA</a:t>
            </a:r>
            <a:endParaRPr sz="1400" b="1" i="0" u="none" strike="noStrike" cap="none" dirty="0">
              <a:solidFill>
                <a:srgbClr val="0673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6"/>
          <p:cNvSpPr txBox="1"/>
          <p:nvPr/>
        </p:nvSpPr>
        <p:spPr>
          <a:xfrm>
            <a:off x="298099" y="3620370"/>
            <a:ext cx="1501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673B7"/>
                </a:solidFill>
                <a:latin typeface="Montserrat"/>
                <a:ea typeface="Montserrat"/>
                <a:cs typeface="Montserrat"/>
                <a:sym typeface="Montserrat"/>
              </a:rPr>
              <a:t>SALTA</a:t>
            </a:r>
            <a:endParaRPr sz="12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6"/>
          <p:cNvSpPr txBox="1"/>
          <p:nvPr/>
        </p:nvSpPr>
        <p:spPr>
          <a:xfrm>
            <a:off x="309500" y="4387196"/>
            <a:ext cx="11016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C8D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C8DCC"/>
                </a:solidFill>
                <a:latin typeface="Montserrat"/>
                <a:ea typeface="Montserrat"/>
                <a:cs typeface="Montserrat"/>
                <a:sym typeface="Montserrat"/>
              </a:rPr>
              <a:t>TUCUMÁN</a:t>
            </a:r>
            <a:endParaRPr sz="12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6"/>
          <p:cNvSpPr txBox="1"/>
          <p:nvPr/>
        </p:nvSpPr>
        <p:spPr>
          <a:xfrm>
            <a:off x="2190991" y="3780478"/>
            <a:ext cx="11316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419" sz="1400" b="1" i="0" u="none" strike="noStrike" cap="none" dirty="0">
              <a:solidFill>
                <a:srgbClr val="0072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1" i="0" u="none" strike="noStrike" cap="none" dirty="0">
                <a:solidFill>
                  <a:srgbClr val="0072BC"/>
                </a:solidFill>
                <a:latin typeface="Montserrat"/>
                <a:ea typeface="Montserrat"/>
                <a:cs typeface="Montserrat"/>
                <a:sym typeface="Montserrat"/>
              </a:rPr>
              <a:t>RÍO NEGRO</a:t>
            </a:r>
            <a:endParaRPr sz="1400" b="1" i="0" u="none" strike="noStrike" cap="none" dirty="0">
              <a:solidFill>
                <a:srgbClr val="0072B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6"/>
          <p:cNvSpPr txBox="1"/>
          <p:nvPr/>
        </p:nvSpPr>
        <p:spPr>
          <a:xfrm>
            <a:off x="0" y="910792"/>
            <a:ext cx="42681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rgbClr val="1FB17D"/>
                </a:solidFill>
                <a:latin typeface="Montserrat"/>
                <a:ea typeface="Montserrat"/>
                <a:cs typeface="Montserrat"/>
                <a:sym typeface="Montserrat"/>
              </a:rPr>
              <a:t>PROVINCIAS ADHERIDAS</a:t>
            </a:r>
            <a:endParaRPr sz="1800" b="1" dirty="0">
              <a:solidFill>
                <a:srgbClr val="1FB1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Alícuota cierta</a:t>
            </a:r>
            <a:endParaRPr sz="1800" b="1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/>
          <p:nvPr/>
        </p:nvSpPr>
        <p:spPr>
          <a:xfrm flipH="1">
            <a:off x="4596000" y="0"/>
            <a:ext cx="4548000" cy="5143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 txBox="1"/>
          <p:nvPr/>
        </p:nvSpPr>
        <p:spPr>
          <a:xfrm>
            <a:off x="176175" y="2438025"/>
            <a:ext cx="41502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220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MICROSITIO DE DIFUSIÓN</a:t>
            </a:r>
            <a:endParaRPr sz="220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800" i="0" u="none" strike="noStrike" cap="none">
                <a:solidFill>
                  <a:srgbClr val="0094D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http://www.afip.gob.ar/facturadecreditoelectronica/</a:t>
            </a:r>
            <a:br>
              <a:rPr lang="es-419" sz="1200" i="0" u="none" strike="noStrike" cap="none">
                <a:solidFill>
                  <a:srgbClr val="0091D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br>
              <a:rPr lang="es-419" sz="1200" i="0" u="none" strike="noStrike" cap="none">
                <a:solidFill>
                  <a:srgbClr val="2D3A4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endParaRPr sz="1200" i="0" u="none" strike="noStrike" cap="none">
              <a:solidFill>
                <a:srgbClr val="2D3A4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67" name="Google Shape;267;p47"/>
          <p:cNvCxnSpPr/>
          <p:nvPr/>
        </p:nvCxnSpPr>
        <p:spPr>
          <a:xfrm flipH="1">
            <a:off x="228591" y="4071063"/>
            <a:ext cx="2387400" cy="2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8" name="Google Shape;26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6000" y="2387250"/>
            <a:ext cx="4548001" cy="263332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pic>
      <p:pic>
        <p:nvPicPr>
          <p:cNvPr id="269" name="Google Shape;2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9775" y="339550"/>
            <a:ext cx="4547999" cy="2330100"/>
          </a:xfrm>
          <a:prstGeom prst="rect">
            <a:avLst/>
          </a:prstGeom>
          <a:noFill/>
          <a:ln w="9525" cap="flat" cmpd="sng">
            <a:solidFill>
              <a:srgbClr val="2960A3"/>
            </a:solidFill>
            <a:prstDash val="dash"/>
            <a:miter lim="800000"/>
            <a:headEnd type="none" w="sm" len="sm"/>
            <a:tailEnd type="none" w="sm" len="sm"/>
          </a:ln>
        </p:spPr>
      </p:pic>
      <p:sp>
        <p:nvSpPr>
          <p:cNvPr id="270" name="Google Shape;270;p47"/>
          <p:cNvSpPr txBox="1"/>
          <p:nvPr/>
        </p:nvSpPr>
        <p:spPr>
          <a:xfrm>
            <a:off x="176175" y="1300475"/>
            <a:ext cx="4419900" cy="1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22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FACTURA DE CRÉDITO 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/>
        </p:nvSpPr>
        <p:spPr>
          <a:xfrm>
            <a:off x="565975" y="272675"/>
            <a:ext cx="79878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4800" b="1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MUCHAS GRACIAS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24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Consultas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419" sz="2400" b="0" i="0" u="none" strike="noStrike" kern="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facturadecredito@produccion.gob.ar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0" name="Google Shape;260;p46"/>
          <p:cNvCxnSpPr/>
          <p:nvPr/>
        </p:nvCxnSpPr>
        <p:spPr>
          <a:xfrm rot="10800000">
            <a:off x="633785" y="386962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1" name="Google Shape;2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00" y="4238750"/>
            <a:ext cx="2608719" cy="6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750" y="4238750"/>
            <a:ext cx="1517614" cy="63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639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264</Words>
  <Application>Microsoft Office PowerPoint</Application>
  <PresentationFormat>Presentación en pantalla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Open Sans</vt:lpstr>
      <vt:lpstr>Arial</vt:lpstr>
      <vt:lpstr>Montserrat Medium</vt:lpstr>
      <vt:lpstr>Montserrat</vt:lpstr>
      <vt:lpstr>Corbel</vt:lpstr>
      <vt:lpstr>Calibri</vt:lpstr>
      <vt:lpstr>Montserrat Black</vt:lpstr>
      <vt:lpstr>Nunito</vt:lpstr>
      <vt:lpstr>Open Sans SemiBold</vt:lpstr>
      <vt:lpstr>Montserrat ExtraBold</vt:lpstr>
      <vt:lpstr>Simple Light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3620027123</dc:creator>
  <cp:lastModifiedBy>CPCES4</cp:lastModifiedBy>
  <cp:revision>6</cp:revision>
  <dcterms:modified xsi:type="dcterms:W3CDTF">2019-04-29T15:27:16Z</dcterms:modified>
</cp:coreProperties>
</file>