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6"/>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6" r:id="rId30"/>
    <p:sldId id="287" r:id="rId31"/>
    <p:sldId id="288" r:id="rId32"/>
    <p:sldId id="289" r:id="rId33"/>
    <p:sldId id="290" r:id="rId34"/>
    <p:sldId id="291" r:id="rId35"/>
    <p:sldId id="292"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3" r:id="rId55"/>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FF"/>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504C4247-FF39-4697-A81F-35A3F096A614}" type="datetimeFigureOut">
              <a:rPr lang="es-ES" smtClean="0"/>
              <a:t>14/05/2024</a:t>
            </a:fld>
            <a:endParaRPr lang="es-ES"/>
          </a:p>
        </p:txBody>
      </p:sp>
      <p:sp>
        <p:nvSpPr>
          <p:cNvPr id="4" name="Marcador de imagen de diapositiva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C1ACEEC4-8883-4FC2-94F1-F4EFC45E3605}" type="slidenum">
              <a:rPr lang="es-ES" smtClean="0"/>
              <a:t>‹Nº›</a:t>
            </a:fld>
            <a:endParaRPr lang="es-ES"/>
          </a:p>
        </p:txBody>
      </p:sp>
    </p:spTree>
    <p:extLst>
      <p:ext uri="{BB962C8B-B14F-4D97-AF65-F5344CB8AC3E}">
        <p14:creationId xmlns:p14="http://schemas.microsoft.com/office/powerpoint/2010/main" val="189146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1ACEEC4-8883-4FC2-94F1-F4EFC45E3605}" type="slidenum">
              <a:rPr lang="es-ES" smtClean="0"/>
              <a:t>34</a:t>
            </a:fld>
            <a:endParaRPr lang="es-ES"/>
          </a:p>
        </p:txBody>
      </p:sp>
    </p:spTree>
    <p:extLst>
      <p:ext uri="{BB962C8B-B14F-4D97-AF65-F5344CB8AC3E}">
        <p14:creationId xmlns:p14="http://schemas.microsoft.com/office/powerpoint/2010/main" val="380369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045ED65-6633-496C-AF4E-FB6A9E4D0504}" type="datetime1">
              <a:rPr lang="es-ES" smtClean="0"/>
              <a:t>14/05/2024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81596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402E406-4169-4548-851D-E7A6D358167A}" type="datetime1">
              <a:rPr lang="es-ES" smtClean="0"/>
              <a:t>14/05/2024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44372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8145981-5715-47AD-B70B-123957EF546A}" type="datetime1">
              <a:rPr lang="es-ES" smtClean="0"/>
              <a:t>14/05/2024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290727-AF24-4F54-A478-037C23CAE71E}"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759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BB240A9-D0FB-451D-95C4-10AC11BD06C0}" type="datetime1">
              <a:rPr lang="es-ES" smtClean="0"/>
              <a:t>14/05/2024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325929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3F3780A-2090-4778-92BE-062183E97358}" type="datetime1">
              <a:rPr lang="es-ES" smtClean="0"/>
              <a:t>14/05/2024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290727-AF24-4F54-A478-037C23CAE71E}"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902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159548B-1D85-4944-8734-F196A2336D5B}" type="datetime1">
              <a:rPr lang="es-ES" smtClean="0"/>
              <a:t>14/05/2024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4026003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9E9699-AA35-43C1-A776-6FC08F83C824}" type="datetime1">
              <a:rPr lang="es-ES" smtClean="0"/>
              <a:t>14/05/2024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1170781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EE252BB-167A-46FE-93EC-F89252E83E5D}" type="datetime1">
              <a:rPr lang="es-ES" smtClean="0"/>
              <a:t>14/05/2024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83571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C6BC9-00AA-471F-9E44-9DA59BC02579}" type="datetime1">
              <a:rPr lang="es-ES" smtClean="0"/>
              <a:t>14/05/2024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171231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6D65284-662F-41A6-82F3-9CE8FAC8F369}" type="datetime1">
              <a:rPr lang="es-ES" smtClean="0"/>
              <a:t>14/05/2024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383641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BA2770F-1F7C-48DC-A15A-CAB486E64CE9}" type="datetime1">
              <a:rPr lang="es-ES" smtClean="0"/>
              <a:t>14/05/2024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176478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8070A23-F785-45FA-97E1-CAB2BA4A82E8}" type="datetime1">
              <a:rPr lang="es-ES" smtClean="0"/>
              <a:t>14/05/2024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355075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0DE7B76-BA84-4DE4-8B25-BB10B6FFC307}" type="datetime1">
              <a:rPr lang="es-ES" smtClean="0"/>
              <a:t>14/05/2024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382457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02560-6075-460B-906E-1548675EAD25}" type="datetime1">
              <a:rPr lang="es-ES" smtClean="0"/>
              <a:t>14/05/2024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139778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5CF3E75-FE5C-485F-BACB-1378DB6A0EB2}" type="datetime1">
              <a:rPr lang="es-ES" smtClean="0"/>
              <a:t>14/05/2024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1290727-AF24-4F54-A478-037C23CAE71E}" type="slidenum">
              <a:rPr lang="es-ES" smtClean="0"/>
              <a:t>‹Nº›</a:t>
            </a:fld>
            <a:endParaRPr lang="es-ES"/>
          </a:p>
        </p:txBody>
      </p:sp>
    </p:spTree>
    <p:extLst>
      <p:ext uri="{BB962C8B-B14F-4D97-AF65-F5344CB8AC3E}">
        <p14:creationId xmlns:p14="http://schemas.microsoft.com/office/powerpoint/2010/main" val="177485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1290727-AF24-4F54-A478-037C23CAE71E}" type="slidenum">
              <a:rPr lang="es-ES" smtClean="0"/>
              <a:t>‹Nº›</a:t>
            </a:fld>
            <a:endParaRPr lang="es-ES"/>
          </a:p>
        </p:txBody>
      </p:sp>
      <p:sp>
        <p:nvSpPr>
          <p:cNvPr id="5" name="Date Placeholder 4"/>
          <p:cNvSpPr>
            <a:spLocks noGrp="1"/>
          </p:cNvSpPr>
          <p:nvPr>
            <p:ph type="dt" sz="half" idx="10"/>
          </p:nvPr>
        </p:nvSpPr>
        <p:spPr/>
        <p:txBody>
          <a:bodyPr/>
          <a:lstStyle/>
          <a:p>
            <a:fld id="{649CDFB1-29EE-4D97-8B11-402F9B75A262}" type="datetime1">
              <a:rPr lang="es-ES" smtClean="0"/>
              <a:t>14/05/2024</a:t>
            </a:fld>
            <a:endParaRPr lang="es-ES"/>
          </a:p>
        </p:txBody>
      </p:sp>
    </p:spTree>
    <p:extLst>
      <p:ext uri="{BB962C8B-B14F-4D97-AF65-F5344CB8AC3E}">
        <p14:creationId xmlns:p14="http://schemas.microsoft.com/office/powerpoint/2010/main" val="47166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5A2508-6E13-4314-A310-397E8DFC75E0}" type="datetime1">
              <a:rPr lang="es-ES" smtClean="0"/>
              <a:t>14/05/2024</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290727-AF24-4F54-A478-037C23CAE71E}" type="slidenum">
              <a:rPr lang="es-ES" smtClean="0"/>
              <a:t>‹Nº›</a:t>
            </a:fld>
            <a:endParaRPr lang="es-ES"/>
          </a:p>
        </p:txBody>
      </p:sp>
    </p:spTree>
    <p:extLst>
      <p:ext uri="{BB962C8B-B14F-4D97-AF65-F5344CB8AC3E}">
        <p14:creationId xmlns:p14="http://schemas.microsoft.com/office/powerpoint/2010/main" val="26488083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nsejosalta.org.ar/wp-content/uploads/INFORME_N_22_-_REVISADO_NOVIEMBRE_2023.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hyperlink" Target="https://www.consejosalta.org.ar/wp-content/uploads/R.-G.-3528-RT-53-2.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consejosalta.org.ar/wp-content/uploads/R.-G.-3608-RT-53-PRORROGA-1.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openxmlformats.org/officeDocument/2006/relationships/hyperlink" Target="mailto:stecnicarosario@consejosalta.org.ar" TargetMode="External"/><Relationship Id="rId3" Type="http://schemas.openxmlformats.org/officeDocument/2006/relationships/image" Target="../media/image3.png"/><Relationship Id="rId7" Type="http://schemas.openxmlformats.org/officeDocument/2006/relationships/hyperlink" Target="mailto:stecnicaoran@consejosalta.org.ar"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stecnicatartagal@consejosalta.org.ar" TargetMode="External"/><Relationship Id="rId5" Type="http://schemas.openxmlformats.org/officeDocument/2006/relationships/hyperlink" Target="mailto:stecnicaauxiliar@consejosalta.org.ar" TargetMode="External"/><Relationship Id="rId4" Type="http://schemas.openxmlformats.org/officeDocument/2006/relationships/hyperlink" Target="mailto:stecnica@consejosalta.org.ar" TargetMode="External"/><Relationship Id="rId9" Type="http://schemas.openxmlformats.org/officeDocument/2006/relationships/hyperlink" Target="mailto:stecnicametan@consejosalta.org.a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onsejosalta.org.ar/secretaria-tecnica-modelos-de-informes-y-certificaciones/index-Nueva-RT-37.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consejosalta.org.ar/wp-content/uploads/R.-G.-3608-RT-53-PRORROGA-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1007805" y="3632747"/>
            <a:ext cx="8266197" cy="2118305"/>
          </a:xfrm>
        </p:spPr>
        <p:txBody>
          <a:bodyPr/>
          <a:lstStyle/>
          <a:p>
            <a:pPr algn="ct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4000" b="1" dirty="0"/>
              <a:t>Se encuentra vigente la nueva RT N°37 (modificada por la RT N°53)</a:t>
            </a:r>
            <a:br>
              <a:rPr lang="es-ES" sz="4000" b="1" dirty="0"/>
            </a:br>
            <a:br>
              <a:rPr lang="es-ES" sz="4000" b="1" dirty="0"/>
            </a:br>
            <a:br>
              <a:rPr lang="es-ES" sz="2000" b="1" dirty="0"/>
            </a:br>
            <a:r>
              <a:rPr lang="es-ES" sz="3500" dirty="0" err="1"/>
              <a:t>Prestá</a:t>
            </a:r>
            <a:r>
              <a:rPr lang="es-ES" sz="3500" dirty="0"/>
              <a:t> atención a esta información para acelerar el proceso de legalización de tus </a:t>
            </a:r>
            <a:r>
              <a:rPr lang="es-ES" sz="3500" b="1" dirty="0"/>
              <a:t>Actuaciones Profesionales  </a:t>
            </a:r>
          </a:p>
        </p:txBody>
      </p:sp>
      <p:sp>
        <p:nvSpPr>
          <p:cNvPr id="12" name="Flecha: a la derecha 11">
            <a:extLst>
              <a:ext uri="{FF2B5EF4-FFF2-40B4-BE49-F238E27FC236}">
                <a16:creationId xmlns:a16="http://schemas.microsoft.com/office/drawing/2014/main" id="{654638C6-38A1-73DF-95C2-999C5AB683E7}"/>
              </a:ext>
            </a:extLst>
          </p:cNvPr>
          <p:cNvSpPr/>
          <p:nvPr/>
        </p:nvSpPr>
        <p:spPr>
          <a:xfrm>
            <a:off x="315087" y="4148667"/>
            <a:ext cx="692718" cy="4055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98E00FA6-3AD9-3FD3-3293-D7EE8329DFB5}"/>
              </a:ext>
            </a:extLst>
          </p:cNvPr>
          <p:cNvSpPr/>
          <p:nvPr/>
        </p:nvSpPr>
        <p:spPr>
          <a:xfrm>
            <a:off x="2083257" y="235808"/>
            <a:ext cx="6305511" cy="1323439"/>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solidFill>
                  <a:srgbClr val="002060"/>
                </a:solidFill>
                <a:effectLst>
                  <a:outerShdw dist="38100" dir="2640000" algn="bl" rotWithShape="0">
                    <a:schemeClr val="accent1"/>
                  </a:outerShdw>
                </a:effectLst>
              </a:rPr>
              <a:t> SECRETARIA TECNICA</a:t>
            </a:r>
          </a:p>
          <a:p>
            <a:r>
              <a:rPr lang="es-ES" sz="4000" b="1" dirty="0">
                <a:ln w="12700">
                  <a:solidFill>
                    <a:schemeClr val="accent1"/>
                  </a:solidFill>
                  <a:prstDash val="solid"/>
                </a:ln>
                <a:solidFill>
                  <a:srgbClr val="002060"/>
                </a:solidFill>
                <a:effectLst>
                  <a:outerShdw dist="38100" dir="2640000" algn="bl" rotWithShape="0">
                    <a:schemeClr val="accent1"/>
                  </a:outerShdw>
                </a:effectLst>
              </a:rPr>
              <a:t>            RECUERDA </a:t>
            </a:r>
            <a:endParaRPr lang="es-ES" sz="4000" b="1" cap="none" spc="0" dirty="0">
              <a:ln w="12700">
                <a:solidFill>
                  <a:schemeClr val="accent1"/>
                </a:solidFill>
                <a:prstDash val="solid"/>
              </a:ln>
              <a:solidFill>
                <a:schemeClr val="bg2">
                  <a:lumMod val="50000"/>
                </a:schemeClr>
              </a:solidFill>
              <a:effectLst>
                <a:outerShdw dist="38100" dir="2640000" algn="bl" rotWithShape="0">
                  <a:schemeClr val="accent1"/>
                </a:outerShdw>
              </a:effectLst>
            </a:endParaRPr>
          </a:p>
        </p:txBody>
      </p:sp>
      <p:pic>
        <p:nvPicPr>
          <p:cNvPr id="14" name="Imagen 13">
            <a:extLst>
              <a:ext uri="{FF2B5EF4-FFF2-40B4-BE49-F238E27FC236}">
                <a16:creationId xmlns:a16="http://schemas.microsoft.com/office/drawing/2014/main" id="{DD33F7F7-A85C-8F7F-A3E9-9675465E28B0}"/>
              </a:ext>
            </a:extLst>
          </p:cNvPr>
          <p:cNvPicPr>
            <a:picLocks noChangeAspect="1"/>
          </p:cNvPicPr>
          <p:nvPr/>
        </p:nvPicPr>
        <p:blipFill>
          <a:blip r:embed="rId3"/>
          <a:stretch>
            <a:fillRect/>
          </a:stretch>
        </p:blipFill>
        <p:spPr>
          <a:xfrm>
            <a:off x="8177326" y="231259"/>
            <a:ext cx="1255045" cy="1489386"/>
          </a:xfrm>
          <a:prstGeom prst="rect">
            <a:avLst/>
          </a:prstGeom>
        </p:spPr>
      </p:pic>
      <p:sp>
        <p:nvSpPr>
          <p:cNvPr id="3" name="CuadroTexto 2">
            <a:extLst>
              <a:ext uri="{FF2B5EF4-FFF2-40B4-BE49-F238E27FC236}">
                <a16:creationId xmlns:a16="http://schemas.microsoft.com/office/drawing/2014/main" id="{5CFD23A1-36B9-4BA1-C81B-AE8BA8211B95}"/>
              </a:ext>
            </a:extLst>
          </p:cNvPr>
          <p:cNvSpPr txBox="1"/>
          <p:nvPr/>
        </p:nvSpPr>
        <p:spPr>
          <a:xfrm>
            <a:off x="9645445" y="6213986"/>
            <a:ext cx="2222090" cy="353943"/>
          </a:xfrm>
          <a:prstGeom prst="rect">
            <a:avLst/>
          </a:prstGeom>
          <a:noFill/>
        </p:spPr>
        <p:txBody>
          <a:bodyPr wrap="square" rtlCol="0">
            <a:spAutoFit/>
          </a:bodyPr>
          <a:lstStyle/>
          <a:p>
            <a:r>
              <a:rPr lang="es-ES" sz="1700" dirty="0">
                <a:solidFill>
                  <a:schemeClr val="bg1"/>
                </a:solidFill>
              </a:rPr>
              <a:t>SECRETARIA TECNICA</a:t>
            </a:r>
          </a:p>
        </p:txBody>
      </p:sp>
      <p:sp>
        <p:nvSpPr>
          <p:cNvPr id="5" name="Marcador de número de diapositiva 4">
            <a:extLst>
              <a:ext uri="{FF2B5EF4-FFF2-40B4-BE49-F238E27FC236}">
                <a16:creationId xmlns:a16="http://schemas.microsoft.com/office/drawing/2014/main" id="{3D158A9C-5BEA-B84D-E46F-8FDE6B411883}"/>
              </a:ext>
            </a:extLst>
          </p:cNvPr>
          <p:cNvSpPr>
            <a:spLocks noGrp="1"/>
          </p:cNvSpPr>
          <p:nvPr>
            <p:ph type="sldNum" sz="quarter" idx="12"/>
          </p:nvPr>
        </p:nvSpPr>
        <p:spPr/>
        <p:txBody>
          <a:bodyPr/>
          <a:lstStyle/>
          <a:p>
            <a:fld id="{B1290727-AF24-4F54-A478-037C23CAE71E}" type="slidenum">
              <a:rPr lang="es-ES" b="1" smtClean="0"/>
              <a:t>1</a:t>
            </a:fld>
            <a:endParaRPr lang="es-ES" b="1" dirty="0"/>
          </a:p>
        </p:txBody>
      </p:sp>
    </p:spTree>
    <p:extLst>
      <p:ext uri="{BB962C8B-B14F-4D97-AF65-F5344CB8AC3E}">
        <p14:creationId xmlns:p14="http://schemas.microsoft.com/office/powerpoint/2010/main" val="161302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862050" y="5471065"/>
            <a:ext cx="8489768" cy="1386935"/>
          </a:xfrm>
        </p:spPr>
        <p:txBody>
          <a:bodyPr/>
          <a:lstStyle/>
          <a:p>
            <a:pPr algn="l"/>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sz="3000" dirty="0"/>
            </a:br>
            <a:r>
              <a:rPr lang="es-ES" sz="3000" dirty="0"/>
              <a:t> </a:t>
            </a:r>
            <a:br>
              <a:rPr lang="es-ES" sz="3000" dirty="0"/>
            </a:br>
            <a:br>
              <a:rPr lang="es-ES" sz="3000" dirty="0"/>
            </a:br>
            <a:br>
              <a:rPr lang="es-ES" sz="3000" dirty="0"/>
            </a:br>
            <a:r>
              <a:rPr lang="es-ES" sz="3000" dirty="0"/>
              <a:t>•</a:t>
            </a:r>
            <a:r>
              <a:rPr lang="es-ES" sz="3000" spc="-100" dirty="0"/>
              <a:t>	Mejoras en la redacción de los </a:t>
            </a:r>
            <a:r>
              <a:rPr lang="es-ES" sz="3000" spc="-130" dirty="0"/>
              <a:t>procedimientos</a:t>
            </a:r>
            <a:r>
              <a:rPr lang="es-ES" sz="3000" dirty="0"/>
              <a:t> para el control interno, lo que enriquece el enfoque basado en riesgos. </a:t>
            </a:r>
            <a:br>
              <a:rPr lang="es-ES" sz="3000" dirty="0"/>
            </a:br>
            <a:br>
              <a:rPr lang="es-ES" sz="3000" dirty="0"/>
            </a:br>
            <a:r>
              <a:rPr lang="es-ES" sz="3000" dirty="0"/>
              <a:t>•	</a:t>
            </a:r>
            <a:r>
              <a:rPr lang="es-ES" sz="3000" spc="100" dirty="0"/>
              <a:t>Profundización</a:t>
            </a:r>
            <a:r>
              <a:rPr lang="es-ES" sz="3000" dirty="0"/>
              <a:t> de la explicación de los </a:t>
            </a:r>
            <a:r>
              <a:rPr lang="es-ES" sz="3000" spc="200" dirty="0"/>
              <a:t>procedimientos de auditoría para la </a:t>
            </a:r>
            <a:r>
              <a:rPr lang="es-ES" sz="3000" spc="-100" dirty="0"/>
              <a:t>identificación </a:t>
            </a:r>
            <a:r>
              <a:rPr lang="es-ES" sz="3000" spc="-140" dirty="0"/>
              <a:t>de hechos contables </a:t>
            </a:r>
            <a:r>
              <a:rPr lang="es-ES" sz="3000" spc="-100" dirty="0"/>
              <a:t>posteriores. </a:t>
            </a: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22142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3F663422-92E1-AF1C-E312-0A6D6103426F}"/>
              </a:ext>
            </a:extLst>
          </p:cNvPr>
          <p:cNvSpPr>
            <a:spLocks noGrp="1"/>
          </p:cNvSpPr>
          <p:nvPr>
            <p:ph type="sldNum" sz="quarter" idx="12"/>
          </p:nvPr>
        </p:nvSpPr>
        <p:spPr/>
        <p:txBody>
          <a:bodyPr/>
          <a:lstStyle/>
          <a:p>
            <a:fld id="{B1290727-AF24-4F54-A478-037C23CAE71E}" type="slidenum">
              <a:rPr lang="es-ES" b="1" smtClean="0"/>
              <a:t>10</a:t>
            </a:fld>
            <a:endParaRPr lang="es-ES" b="1" dirty="0"/>
          </a:p>
        </p:txBody>
      </p:sp>
      <p:pic>
        <p:nvPicPr>
          <p:cNvPr id="5" name="Imagen 4">
            <a:extLst>
              <a:ext uri="{FF2B5EF4-FFF2-40B4-BE49-F238E27FC236}">
                <a16:creationId xmlns:a16="http://schemas.microsoft.com/office/drawing/2014/main" id="{16EFA358-E14A-7609-CBC7-4FA5DDD34105}"/>
              </a:ext>
            </a:extLst>
          </p:cNvPr>
          <p:cNvPicPr>
            <a:picLocks noChangeAspect="1"/>
          </p:cNvPicPr>
          <p:nvPr/>
        </p:nvPicPr>
        <p:blipFill>
          <a:blip r:embed="rId3"/>
          <a:stretch>
            <a:fillRect/>
          </a:stretch>
        </p:blipFill>
        <p:spPr>
          <a:xfrm>
            <a:off x="9596087" y="6330086"/>
            <a:ext cx="2261812" cy="451143"/>
          </a:xfrm>
          <a:prstGeom prst="rect">
            <a:avLst/>
          </a:prstGeom>
        </p:spPr>
      </p:pic>
    </p:spTree>
    <p:extLst>
      <p:ext uri="{BB962C8B-B14F-4D97-AF65-F5344CB8AC3E}">
        <p14:creationId xmlns:p14="http://schemas.microsoft.com/office/powerpoint/2010/main" val="183892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852218" y="6336689"/>
            <a:ext cx="8421784" cy="1386935"/>
          </a:xfrm>
        </p:spPr>
        <p:txBody>
          <a:bodyPr/>
          <a:lstStyle/>
          <a:p>
            <a:pPr algn="l"/>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sz="3000" dirty="0"/>
            </a:br>
            <a:r>
              <a:rPr lang="es-ES" sz="3000" dirty="0"/>
              <a:t> </a:t>
            </a:r>
            <a:br>
              <a:rPr lang="es-ES" sz="3000" dirty="0"/>
            </a:br>
            <a:br>
              <a:rPr lang="es-ES" sz="3000" dirty="0"/>
            </a:br>
            <a:br>
              <a:rPr lang="es-ES" sz="3000" dirty="0"/>
            </a:br>
            <a:br>
              <a:rPr lang="es-ES" sz="3000" dirty="0"/>
            </a:br>
            <a:r>
              <a:rPr lang="es-ES" sz="3000" dirty="0"/>
              <a:t>•	Modernización de términos relacionados con la documentación del encargo y el proceso de auditoría en general.</a:t>
            </a:r>
            <a:br>
              <a:rPr lang="es-ES" sz="3000" dirty="0"/>
            </a:br>
            <a:br>
              <a:rPr lang="es-ES" sz="2000" dirty="0"/>
            </a:br>
            <a:r>
              <a:rPr lang="es-ES" sz="3000" dirty="0"/>
              <a:t>•	Incorporación de normas incluidas y vigentes en Interpretaciones de la  FACPCE.  </a:t>
            </a:r>
            <a:br>
              <a:rPr lang="es-ES" sz="3000" dirty="0"/>
            </a:br>
            <a:br>
              <a:rPr lang="es-ES" sz="3000" dirty="0"/>
            </a:br>
            <a:r>
              <a:rPr lang="es-ES" sz="3000" dirty="0"/>
              <a:t>•	Clarificación de las tareas referidas a la obtención de elementos de juicio sobre la utilización del principio contable de empresa en funcionamiento. </a:t>
            </a:r>
            <a:br>
              <a:rPr lang="es-ES" sz="3000" dirty="0"/>
            </a:b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6E96AF98-84A4-9DB3-8AF7-CA0F850856A5}"/>
              </a:ext>
            </a:extLst>
          </p:cNvPr>
          <p:cNvSpPr>
            <a:spLocks noGrp="1"/>
          </p:cNvSpPr>
          <p:nvPr>
            <p:ph type="sldNum" sz="quarter" idx="12"/>
          </p:nvPr>
        </p:nvSpPr>
        <p:spPr/>
        <p:txBody>
          <a:bodyPr/>
          <a:lstStyle/>
          <a:p>
            <a:fld id="{B1290727-AF24-4F54-A478-037C23CAE71E}" type="slidenum">
              <a:rPr lang="es-ES" b="1" smtClean="0"/>
              <a:t>11</a:t>
            </a:fld>
            <a:endParaRPr lang="es-ES" b="1" dirty="0"/>
          </a:p>
        </p:txBody>
      </p:sp>
      <p:pic>
        <p:nvPicPr>
          <p:cNvPr id="5" name="Imagen 4">
            <a:extLst>
              <a:ext uri="{FF2B5EF4-FFF2-40B4-BE49-F238E27FC236}">
                <a16:creationId xmlns:a16="http://schemas.microsoft.com/office/drawing/2014/main" id="{462C4D09-EEED-0CF6-B42F-C9331C593EF0}"/>
              </a:ext>
            </a:extLst>
          </p:cNvPr>
          <p:cNvPicPr>
            <a:picLocks noChangeAspect="1"/>
          </p:cNvPicPr>
          <p:nvPr/>
        </p:nvPicPr>
        <p:blipFill>
          <a:blip r:embed="rId3"/>
          <a:stretch>
            <a:fillRect/>
          </a:stretch>
        </p:blipFill>
        <p:spPr>
          <a:xfrm>
            <a:off x="9556758" y="6336689"/>
            <a:ext cx="2261812" cy="451143"/>
          </a:xfrm>
          <a:prstGeom prst="rect">
            <a:avLst/>
          </a:prstGeom>
        </p:spPr>
      </p:pic>
    </p:spTree>
    <p:extLst>
      <p:ext uri="{BB962C8B-B14F-4D97-AF65-F5344CB8AC3E}">
        <p14:creationId xmlns:p14="http://schemas.microsoft.com/office/powerpoint/2010/main" val="412731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862050" y="5854909"/>
            <a:ext cx="8291782" cy="1386935"/>
          </a:xfrm>
        </p:spPr>
        <p:txBody>
          <a:bodyPr/>
          <a:lstStyle/>
          <a:p>
            <a:pPr algn="just"/>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sz="3000" dirty="0"/>
            </a:br>
            <a:br>
              <a:rPr lang="es-ES" sz="3000" dirty="0"/>
            </a:br>
            <a:br>
              <a:rPr lang="es-ES" sz="3000" dirty="0"/>
            </a:br>
            <a:r>
              <a:rPr lang="es-ES" sz="2800" b="1" dirty="0"/>
              <a:t>c)- ¿Qué sucede con la condición básica de Independencia en la RT 37 (Mod. RT 53)? </a:t>
            </a:r>
            <a:br>
              <a:rPr lang="es-ES" sz="2800" dirty="0"/>
            </a:br>
            <a:r>
              <a:rPr lang="es-ES" sz="2800" dirty="0"/>
              <a:t> </a:t>
            </a:r>
            <a:br>
              <a:rPr lang="es-ES" sz="2800" dirty="0"/>
            </a:br>
            <a:r>
              <a:rPr lang="es-ES" sz="2800" dirty="0"/>
              <a:t>El nuevo texto de la RT 37 </a:t>
            </a:r>
            <a:r>
              <a:rPr lang="es-ES" sz="2800" spc="-100" dirty="0"/>
              <a:t>refuerza el concepto</a:t>
            </a:r>
            <a:r>
              <a:rPr lang="es-ES" sz="2800" dirty="0"/>
              <a:t> </a:t>
            </a:r>
            <a:r>
              <a:rPr lang="es-ES" sz="2800" spc="150" dirty="0"/>
              <a:t>de Independencia destacando que: “La </a:t>
            </a:r>
            <a:r>
              <a:rPr lang="es-ES" sz="2800" spc="-120" dirty="0"/>
              <a:t>actitud mental independiente y la independencia </a:t>
            </a:r>
            <a:r>
              <a:rPr lang="es-ES" sz="2800" spc="190" dirty="0"/>
              <a:t>aparente son necesarias para lograr </a:t>
            </a:r>
            <a:r>
              <a:rPr lang="es-ES" sz="2800" dirty="0"/>
              <a:t>imparcialidad, objetividad y veracidad y ser reconocido como que realiza su tarea sin prejuicios, libre de conflicto de intereses</a:t>
            </a:r>
            <a:br>
              <a:rPr lang="es-ES" sz="2800" dirty="0"/>
            </a:br>
            <a:r>
              <a:rPr lang="es-ES" sz="2800" dirty="0"/>
              <a:t>o de </a:t>
            </a:r>
            <a:r>
              <a:rPr lang="es-ES" sz="2800" spc="180" dirty="0"/>
              <a:t>influencia indebida de terceros</a:t>
            </a:r>
            <a:r>
              <a:rPr lang="es-ES" sz="2800" dirty="0"/>
              <a:t>”. </a:t>
            </a: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58BCAD7C-18B9-7DFD-1440-9908F318761C}"/>
              </a:ext>
            </a:extLst>
          </p:cNvPr>
          <p:cNvSpPr>
            <a:spLocks noGrp="1"/>
          </p:cNvSpPr>
          <p:nvPr>
            <p:ph type="sldNum" sz="quarter" idx="12"/>
          </p:nvPr>
        </p:nvSpPr>
        <p:spPr/>
        <p:txBody>
          <a:bodyPr/>
          <a:lstStyle/>
          <a:p>
            <a:fld id="{B1290727-AF24-4F54-A478-037C23CAE71E}" type="slidenum">
              <a:rPr lang="es-ES" b="1" smtClean="0"/>
              <a:t>12</a:t>
            </a:fld>
            <a:endParaRPr lang="es-ES" b="1" dirty="0"/>
          </a:p>
        </p:txBody>
      </p:sp>
      <p:pic>
        <p:nvPicPr>
          <p:cNvPr id="5" name="Imagen 4">
            <a:extLst>
              <a:ext uri="{FF2B5EF4-FFF2-40B4-BE49-F238E27FC236}">
                <a16:creationId xmlns:a16="http://schemas.microsoft.com/office/drawing/2014/main" id="{E30BBC52-0608-B7A0-BCAC-7809960D4259}"/>
              </a:ext>
            </a:extLst>
          </p:cNvPr>
          <p:cNvPicPr>
            <a:picLocks noChangeAspect="1"/>
          </p:cNvPicPr>
          <p:nvPr/>
        </p:nvPicPr>
        <p:blipFill>
          <a:blip r:embed="rId3"/>
          <a:stretch>
            <a:fillRect/>
          </a:stretch>
        </p:blipFill>
        <p:spPr>
          <a:xfrm>
            <a:off x="9638643" y="6223924"/>
            <a:ext cx="2261812" cy="451143"/>
          </a:xfrm>
          <a:prstGeom prst="rect">
            <a:avLst/>
          </a:prstGeom>
        </p:spPr>
      </p:pic>
    </p:spTree>
    <p:extLst>
      <p:ext uri="{BB962C8B-B14F-4D97-AF65-F5344CB8AC3E}">
        <p14:creationId xmlns:p14="http://schemas.microsoft.com/office/powerpoint/2010/main" val="423210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930876" y="6399918"/>
            <a:ext cx="8507449" cy="1386935"/>
          </a:xfrm>
        </p:spPr>
        <p:txBody>
          <a:bodyPr/>
          <a:lstStyle/>
          <a:p>
            <a:pPr algn="l"/>
            <a:br>
              <a:rPr lang="es-ES" dirty="0"/>
            </a:br>
            <a:br>
              <a:rPr lang="es-ES" dirty="0"/>
            </a:br>
            <a:br>
              <a:rPr lang="es-ES" dirty="0"/>
            </a:br>
            <a:br>
              <a:rPr lang="es-ES" dirty="0"/>
            </a:br>
            <a:br>
              <a:rPr lang="es-ES" dirty="0"/>
            </a:br>
            <a:br>
              <a:rPr lang="es-ES" sz="2800" dirty="0"/>
            </a:br>
            <a:r>
              <a:rPr lang="es-ES" sz="2800" dirty="0"/>
              <a:t> </a:t>
            </a:r>
            <a:br>
              <a:rPr lang="es-ES" sz="2800" dirty="0"/>
            </a:br>
            <a:br>
              <a:rPr lang="es-ES" sz="2800" dirty="0"/>
            </a:br>
            <a:r>
              <a:rPr lang="es-ES" sz="2800" dirty="0"/>
              <a:t>En el Glosario de Términos de la resolución, se encuentran las siguientes definiciones: </a:t>
            </a:r>
            <a:br>
              <a:rPr lang="es-ES" sz="2800" dirty="0"/>
            </a:br>
            <a:r>
              <a:rPr lang="es-ES" sz="2800" dirty="0"/>
              <a:t> </a:t>
            </a:r>
            <a:br>
              <a:rPr lang="es-ES" sz="2800" dirty="0"/>
            </a:br>
            <a:r>
              <a:rPr lang="es-ES" sz="2800" dirty="0"/>
              <a:t>Independencia: La independencia comprende una actitud mental independiente y la independencia aparente. </a:t>
            </a:r>
            <a:br>
              <a:rPr lang="es-ES" sz="2800" dirty="0"/>
            </a:br>
            <a:r>
              <a:rPr lang="es-ES" sz="2800" dirty="0"/>
              <a:t> </a:t>
            </a:r>
            <a:br>
              <a:rPr lang="es-ES" sz="2800" dirty="0"/>
            </a:br>
            <a:r>
              <a:rPr lang="es-ES" sz="2800" dirty="0"/>
              <a:t>Actitud mental independiente: Actitud mental que permite expresar una conclusión sin influencias que comprometan el </a:t>
            </a:r>
            <a:r>
              <a:rPr lang="es-ES" sz="2800" spc="100" dirty="0"/>
              <a:t>juicio profesional, permitiendo </a:t>
            </a:r>
            <a:r>
              <a:rPr lang="es-ES" sz="2800" dirty="0"/>
              <a:t>que una persona actúe con integridad, objetividad y escepticismo profesional. </a:t>
            </a:r>
            <a:br>
              <a:rPr lang="es-ES" sz="2800" dirty="0"/>
            </a:b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F54AB5BA-685C-0031-F7CA-0C07CE5B64EC}"/>
              </a:ext>
            </a:extLst>
          </p:cNvPr>
          <p:cNvSpPr>
            <a:spLocks noGrp="1"/>
          </p:cNvSpPr>
          <p:nvPr>
            <p:ph type="sldNum" sz="quarter" idx="12"/>
          </p:nvPr>
        </p:nvSpPr>
        <p:spPr/>
        <p:txBody>
          <a:bodyPr/>
          <a:lstStyle/>
          <a:p>
            <a:fld id="{B1290727-AF24-4F54-A478-037C23CAE71E}" type="slidenum">
              <a:rPr lang="es-ES" b="1" smtClean="0"/>
              <a:t>13</a:t>
            </a:fld>
            <a:endParaRPr lang="es-ES" b="1" dirty="0"/>
          </a:p>
        </p:txBody>
      </p:sp>
      <p:pic>
        <p:nvPicPr>
          <p:cNvPr id="5" name="Imagen 4">
            <a:extLst>
              <a:ext uri="{FF2B5EF4-FFF2-40B4-BE49-F238E27FC236}">
                <a16:creationId xmlns:a16="http://schemas.microsoft.com/office/drawing/2014/main" id="{1C79E2D8-597C-BBC9-E2B7-E3F4D32AA7B8}"/>
              </a:ext>
            </a:extLst>
          </p:cNvPr>
          <p:cNvPicPr>
            <a:picLocks noChangeAspect="1"/>
          </p:cNvPicPr>
          <p:nvPr/>
        </p:nvPicPr>
        <p:blipFill>
          <a:blip r:embed="rId3"/>
          <a:stretch>
            <a:fillRect/>
          </a:stretch>
        </p:blipFill>
        <p:spPr>
          <a:xfrm>
            <a:off x="9758813" y="6244424"/>
            <a:ext cx="2261812" cy="451143"/>
          </a:xfrm>
          <a:prstGeom prst="rect">
            <a:avLst/>
          </a:prstGeom>
        </p:spPr>
      </p:pic>
    </p:spTree>
    <p:extLst>
      <p:ext uri="{BB962C8B-B14F-4D97-AF65-F5344CB8AC3E}">
        <p14:creationId xmlns:p14="http://schemas.microsoft.com/office/powerpoint/2010/main" val="151925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783392" y="4561380"/>
            <a:ext cx="8654933" cy="1386935"/>
          </a:xfrm>
        </p:spPr>
        <p:txBody>
          <a:bodyPr/>
          <a:lstStyle/>
          <a:p>
            <a:pPr algn="just"/>
            <a:br>
              <a:rPr lang="es-ES" dirty="0"/>
            </a:br>
            <a:br>
              <a:rPr lang="es-ES" dirty="0"/>
            </a:br>
            <a:br>
              <a:rPr lang="es-ES" dirty="0"/>
            </a:br>
            <a:br>
              <a:rPr lang="es-ES" dirty="0"/>
            </a:br>
            <a:br>
              <a:rPr lang="es-ES" dirty="0"/>
            </a:br>
            <a:br>
              <a:rPr lang="es-ES" sz="2800" dirty="0"/>
            </a:br>
            <a:r>
              <a:rPr lang="es-ES" sz="2800" dirty="0"/>
              <a:t> </a:t>
            </a:r>
            <a:br>
              <a:rPr lang="es-ES" sz="2800" dirty="0"/>
            </a:br>
            <a:br>
              <a:rPr lang="es-ES" sz="2800" dirty="0"/>
            </a:br>
            <a:br>
              <a:rPr lang="es-ES" sz="2800" dirty="0"/>
            </a:br>
            <a:br>
              <a:rPr lang="es-ES" sz="2800" dirty="0"/>
            </a:br>
            <a:r>
              <a:rPr lang="es-ES" sz="2800" dirty="0"/>
              <a:t> </a:t>
            </a:r>
            <a:br>
              <a:rPr lang="es-ES" sz="2800" dirty="0"/>
            </a:br>
            <a:r>
              <a:rPr lang="es-ES" sz="2800" dirty="0"/>
              <a:t> </a:t>
            </a:r>
            <a:br>
              <a:rPr lang="es-ES" sz="2800" dirty="0"/>
            </a:br>
            <a:br>
              <a:rPr lang="es-ES" sz="2800" dirty="0"/>
            </a:br>
            <a:r>
              <a:rPr lang="es-ES" sz="2900" dirty="0"/>
              <a:t>Independencia aparente: Supone evitar los hechos y circunstancias que son tan relevantes que un tercero con juicio y bien informado, sopesando todos los hechos y circunstancias específicos, probablemente concluiría que la integridad, la objetividad o el escepticismo profesional de </a:t>
            </a:r>
            <a:br>
              <a:rPr lang="es-ES" sz="2900" dirty="0"/>
            </a:br>
            <a:r>
              <a:rPr lang="es-ES" sz="2900" dirty="0"/>
              <a:t>la firma o de un miembro del equipo del </a:t>
            </a:r>
            <a:br>
              <a:rPr lang="es-ES" sz="2900" dirty="0"/>
            </a:br>
            <a:r>
              <a:rPr lang="es-ES" sz="2900" dirty="0"/>
              <a:t>encargo se </a:t>
            </a:r>
            <a:r>
              <a:rPr lang="es-ES" sz="2900" spc="100" dirty="0"/>
              <a:t>han visto comprometidos</a:t>
            </a:r>
            <a:r>
              <a:rPr lang="es-ES" sz="2900" dirty="0"/>
              <a:t>. </a:t>
            </a: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8F93F31F-FC54-76C9-B191-D3A7BBA96774}"/>
              </a:ext>
            </a:extLst>
          </p:cNvPr>
          <p:cNvSpPr>
            <a:spLocks noGrp="1"/>
          </p:cNvSpPr>
          <p:nvPr>
            <p:ph type="sldNum" sz="quarter" idx="12"/>
          </p:nvPr>
        </p:nvSpPr>
        <p:spPr/>
        <p:txBody>
          <a:bodyPr/>
          <a:lstStyle/>
          <a:p>
            <a:fld id="{B1290727-AF24-4F54-A478-037C23CAE71E}" type="slidenum">
              <a:rPr lang="es-ES" b="1" smtClean="0"/>
              <a:t>14</a:t>
            </a:fld>
            <a:endParaRPr lang="es-ES" b="1" dirty="0"/>
          </a:p>
        </p:txBody>
      </p:sp>
      <p:pic>
        <p:nvPicPr>
          <p:cNvPr id="5" name="Imagen 4">
            <a:extLst>
              <a:ext uri="{FF2B5EF4-FFF2-40B4-BE49-F238E27FC236}">
                <a16:creationId xmlns:a16="http://schemas.microsoft.com/office/drawing/2014/main" id="{F366B06C-5A17-7A8F-4A76-B222CB8981B0}"/>
              </a:ext>
            </a:extLst>
          </p:cNvPr>
          <p:cNvPicPr>
            <a:picLocks noChangeAspect="1"/>
          </p:cNvPicPr>
          <p:nvPr/>
        </p:nvPicPr>
        <p:blipFill>
          <a:blip r:embed="rId3"/>
          <a:stretch>
            <a:fillRect/>
          </a:stretch>
        </p:blipFill>
        <p:spPr>
          <a:xfrm>
            <a:off x="9674746" y="6223924"/>
            <a:ext cx="2261812" cy="451143"/>
          </a:xfrm>
          <a:prstGeom prst="rect">
            <a:avLst/>
          </a:prstGeom>
        </p:spPr>
      </p:pic>
    </p:spTree>
    <p:extLst>
      <p:ext uri="{BB962C8B-B14F-4D97-AF65-F5344CB8AC3E}">
        <p14:creationId xmlns:p14="http://schemas.microsoft.com/office/powerpoint/2010/main" val="83318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930876" y="5981599"/>
            <a:ext cx="7731343" cy="1386935"/>
          </a:xfrm>
        </p:spPr>
        <p:txBody>
          <a:bodyPr/>
          <a:lstStyle/>
          <a:p>
            <a:pPr algn="just"/>
            <a:br>
              <a:rPr lang="es-ES" dirty="0"/>
            </a:br>
            <a:br>
              <a:rPr lang="es-ES" dirty="0"/>
            </a:br>
            <a:br>
              <a:rPr lang="es-ES" dirty="0"/>
            </a:br>
            <a:br>
              <a:rPr lang="es-ES" dirty="0"/>
            </a:br>
            <a:br>
              <a:rPr lang="es-ES" dirty="0"/>
            </a:br>
            <a:br>
              <a:rPr lang="es-ES" sz="2800" dirty="0"/>
            </a:br>
            <a:r>
              <a:rPr lang="es-ES" sz="2800" dirty="0"/>
              <a:t> </a:t>
            </a:r>
            <a:br>
              <a:rPr lang="es-ES" sz="2800" dirty="0"/>
            </a:br>
            <a:br>
              <a:rPr lang="es-ES" sz="2800" dirty="0"/>
            </a:br>
            <a:r>
              <a:rPr lang="es-ES" sz="2900" dirty="0"/>
              <a:t> </a:t>
            </a:r>
            <a:br>
              <a:rPr lang="es-ES" sz="2900" dirty="0"/>
            </a:br>
            <a:r>
              <a:rPr lang="es-ES" sz="2800" b="1" dirty="0"/>
              <a:t>d)- ¿Cuáles son los cambios en los capítulos que integran el nuevo texto de la RT 37? </a:t>
            </a:r>
            <a:br>
              <a:rPr lang="es-ES" sz="2800" dirty="0"/>
            </a:br>
            <a:r>
              <a:rPr lang="es-ES" sz="2800" dirty="0"/>
              <a:t> </a:t>
            </a:r>
            <a:br>
              <a:rPr lang="es-ES" sz="2800" dirty="0"/>
            </a:br>
            <a:r>
              <a:rPr lang="es-ES" sz="2800" dirty="0"/>
              <a:t>Partiendo de la incorporación del capítulo VIII - Encargos para la emisión de un informe de cumplimiento (destinados principalmente a organismos de control), el título de la RT 37 (Mod. por RT 53) es “Resolución Técnica </a:t>
            </a:r>
            <a:r>
              <a:rPr lang="es-ES" sz="2800" dirty="0" err="1"/>
              <a:t>N°</a:t>
            </a:r>
            <a:r>
              <a:rPr lang="es-ES" sz="2800" dirty="0"/>
              <a:t> 53. Modificación de la Resolución Técnica </a:t>
            </a:r>
            <a:r>
              <a:rPr lang="es-ES" sz="2800" dirty="0" err="1"/>
              <a:t>N°</a:t>
            </a:r>
            <a:r>
              <a:rPr lang="es-ES" sz="2800" dirty="0"/>
              <a:t> 37 Normas de Auditoría, revisión, otros encargos de aseguramiento, certificaciones, servicios relacionados e informes de cumplimiento”. </a:t>
            </a:r>
            <a:br>
              <a:rPr lang="es-ES" sz="29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5E919F6B-AA34-F341-ADC0-1A25A8E7F4F0}"/>
              </a:ext>
            </a:extLst>
          </p:cNvPr>
          <p:cNvSpPr>
            <a:spLocks noGrp="1"/>
          </p:cNvSpPr>
          <p:nvPr>
            <p:ph type="sldNum" sz="quarter" idx="12"/>
          </p:nvPr>
        </p:nvSpPr>
        <p:spPr/>
        <p:txBody>
          <a:bodyPr/>
          <a:lstStyle/>
          <a:p>
            <a:fld id="{B1290727-AF24-4F54-A478-037C23CAE71E}" type="slidenum">
              <a:rPr lang="es-ES" b="1" smtClean="0"/>
              <a:t>15</a:t>
            </a:fld>
            <a:endParaRPr lang="es-ES" b="1" dirty="0"/>
          </a:p>
        </p:txBody>
      </p:sp>
      <p:pic>
        <p:nvPicPr>
          <p:cNvPr id="5" name="Imagen 4">
            <a:extLst>
              <a:ext uri="{FF2B5EF4-FFF2-40B4-BE49-F238E27FC236}">
                <a16:creationId xmlns:a16="http://schemas.microsoft.com/office/drawing/2014/main" id="{2B75EE7D-F0A7-88F5-5987-35286C38B23D}"/>
              </a:ext>
            </a:extLst>
          </p:cNvPr>
          <p:cNvPicPr>
            <a:picLocks noChangeAspect="1"/>
          </p:cNvPicPr>
          <p:nvPr/>
        </p:nvPicPr>
        <p:blipFill>
          <a:blip r:embed="rId3"/>
          <a:stretch>
            <a:fillRect/>
          </a:stretch>
        </p:blipFill>
        <p:spPr>
          <a:xfrm>
            <a:off x="9635417" y="6223924"/>
            <a:ext cx="2261812" cy="451143"/>
          </a:xfrm>
          <a:prstGeom prst="rect">
            <a:avLst/>
          </a:prstGeom>
        </p:spPr>
      </p:pic>
    </p:spTree>
    <p:extLst>
      <p:ext uri="{BB962C8B-B14F-4D97-AF65-F5344CB8AC3E}">
        <p14:creationId xmlns:p14="http://schemas.microsoft.com/office/powerpoint/2010/main" val="84971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930876" y="4620373"/>
            <a:ext cx="8419602" cy="1386935"/>
          </a:xfrm>
        </p:spPr>
        <p:txBody>
          <a:bodyPr/>
          <a:lstStyle/>
          <a:p>
            <a:pPr algn="just"/>
            <a:br>
              <a:rPr lang="es-ES" dirty="0"/>
            </a:br>
            <a:br>
              <a:rPr lang="es-ES" dirty="0"/>
            </a:br>
            <a:br>
              <a:rPr lang="es-ES" dirty="0"/>
            </a:br>
            <a:br>
              <a:rPr lang="es-ES" dirty="0"/>
            </a:br>
            <a:br>
              <a:rPr lang="es-ES" dirty="0"/>
            </a:br>
            <a:br>
              <a:rPr lang="es-ES" sz="2800" dirty="0"/>
            </a:br>
            <a:r>
              <a:rPr lang="es-ES" sz="2800" dirty="0"/>
              <a:t> </a:t>
            </a:r>
            <a:br>
              <a:rPr lang="es-ES" sz="2800" dirty="0"/>
            </a:br>
            <a:br>
              <a:rPr lang="es-ES" sz="2800" dirty="0"/>
            </a:br>
            <a:r>
              <a:rPr lang="es-ES" sz="2900" dirty="0"/>
              <a:t> </a:t>
            </a:r>
            <a:br>
              <a:rPr lang="es-ES" sz="2900" dirty="0"/>
            </a:br>
            <a:r>
              <a:rPr lang="es-ES" sz="3000" dirty="0"/>
              <a:t>La incorporación del capítulo VIII - Encargos para la emisión de un informe de cumplimiento, implico una modificación en el título del Capítulo II - Normas comunes a los encargos de auditoría, revisión, otros </a:t>
            </a:r>
            <a:br>
              <a:rPr lang="es-ES" sz="3000" dirty="0"/>
            </a:br>
            <a:r>
              <a:rPr lang="es-ES" sz="3000" dirty="0"/>
              <a:t>encargos de aseguramiento, certificaciones, </a:t>
            </a:r>
            <a:br>
              <a:rPr lang="es-ES" sz="3000" dirty="0"/>
            </a:br>
            <a:r>
              <a:rPr lang="es-ES" sz="3000" dirty="0"/>
              <a:t>servicios relacionados y encargos para la </a:t>
            </a:r>
            <a:r>
              <a:rPr lang="es-ES" sz="3000" spc="100" dirty="0"/>
              <a:t>emisión de informes</a:t>
            </a:r>
            <a:r>
              <a:rPr lang="es-ES" sz="3000" dirty="0"/>
              <a:t> de </a:t>
            </a:r>
            <a:r>
              <a:rPr lang="es-ES" sz="3000" spc="100" dirty="0"/>
              <a:t>cumplimiento.</a:t>
            </a:r>
            <a:r>
              <a:rPr lang="es-ES" sz="3000" dirty="0"/>
              <a:t> </a:t>
            </a: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DBE667A0-B44D-D167-DBCD-E6288C5C9CC3}"/>
              </a:ext>
            </a:extLst>
          </p:cNvPr>
          <p:cNvSpPr>
            <a:spLocks noGrp="1"/>
          </p:cNvSpPr>
          <p:nvPr>
            <p:ph type="sldNum" sz="quarter" idx="12"/>
          </p:nvPr>
        </p:nvSpPr>
        <p:spPr/>
        <p:txBody>
          <a:bodyPr/>
          <a:lstStyle/>
          <a:p>
            <a:fld id="{B1290727-AF24-4F54-A478-037C23CAE71E}" type="slidenum">
              <a:rPr lang="es-ES" b="1" smtClean="0"/>
              <a:t>16</a:t>
            </a:fld>
            <a:endParaRPr lang="es-ES" b="1" dirty="0"/>
          </a:p>
        </p:txBody>
      </p:sp>
      <p:pic>
        <p:nvPicPr>
          <p:cNvPr id="5" name="Imagen 4">
            <a:extLst>
              <a:ext uri="{FF2B5EF4-FFF2-40B4-BE49-F238E27FC236}">
                <a16:creationId xmlns:a16="http://schemas.microsoft.com/office/drawing/2014/main" id="{9A532DDB-C4D9-6B77-0F70-A1F013ACC5CF}"/>
              </a:ext>
            </a:extLst>
          </p:cNvPr>
          <p:cNvPicPr>
            <a:picLocks noChangeAspect="1"/>
          </p:cNvPicPr>
          <p:nvPr/>
        </p:nvPicPr>
        <p:blipFill>
          <a:blip r:embed="rId3"/>
          <a:stretch>
            <a:fillRect/>
          </a:stretch>
        </p:blipFill>
        <p:spPr>
          <a:xfrm>
            <a:off x="9546927" y="6223924"/>
            <a:ext cx="2261812" cy="451143"/>
          </a:xfrm>
          <a:prstGeom prst="rect">
            <a:avLst/>
          </a:prstGeom>
        </p:spPr>
      </p:pic>
    </p:spTree>
    <p:extLst>
      <p:ext uri="{BB962C8B-B14F-4D97-AF65-F5344CB8AC3E}">
        <p14:creationId xmlns:p14="http://schemas.microsoft.com/office/powerpoint/2010/main" val="318875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77334" y="5843934"/>
            <a:ext cx="9054788" cy="1386935"/>
          </a:xfrm>
        </p:spPr>
        <p:txBody>
          <a:bodyPr/>
          <a:lstStyle/>
          <a:p>
            <a:pPr algn="l"/>
            <a:r>
              <a:rPr lang="es-ES" sz="2800" dirty="0"/>
              <a:t>Adicionalmente, </a:t>
            </a:r>
            <a:r>
              <a:rPr lang="es-ES" sz="2800" spc="-100" dirty="0"/>
              <a:t>se incluyen nuevos servicios profesionales</a:t>
            </a:r>
            <a:r>
              <a:rPr lang="es-ES" sz="2800" dirty="0"/>
              <a:t> en el Capítulo V- Normas sobre </a:t>
            </a:r>
            <a:r>
              <a:rPr lang="es-ES" sz="2800" spc="170" dirty="0"/>
              <a:t>otros encargos de aseguramiento: </a:t>
            </a:r>
            <a:br>
              <a:rPr lang="es-ES" sz="2800" dirty="0"/>
            </a:br>
            <a:r>
              <a:rPr lang="es-ES" sz="2800" dirty="0"/>
              <a:t> </a:t>
            </a:r>
            <a:br>
              <a:rPr lang="es-ES" sz="2800" dirty="0"/>
            </a:br>
            <a:br>
              <a:rPr lang="es-ES" sz="2800" dirty="0"/>
            </a:br>
            <a:r>
              <a:rPr lang="es-ES" sz="2800" spc="150" dirty="0"/>
              <a:t>•	</a:t>
            </a:r>
            <a:r>
              <a:rPr lang="es-ES" sz="2800" dirty="0"/>
              <a:t>Capítulo V - Sección D: “Encargos de aseguramiento sobre declaraciones de gases de efecto invernadero”; </a:t>
            </a:r>
            <a:br>
              <a:rPr lang="es-ES" sz="2800" dirty="0"/>
            </a:br>
            <a:br>
              <a:rPr lang="es-ES" sz="2800" dirty="0"/>
            </a:br>
            <a:br>
              <a:rPr lang="es-ES" sz="2800" dirty="0"/>
            </a:b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AE2CDE02-6F37-4D72-3690-B96DA15B52DE}"/>
              </a:ext>
            </a:extLst>
          </p:cNvPr>
          <p:cNvSpPr>
            <a:spLocks noGrp="1"/>
          </p:cNvSpPr>
          <p:nvPr>
            <p:ph type="sldNum" sz="quarter" idx="12"/>
          </p:nvPr>
        </p:nvSpPr>
        <p:spPr/>
        <p:txBody>
          <a:bodyPr/>
          <a:lstStyle/>
          <a:p>
            <a:fld id="{B1290727-AF24-4F54-A478-037C23CAE71E}" type="slidenum">
              <a:rPr lang="es-ES" b="1" smtClean="0"/>
              <a:t>17</a:t>
            </a:fld>
            <a:endParaRPr lang="es-ES" b="1" dirty="0"/>
          </a:p>
        </p:txBody>
      </p:sp>
      <p:pic>
        <p:nvPicPr>
          <p:cNvPr id="5" name="Imagen 4">
            <a:extLst>
              <a:ext uri="{FF2B5EF4-FFF2-40B4-BE49-F238E27FC236}">
                <a16:creationId xmlns:a16="http://schemas.microsoft.com/office/drawing/2014/main" id="{9DDEEF20-6665-8A24-DB72-8A47AC898EE1}"/>
              </a:ext>
            </a:extLst>
          </p:cNvPr>
          <p:cNvPicPr>
            <a:picLocks noChangeAspect="1"/>
          </p:cNvPicPr>
          <p:nvPr/>
        </p:nvPicPr>
        <p:blipFill>
          <a:blip r:embed="rId3"/>
          <a:stretch>
            <a:fillRect/>
          </a:stretch>
        </p:blipFill>
        <p:spPr>
          <a:xfrm>
            <a:off x="9556313" y="6223924"/>
            <a:ext cx="2261812" cy="451143"/>
          </a:xfrm>
          <a:prstGeom prst="rect">
            <a:avLst/>
          </a:prstGeom>
        </p:spPr>
      </p:pic>
    </p:spTree>
    <p:extLst>
      <p:ext uri="{BB962C8B-B14F-4D97-AF65-F5344CB8AC3E}">
        <p14:creationId xmlns:p14="http://schemas.microsoft.com/office/powerpoint/2010/main" val="200946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782210" y="5239806"/>
            <a:ext cx="8833738" cy="1386935"/>
          </a:xfrm>
        </p:spPr>
        <p:txBody>
          <a:bodyPr/>
          <a:lstStyle/>
          <a:p>
            <a:pPr algn="l"/>
            <a:br>
              <a:rPr lang="es-ES" sz="2800" dirty="0"/>
            </a:br>
            <a:br>
              <a:rPr lang="es-ES" sz="2800" dirty="0"/>
            </a:br>
            <a:br>
              <a:rPr lang="es-ES" sz="2800" dirty="0"/>
            </a:br>
            <a:r>
              <a:rPr lang="es-ES" sz="2800" dirty="0"/>
              <a:t>•	Capítulo V – Sección E: “Encargos de </a:t>
            </a:r>
            <a:r>
              <a:rPr lang="es-ES" sz="2800" spc="-100" dirty="0"/>
              <a:t>aseguramiento </a:t>
            </a:r>
            <a:r>
              <a:rPr lang="es-ES" sz="2800" dirty="0"/>
              <a:t>para </a:t>
            </a:r>
            <a:r>
              <a:rPr lang="es-ES" sz="2800" spc="100" dirty="0"/>
              <a:t>informar sobre la compilación</a:t>
            </a:r>
            <a:r>
              <a:rPr lang="es-ES" sz="2800" dirty="0"/>
              <a:t> de información contable proforma </a:t>
            </a:r>
            <a:r>
              <a:rPr lang="es-ES" sz="2800" spc="100" dirty="0"/>
              <a:t>incluida en un prospecto</a:t>
            </a:r>
            <a:r>
              <a:rPr lang="es-ES" sz="2800" dirty="0"/>
              <a:t>”; </a:t>
            </a:r>
            <a:br>
              <a:rPr lang="es-ES" sz="2800" dirty="0"/>
            </a:br>
            <a:br>
              <a:rPr lang="es-ES" sz="2800" dirty="0"/>
            </a:br>
            <a:br>
              <a:rPr lang="es-ES" sz="2800" dirty="0"/>
            </a:br>
            <a:r>
              <a:rPr lang="es-ES" sz="2800" dirty="0"/>
              <a:t>•	Capítulo V – Sección F: “Encargo de aseguramiento del balance social”. </a:t>
            </a:r>
            <a:br>
              <a:rPr lang="es-ES" sz="2800" dirty="0"/>
            </a:b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FD89C2E4-522C-D7E9-04C9-590AB9F3DBE0}"/>
              </a:ext>
            </a:extLst>
          </p:cNvPr>
          <p:cNvSpPr>
            <a:spLocks noGrp="1"/>
          </p:cNvSpPr>
          <p:nvPr>
            <p:ph type="sldNum" sz="quarter" idx="12"/>
          </p:nvPr>
        </p:nvSpPr>
        <p:spPr/>
        <p:txBody>
          <a:bodyPr/>
          <a:lstStyle/>
          <a:p>
            <a:fld id="{B1290727-AF24-4F54-A478-037C23CAE71E}" type="slidenum">
              <a:rPr lang="es-ES" b="1" smtClean="0"/>
              <a:t>18</a:t>
            </a:fld>
            <a:endParaRPr lang="es-ES" b="1" dirty="0"/>
          </a:p>
        </p:txBody>
      </p:sp>
      <p:pic>
        <p:nvPicPr>
          <p:cNvPr id="5" name="Imagen 4">
            <a:extLst>
              <a:ext uri="{FF2B5EF4-FFF2-40B4-BE49-F238E27FC236}">
                <a16:creationId xmlns:a16="http://schemas.microsoft.com/office/drawing/2014/main" id="{BB58BB9E-DD32-5DE1-4D81-722E91104AD9}"/>
              </a:ext>
            </a:extLst>
          </p:cNvPr>
          <p:cNvPicPr>
            <a:picLocks noChangeAspect="1"/>
          </p:cNvPicPr>
          <p:nvPr/>
        </p:nvPicPr>
        <p:blipFill>
          <a:blip r:embed="rId3"/>
          <a:stretch>
            <a:fillRect/>
          </a:stretch>
        </p:blipFill>
        <p:spPr>
          <a:xfrm>
            <a:off x="9615948" y="6223924"/>
            <a:ext cx="2261812" cy="451143"/>
          </a:xfrm>
          <a:prstGeom prst="rect">
            <a:avLst/>
          </a:prstGeom>
        </p:spPr>
      </p:pic>
    </p:spTree>
    <p:extLst>
      <p:ext uri="{BB962C8B-B14F-4D97-AF65-F5344CB8AC3E}">
        <p14:creationId xmlns:p14="http://schemas.microsoft.com/office/powerpoint/2010/main" val="309171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744423" y="1516375"/>
            <a:ext cx="8833738" cy="1386935"/>
          </a:xfrm>
        </p:spPr>
        <p:txBody>
          <a:bodyPr/>
          <a:lstStyle/>
          <a:p>
            <a:pPr algn="l"/>
            <a:br>
              <a:rPr lang="es-ES" sz="2800" dirty="0"/>
            </a:br>
            <a:br>
              <a:rPr lang="es-ES" sz="2800" dirty="0"/>
            </a:br>
            <a:br>
              <a:rPr lang="es-ES" sz="2800" dirty="0"/>
            </a:br>
            <a:br>
              <a:rPr lang="es-ES" sz="2800" dirty="0"/>
            </a:br>
            <a:r>
              <a:rPr lang="es-ES" sz="2500" dirty="0"/>
              <a:t>A continuación, se detalla la estructura nueva de la RT 37, resaltando en rojo los cambios mencionados anteriormente: </a:t>
            </a: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pic>
        <p:nvPicPr>
          <p:cNvPr id="3" name="Imagen 2">
            <a:extLst>
              <a:ext uri="{FF2B5EF4-FFF2-40B4-BE49-F238E27FC236}">
                <a16:creationId xmlns:a16="http://schemas.microsoft.com/office/drawing/2014/main" id="{92442032-3BAE-7D11-C0FE-67D9EB0880EE}"/>
              </a:ext>
            </a:extLst>
          </p:cNvPr>
          <p:cNvPicPr>
            <a:picLocks noChangeAspect="1"/>
          </p:cNvPicPr>
          <p:nvPr/>
        </p:nvPicPr>
        <p:blipFill>
          <a:blip r:embed="rId3"/>
          <a:stretch>
            <a:fillRect/>
          </a:stretch>
        </p:blipFill>
        <p:spPr>
          <a:xfrm>
            <a:off x="1578873" y="1936955"/>
            <a:ext cx="6454082" cy="4805228"/>
          </a:xfrm>
          <a:prstGeom prst="rect">
            <a:avLst/>
          </a:prstGeom>
        </p:spPr>
      </p:pic>
      <p:sp>
        <p:nvSpPr>
          <p:cNvPr id="5" name="Marcador de número de diapositiva 4">
            <a:extLst>
              <a:ext uri="{FF2B5EF4-FFF2-40B4-BE49-F238E27FC236}">
                <a16:creationId xmlns:a16="http://schemas.microsoft.com/office/drawing/2014/main" id="{9B2BE6FE-6C5D-F071-3CC2-157F63D4A2A1}"/>
              </a:ext>
            </a:extLst>
          </p:cNvPr>
          <p:cNvSpPr>
            <a:spLocks noGrp="1"/>
          </p:cNvSpPr>
          <p:nvPr>
            <p:ph type="sldNum" sz="quarter" idx="12"/>
          </p:nvPr>
        </p:nvSpPr>
        <p:spPr/>
        <p:txBody>
          <a:bodyPr/>
          <a:lstStyle/>
          <a:p>
            <a:fld id="{B1290727-AF24-4F54-A478-037C23CAE71E}" type="slidenum">
              <a:rPr lang="es-ES" b="1" smtClean="0"/>
              <a:t>19</a:t>
            </a:fld>
            <a:endParaRPr lang="es-ES" b="1" dirty="0"/>
          </a:p>
        </p:txBody>
      </p:sp>
      <p:pic>
        <p:nvPicPr>
          <p:cNvPr id="7" name="Imagen 6">
            <a:extLst>
              <a:ext uri="{FF2B5EF4-FFF2-40B4-BE49-F238E27FC236}">
                <a16:creationId xmlns:a16="http://schemas.microsoft.com/office/drawing/2014/main" id="{72A232A6-E646-47F4-5877-A34A2FF292BF}"/>
              </a:ext>
            </a:extLst>
          </p:cNvPr>
          <p:cNvPicPr>
            <a:picLocks noChangeAspect="1"/>
          </p:cNvPicPr>
          <p:nvPr/>
        </p:nvPicPr>
        <p:blipFill>
          <a:blip r:embed="rId4"/>
          <a:stretch>
            <a:fillRect/>
          </a:stretch>
        </p:blipFill>
        <p:spPr>
          <a:xfrm>
            <a:off x="9578161" y="6180915"/>
            <a:ext cx="2261812" cy="451143"/>
          </a:xfrm>
          <a:prstGeom prst="rect">
            <a:avLst/>
          </a:prstGeom>
        </p:spPr>
      </p:pic>
    </p:spTree>
    <p:extLst>
      <p:ext uri="{BB962C8B-B14F-4D97-AF65-F5344CB8AC3E}">
        <p14:creationId xmlns:p14="http://schemas.microsoft.com/office/powerpoint/2010/main" val="147493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1312150" y="2369847"/>
            <a:ext cx="7766936" cy="2118305"/>
          </a:xfrm>
        </p:spPr>
        <p:txBody>
          <a:bodyPr/>
          <a:lstStyle/>
          <a:p>
            <a:pPr algn="ct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dirty="0"/>
              <a:t>(</a:t>
            </a:r>
            <a:r>
              <a:rPr lang="es-ES" sz="4000" dirty="0"/>
              <a:t>Pero no la deroga, por lo que los informes profesionales seguirán refiriéndose a la RT 37)</a:t>
            </a:r>
          </a:p>
        </p:txBody>
      </p:sp>
      <p:sp>
        <p:nvSpPr>
          <p:cNvPr id="3" name="Rectángulo 2">
            <a:extLst>
              <a:ext uri="{FF2B5EF4-FFF2-40B4-BE49-F238E27FC236}">
                <a16:creationId xmlns:a16="http://schemas.microsoft.com/office/drawing/2014/main" id="{53277145-7A48-1936-622E-5A5E221279FB}"/>
              </a:ext>
            </a:extLst>
          </p:cNvPr>
          <p:cNvSpPr/>
          <p:nvPr/>
        </p:nvSpPr>
        <p:spPr>
          <a:xfrm>
            <a:off x="3207971" y="381227"/>
            <a:ext cx="4695453"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MODIFICA LA RT 37</a:t>
            </a:r>
            <a:endParaRPr kumimoji="0" lang="es-ES" sz="4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5" name="Marcador de número de diapositiva 4">
            <a:extLst>
              <a:ext uri="{FF2B5EF4-FFF2-40B4-BE49-F238E27FC236}">
                <a16:creationId xmlns:a16="http://schemas.microsoft.com/office/drawing/2014/main" id="{5A0E0E3E-E502-3F66-FC91-4266851EB8A7}"/>
              </a:ext>
            </a:extLst>
          </p:cNvPr>
          <p:cNvSpPr>
            <a:spLocks noGrp="1"/>
          </p:cNvSpPr>
          <p:nvPr>
            <p:ph type="sldNum" sz="quarter" idx="12"/>
          </p:nvPr>
        </p:nvSpPr>
        <p:spPr/>
        <p:txBody>
          <a:bodyPr/>
          <a:lstStyle/>
          <a:p>
            <a:fld id="{B1290727-AF24-4F54-A478-037C23CAE71E}" type="slidenum">
              <a:rPr lang="es-ES" b="1" smtClean="0"/>
              <a:t>2</a:t>
            </a:fld>
            <a:endParaRPr lang="es-ES" b="1" dirty="0"/>
          </a:p>
        </p:txBody>
      </p:sp>
      <p:pic>
        <p:nvPicPr>
          <p:cNvPr id="6" name="Imagen 5">
            <a:extLst>
              <a:ext uri="{FF2B5EF4-FFF2-40B4-BE49-F238E27FC236}">
                <a16:creationId xmlns:a16="http://schemas.microsoft.com/office/drawing/2014/main" id="{F00870F8-B61F-AFED-CDA5-7C2A0F04BA28}"/>
              </a:ext>
            </a:extLst>
          </p:cNvPr>
          <p:cNvPicPr>
            <a:picLocks noChangeAspect="1"/>
          </p:cNvPicPr>
          <p:nvPr/>
        </p:nvPicPr>
        <p:blipFill>
          <a:blip r:embed="rId3"/>
          <a:stretch>
            <a:fillRect/>
          </a:stretch>
        </p:blipFill>
        <p:spPr>
          <a:xfrm>
            <a:off x="9625584" y="6223924"/>
            <a:ext cx="2261812" cy="451143"/>
          </a:xfrm>
          <a:prstGeom prst="rect">
            <a:avLst/>
          </a:prstGeom>
        </p:spPr>
      </p:pic>
    </p:spTree>
    <p:extLst>
      <p:ext uri="{BB962C8B-B14F-4D97-AF65-F5344CB8AC3E}">
        <p14:creationId xmlns:p14="http://schemas.microsoft.com/office/powerpoint/2010/main" val="2529534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723217" y="5633096"/>
            <a:ext cx="8833738" cy="1386935"/>
          </a:xfrm>
        </p:spPr>
        <p:txBody>
          <a:bodyPr/>
          <a:lstStyle/>
          <a:p>
            <a:pPr algn="l"/>
            <a:br>
              <a:rPr lang="es-ES" sz="2800" dirty="0"/>
            </a:br>
            <a:br>
              <a:rPr lang="es-ES" sz="2800" dirty="0"/>
            </a:br>
            <a:br>
              <a:rPr lang="es-ES" sz="2800" dirty="0"/>
            </a:br>
            <a:r>
              <a:rPr lang="es-ES" sz="2900" b="1" dirty="0"/>
              <a:t>e)- ¿Qué establece el nuevo texto de la RT 37 sobre la “Carta Convenio”? </a:t>
            </a:r>
            <a:br>
              <a:rPr lang="es-ES" sz="2900" dirty="0"/>
            </a:br>
            <a:r>
              <a:rPr lang="es-ES" sz="2900" dirty="0"/>
              <a:t> </a:t>
            </a:r>
            <a:br>
              <a:rPr lang="es-ES" sz="2900" dirty="0"/>
            </a:br>
            <a:r>
              <a:rPr lang="es-ES" sz="2900" dirty="0"/>
              <a:t> </a:t>
            </a:r>
            <a:br>
              <a:rPr lang="es-ES" sz="2900" dirty="0"/>
            </a:br>
            <a:r>
              <a:rPr lang="es-ES" sz="2900" dirty="0"/>
              <a:t>De acuerdo al nuevo texto de la RT 37, no existe la </a:t>
            </a:r>
            <a:r>
              <a:rPr lang="es-ES" sz="2900" spc="100" dirty="0"/>
              <a:t>obligación de realizar acuerdos por escrito para </a:t>
            </a:r>
            <a:r>
              <a:rPr lang="es-ES" sz="2900" spc="-100" dirty="0"/>
              <a:t>todos los encargos, excepto para el de </a:t>
            </a:r>
            <a:r>
              <a:rPr lang="es-ES" sz="2900" dirty="0"/>
              <a:t>procedimientos acordados (Capítulo VII Sección A).  </a:t>
            </a:r>
            <a:br>
              <a:rPr lang="es-ES" sz="2800" dirty="0"/>
            </a:br>
            <a:r>
              <a:rPr lang="es-ES" sz="2800" dirty="0"/>
              <a:t> </a:t>
            </a:r>
            <a:br>
              <a:rPr lang="es-ES" sz="2800" dirty="0"/>
            </a:b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F9022E50-6807-E8A7-0821-66221C771434}"/>
              </a:ext>
            </a:extLst>
          </p:cNvPr>
          <p:cNvSpPr>
            <a:spLocks noGrp="1"/>
          </p:cNvSpPr>
          <p:nvPr>
            <p:ph type="sldNum" sz="quarter" idx="12"/>
          </p:nvPr>
        </p:nvSpPr>
        <p:spPr/>
        <p:txBody>
          <a:bodyPr/>
          <a:lstStyle/>
          <a:p>
            <a:fld id="{B1290727-AF24-4F54-A478-037C23CAE71E}" type="slidenum">
              <a:rPr lang="es-ES" b="1" smtClean="0"/>
              <a:t>20</a:t>
            </a:fld>
            <a:endParaRPr lang="es-ES" b="1" dirty="0"/>
          </a:p>
        </p:txBody>
      </p:sp>
      <p:pic>
        <p:nvPicPr>
          <p:cNvPr id="5" name="Imagen 4">
            <a:extLst>
              <a:ext uri="{FF2B5EF4-FFF2-40B4-BE49-F238E27FC236}">
                <a16:creationId xmlns:a16="http://schemas.microsoft.com/office/drawing/2014/main" id="{CC44CA11-A26B-9D83-01EE-523E01F8FEC3}"/>
              </a:ext>
            </a:extLst>
          </p:cNvPr>
          <p:cNvPicPr>
            <a:picLocks noChangeAspect="1"/>
          </p:cNvPicPr>
          <p:nvPr/>
        </p:nvPicPr>
        <p:blipFill>
          <a:blip r:embed="rId3"/>
          <a:stretch>
            <a:fillRect/>
          </a:stretch>
        </p:blipFill>
        <p:spPr>
          <a:xfrm>
            <a:off x="9556955" y="6223924"/>
            <a:ext cx="2261812" cy="451143"/>
          </a:xfrm>
          <a:prstGeom prst="rect">
            <a:avLst/>
          </a:prstGeom>
        </p:spPr>
      </p:pic>
    </p:spTree>
    <p:extLst>
      <p:ext uri="{BB962C8B-B14F-4D97-AF65-F5344CB8AC3E}">
        <p14:creationId xmlns:p14="http://schemas.microsoft.com/office/powerpoint/2010/main" val="173534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04587" y="4059935"/>
            <a:ext cx="8833738" cy="1386935"/>
          </a:xfrm>
        </p:spPr>
        <p:txBody>
          <a:bodyPr/>
          <a:lstStyle/>
          <a:p>
            <a:pPr algn="just"/>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r>
              <a:rPr lang="es-ES" sz="3000" dirty="0"/>
              <a:t>Sin embargo, la norma indica que “El contador únicamente iniciará o continuará relaciones y encargos en los que… exista una comprensión común por parte del contador y de la dirección del ente acerca de los términos del encargo y de las responsabilidades de ambas partes…”. </a:t>
            </a: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08CA428E-88C0-07B1-329C-DC499BCA31C8}"/>
              </a:ext>
            </a:extLst>
          </p:cNvPr>
          <p:cNvSpPr>
            <a:spLocks noGrp="1"/>
          </p:cNvSpPr>
          <p:nvPr>
            <p:ph type="sldNum" sz="quarter" idx="12"/>
          </p:nvPr>
        </p:nvSpPr>
        <p:spPr/>
        <p:txBody>
          <a:bodyPr/>
          <a:lstStyle/>
          <a:p>
            <a:fld id="{B1290727-AF24-4F54-A478-037C23CAE71E}" type="slidenum">
              <a:rPr lang="es-ES" b="1" smtClean="0"/>
              <a:t>21</a:t>
            </a:fld>
            <a:endParaRPr lang="es-ES" b="1" dirty="0"/>
          </a:p>
        </p:txBody>
      </p:sp>
      <p:pic>
        <p:nvPicPr>
          <p:cNvPr id="5" name="Imagen 4">
            <a:extLst>
              <a:ext uri="{FF2B5EF4-FFF2-40B4-BE49-F238E27FC236}">
                <a16:creationId xmlns:a16="http://schemas.microsoft.com/office/drawing/2014/main" id="{F7E7F81E-330C-5A1C-48CB-53CF76669B57}"/>
              </a:ext>
            </a:extLst>
          </p:cNvPr>
          <p:cNvPicPr>
            <a:picLocks noChangeAspect="1"/>
          </p:cNvPicPr>
          <p:nvPr/>
        </p:nvPicPr>
        <p:blipFill>
          <a:blip r:embed="rId3"/>
          <a:stretch>
            <a:fillRect/>
          </a:stretch>
        </p:blipFill>
        <p:spPr>
          <a:xfrm>
            <a:off x="9586256" y="6310422"/>
            <a:ext cx="2261812" cy="451143"/>
          </a:xfrm>
          <a:prstGeom prst="rect">
            <a:avLst/>
          </a:prstGeom>
        </p:spPr>
      </p:pic>
    </p:spTree>
    <p:extLst>
      <p:ext uri="{BB962C8B-B14F-4D97-AF65-F5344CB8AC3E}">
        <p14:creationId xmlns:p14="http://schemas.microsoft.com/office/powerpoint/2010/main" val="90585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04587" y="4718696"/>
            <a:ext cx="8833738" cy="1386935"/>
          </a:xfrm>
        </p:spPr>
        <p:txBody>
          <a:bodyPr/>
          <a:lstStyle/>
          <a:p>
            <a:pPr algn="just"/>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r>
              <a:rPr lang="es-ES" sz="2800" dirty="0"/>
              <a:t>Esto significa que el contador debe asegurarse que existe un total conocimiento de los términos del encargo y de las responsabilidades asumidas por ambas partes. En este sentido, la carta convenio o de contratación es una herramienta que permite dejar por escrito el acuerdo entre el profesional y la Gerencia o Directorio sobre el alcance y los </a:t>
            </a:r>
            <a:br>
              <a:rPr lang="es-ES" sz="2800" dirty="0"/>
            </a:br>
            <a:r>
              <a:rPr lang="es-ES" sz="2800" dirty="0"/>
              <a:t>términos </a:t>
            </a:r>
            <a:r>
              <a:rPr lang="es-ES" sz="2800" spc="100" dirty="0"/>
              <a:t>de los servicios sobre los cuales se realizarán las tareas profesionales solicitadas. </a:t>
            </a:r>
            <a:br>
              <a:rPr lang="es-ES" sz="3000" spc="100" dirty="0"/>
            </a:br>
            <a:endParaRPr lang="es-ES" sz="3000" spc="1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D1960E33-419C-EFD9-0789-6A47EEED64EE}"/>
              </a:ext>
            </a:extLst>
          </p:cNvPr>
          <p:cNvSpPr>
            <a:spLocks noGrp="1"/>
          </p:cNvSpPr>
          <p:nvPr>
            <p:ph type="sldNum" sz="quarter" idx="12"/>
          </p:nvPr>
        </p:nvSpPr>
        <p:spPr/>
        <p:txBody>
          <a:bodyPr/>
          <a:lstStyle/>
          <a:p>
            <a:fld id="{B1290727-AF24-4F54-A478-037C23CAE71E}" type="slidenum">
              <a:rPr lang="es-ES" b="1" smtClean="0"/>
              <a:t>22</a:t>
            </a:fld>
            <a:endParaRPr lang="es-ES" b="1" dirty="0"/>
          </a:p>
        </p:txBody>
      </p:sp>
      <p:pic>
        <p:nvPicPr>
          <p:cNvPr id="5" name="Imagen 4">
            <a:extLst>
              <a:ext uri="{FF2B5EF4-FFF2-40B4-BE49-F238E27FC236}">
                <a16:creationId xmlns:a16="http://schemas.microsoft.com/office/drawing/2014/main" id="{615D5649-15E3-98D0-FCB0-3C8BCF493F87}"/>
              </a:ext>
            </a:extLst>
          </p:cNvPr>
          <p:cNvPicPr>
            <a:picLocks noChangeAspect="1"/>
          </p:cNvPicPr>
          <p:nvPr/>
        </p:nvPicPr>
        <p:blipFill>
          <a:blip r:embed="rId3"/>
          <a:stretch>
            <a:fillRect/>
          </a:stretch>
        </p:blipFill>
        <p:spPr>
          <a:xfrm>
            <a:off x="9596087" y="6223924"/>
            <a:ext cx="2261812" cy="451143"/>
          </a:xfrm>
          <a:prstGeom prst="rect">
            <a:avLst/>
          </a:prstGeom>
        </p:spPr>
      </p:pic>
    </p:spTree>
    <p:extLst>
      <p:ext uri="{BB962C8B-B14F-4D97-AF65-F5344CB8AC3E}">
        <p14:creationId xmlns:p14="http://schemas.microsoft.com/office/powerpoint/2010/main" val="389277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04587" y="5770747"/>
            <a:ext cx="8833738"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b="1" dirty="0"/>
            </a:br>
            <a:r>
              <a:rPr lang="es-ES" sz="3000" b="1" dirty="0"/>
              <a:t>f)- </a:t>
            </a:r>
            <a:r>
              <a:rPr lang="es-ES" sz="3000" b="1" spc="100" dirty="0"/>
              <a:t>¿Qué establece el nuevo texto de la RT 37 sobre la “Confirmación escrita de la </a:t>
            </a:r>
            <a:br>
              <a:rPr lang="es-ES" sz="3000" b="1" spc="100" dirty="0"/>
            </a:br>
            <a:r>
              <a:rPr lang="es-ES" sz="3000" b="1" spc="100" dirty="0"/>
              <a:t>Dirección o Carta de Gerencia”? </a:t>
            </a:r>
            <a:br>
              <a:rPr lang="es-ES" sz="3000" dirty="0"/>
            </a:br>
            <a:r>
              <a:rPr lang="es-ES" sz="3000" dirty="0"/>
              <a:t> </a:t>
            </a:r>
            <a:br>
              <a:rPr lang="es-ES" sz="3000" dirty="0"/>
            </a:br>
            <a:r>
              <a:rPr lang="es-ES" sz="3000" dirty="0"/>
              <a:t> </a:t>
            </a:r>
            <a:br>
              <a:rPr lang="es-ES" sz="30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85B7AAC6-EC7C-0EF4-50B5-2A446D4A741C}"/>
              </a:ext>
            </a:extLst>
          </p:cNvPr>
          <p:cNvSpPr>
            <a:spLocks noGrp="1"/>
          </p:cNvSpPr>
          <p:nvPr>
            <p:ph type="sldNum" sz="quarter" idx="12"/>
          </p:nvPr>
        </p:nvSpPr>
        <p:spPr/>
        <p:txBody>
          <a:bodyPr/>
          <a:lstStyle/>
          <a:p>
            <a:fld id="{B1290727-AF24-4F54-A478-037C23CAE71E}" type="slidenum">
              <a:rPr lang="es-ES" b="1" smtClean="0"/>
              <a:t>23</a:t>
            </a:fld>
            <a:endParaRPr lang="es-ES" b="1" dirty="0"/>
          </a:p>
        </p:txBody>
      </p:sp>
      <p:pic>
        <p:nvPicPr>
          <p:cNvPr id="5" name="Imagen 4">
            <a:extLst>
              <a:ext uri="{FF2B5EF4-FFF2-40B4-BE49-F238E27FC236}">
                <a16:creationId xmlns:a16="http://schemas.microsoft.com/office/drawing/2014/main" id="{59C671F5-189F-FAC8-9A07-B0E1F39D7189}"/>
              </a:ext>
            </a:extLst>
          </p:cNvPr>
          <p:cNvPicPr>
            <a:picLocks noChangeAspect="1"/>
          </p:cNvPicPr>
          <p:nvPr/>
        </p:nvPicPr>
        <p:blipFill>
          <a:blip r:embed="rId3"/>
          <a:stretch>
            <a:fillRect/>
          </a:stretch>
        </p:blipFill>
        <p:spPr>
          <a:xfrm>
            <a:off x="9674746" y="6238642"/>
            <a:ext cx="2261812" cy="451143"/>
          </a:xfrm>
          <a:prstGeom prst="rect">
            <a:avLst/>
          </a:prstGeom>
        </p:spPr>
      </p:pic>
    </p:spTree>
    <p:extLst>
      <p:ext uri="{BB962C8B-B14F-4D97-AF65-F5344CB8AC3E}">
        <p14:creationId xmlns:p14="http://schemas.microsoft.com/office/powerpoint/2010/main" val="62676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04587" y="4935006"/>
            <a:ext cx="8833738" cy="1386935"/>
          </a:xfrm>
        </p:spPr>
        <p:txBody>
          <a:bodyPr/>
          <a:lstStyle/>
          <a:p>
            <a:pPr algn="just"/>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r>
              <a:rPr lang="es-ES" sz="3000" dirty="0"/>
              <a:t> </a:t>
            </a:r>
            <a:br>
              <a:rPr lang="es-ES" sz="3000" dirty="0"/>
            </a:br>
            <a:r>
              <a:rPr lang="es-ES" sz="3000" dirty="0"/>
              <a:t>Uno de los procedimientos obligatorios y requeridos dentro del Capítulo II (Sección B, Apartado 8) del nuevo texto de la RT 37 es la obtención de manifestaciones escritas suscriptas por la dirección de la entidad. Expresamente la norma indica que: “Como parte de los procedimientos correspondientes a los encargos de auditoría, revisión, otros encargos de</a:t>
            </a:r>
            <a:br>
              <a:rPr lang="es-ES" sz="30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82EDC899-7E21-F9F6-E11F-009717AD2B43}"/>
              </a:ext>
            </a:extLst>
          </p:cNvPr>
          <p:cNvSpPr>
            <a:spLocks noGrp="1"/>
          </p:cNvSpPr>
          <p:nvPr>
            <p:ph type="sldNum" sz="quarter" idx="12"/>
          </p:nvPr>
        </p:nvSpPr>
        <p:spPr/>
        <p:txBody>
          <a:bodyPr/>
          <a:lstStyle/>
          <a:p>
            <a:fld id="{B1290727-AF24-4F54-A478-037C23CAE71E}" type="slidenum">
              <a:rPr lang="es-ES" b="1" smtClean="0"/>
              <a:t>24</a:t>
            </a:fld>
            <a:endParaRPr lang="es-ES" b="1" dirty="0"/>
          </a:p>
        </p:txBody>
      </p:sp>
      <p:pic>
        <p:nvPicPr>
          <p:cNvPr id="5" name="Imagen 4">
            <a:extLst>
              <a:ext uri="{FF2B5EF4-FFF2-40B4-BE49-F238E27FC236}">
                <a16:creationId xmlns:a16="http://schemas.microsoft.com/office/drawing/2014/main" id="{31279EBA-7327-5FD3-F4EC-591F2711A351}"/>
              </a:ext>
            </a:extLst>
          </p:cNvPr>
          <p:cNvPicPr>
            <a:picLocks noChangeAspect="1"/>
          </p:cNvPicPr>
          <p:nvPr/>
        </p:nvPicPr>
        <p:blipFill>
          <a:blip r:embed="rId3"/>
          <a:stretch>
            <a:fillRect/>
          </a:stretch>
        </p:blipFill>
        <p:spPr>
          <a:xfrm>
            <a:off x="9645249" y="6223924"/>
            <a:ext cx="2261812" cy="451143"/>
          </a:xfrm>
          <a:prstGeom prst="rect">
            <a:avLst/>
          </a:prstGeom>
        </p:spPr>
      </p:pic>
    </p:spTree>
    <p:extLst>
      <p:ext uri="{BB962C8B-B14F-4D97-AF65-F5344CB8AC3E}">
        <p14:creationId xmlns:p14="http://schemas.microsoft.com/office/powerpoint/2010/main" val="4005399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04587" y="4846515"/>
            <a:ext cx="8833738" cy="1386935"/>
          </a:xfrm>
        </p:spPr>
        <p:txBody>
          <a:bodyPr/>
          <a:lstStyle/>
          <a:p>
            <a:pPr algn="just"/>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aseguramiento, encargos de compilación y encargos para la emisión de informes de cumplimiento, el contador obtendrá manifestaciones escritas, suscriptas por la dirección con el propósito de confirmar determinadas materias o para reunir elementos de juicio que no es posible obtener mediante la aplicación de los procedimientos usuales."  </a:t>
            </a:r>
            <a:br>
              <a:rPr lang="es-ES" sz="30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8D82A2D9-58B5-7D4A-0708-402A1420BEFC}"/>
              </a:ext>
            </a:extLst>
          </p:cNvPr>
          <p:cNvSpPr>
            <a:spLocks noGrp="1"/>
          </p:cNvSpPr>
          <p:nvPr>
            <p:ph type="sldNum" sz="quarter" idx="12"/>
          </p:nvPr>
        </p:nvSpPr>
        <p:spPr/>
        <p:txBody>
          <a:bodyPr/>
          <a:lstStyle/>
          <a:p>
            <a:fld id="{B1290727-AF24-4F54-A478-037C23CAE71E}" type="slidenum">
              <a:rPr lang="es-ES" b="1" smtClean="0"/>
              <a:t>25</a:t>
            </a:fld>
            <a:endParaRPr lang="es-ES" b="1" dirty="0"/>
          </a:p>
        </p:txBody>
      </p:sp>
      <p:pic>
        <p:nvPicPr>
          <p:cNvPr id="5" name="Imagen 4">
            <a:extLst>
              <a:ext uri="{FF2B5EF4-FFF2-40B4-BE49-F238E27FC236}">
                <a16:creationId xmlns:a16="http://schemas.microsoft.com/office/drawing/2014/main" id="{A3272B04-BB8B-93AC-3DD6-B66A86F707F6}"/>
              </a:ext>
            </a:extLst>
          </p:cNvPr>
          <p:cNvPicPr>
            <a:picLocks noChangeAspect="1"/>
          </p:cNvPicPr>
          <p:nvPr/>
        </p:nvPicPr>
        <p:blipFill>
          <a:blip r:embed="rId3"/>
          <a:stretch>
            <a:fillRect/>
          </a:stretch>
        </p:blipFill>
        <p:spPr>
          <a:xfrm>
            <a:off x="9674746" y="6233450"/>
            <a:ext cx="2261812" cy="451143"/>
          </a:xfrm>
          <a:prstGeom prst="rect">
            <a:avLst/>
          </a:prstGeom>
        </p:spPr>
      </p:pic>
    </p:spTree>
    <p:extLst>
      <p:ext uri="{BB962C8B-B14F-4D97-AF65-F5344CB8AC3E}">
        <p14:creationId xmlns:p14="http://schemas.microsoft.com/office/powerpoint/2010/main" val="1315035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811064" y="4217251"/>
            <a:ext cx="8833738"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b="1" dirty="0"/>
              <a:t>2- Sobre los Encargos de Auditoría </a:t>
            </a:r>
            <a:br>
              <a:rPr lang="es-ES" sz="3000" dirty="0"/>
            </a:br>
            <a:r>
              <a:rPr lang="es-ES" sz="3000" dirty="0"/>
              <a:t> </a:t>
            </a:r>
            <a:br>
              <a:rPr lang="es-ES" sz="3000" dirty="0"/>
            </a:br>
            <a:r>
              <a:rPr lang="es-ES" sz="3000" b="1" dirty="0"/>
              <a:t>a)- ¿En el informe de auditor independiente se debe hacer </a:t>
            </a:r>
            <a:r>
              <a:rPr lang="es-ES" sz="3000" b="1" spc="100" dirty="0"/>
              <a:t>referencia a la RT 53 (FACPCE) </a:t>
            </a:r>
            <a:br>
              <a:rPr lang="es-ES" sz="3000" b="1" spc="100" dirty="0"/>
            </a:br>
            <a:r>
              <a:rPr lang="es-ES" sz="3000" b="1" dirty="0"/>
              <a:t>en </a:t>
            </a:r>
            <a:r>
              <a:rPr lang="es-ES" sz="3000" b="1" spc="150" dirty="0"/>
              <a:t>reemplazo de la RT 37 (FACPCE</a:t>
            </a:r>
            <a:r>
              <a:rPr lang="es-ES" sz="3000" b="1" dirty="0"/>
              <a:t>)? </a:t>
            </a: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515AF7D4-F87B-5D15-89F0-F326BE0137F5}"/>
              </a:ext>
            </a:extLst>
          </p:cNvPr>
          <p:cNvSpPr>
            <a:spLocks noGrp="1"/>
          </p:cNvSpPr>
          <p:nvPr>
            <p:ph type="sldNum" sz="quarter" idx="12"/>
          </p:nvPr>
        </p:nvSpPr>
        <p:spPr/>
        <p:txBody>
          <a:bodyPr/>
          <a:lstStyle/>
          <a:p>
            <a:fld id="{B1290727-AF24-4F54-A478-037C23CAE71E}" type="slidenum">
              <a:rPr lang="es-ES" b="1" smtClean="0"/>
              <a:t>26</a:t>
            </a:fld>
            <a:endParaRPr lang="es-ES" b="1" dirty="0"/>
          </a:p>
        </p:txBody>
      </p:sp>
      <p:pic>
        <p:nvPicPr>
          <p:cNvPr id="5" name="Imagen 4">
            <a:extLst>
              <a:ext uri="{FF2B5EF4-FFF2-40B4-BE49-F238E27FC236}">
                <a16:creationId xmlns:a16="http://schemas.microsoft.com/office/drawing/2014/main" id="{F3DE515A-F0C3-0C12-70EB-48F3F380ED22}"/>
              </a:ext>
            </a:extLst>
          </p:cNvPr>
          <p:cNvPicPr>
            <a:picLocks noChangeAspect="1"/>
          </p:cNvPicPr>
          <p:nvPr/>
        </p:nvPicPr>
        <p:blipFill>
          <a:blip r:embed="rId3"/>
          <a:stretch>
            <a:fillRect/>
          </a:stretch>
        </p:blipFill>
        <p:spPr>
          <a:xfrm>
            <a:off x="9758813" y="6223924"/>
            <a:ext cx="2261812" cy="451143"/>
          </a:xfrm>
          <a:prstGeom prst="rect">
            <a:avLst/>
          </a:prstGeom>
        </p:spPr>
      </p:pic>
    </p:spTree>
    <p:extLst>
      <p:ext uri="{BB962C8B-B14F-4D97-AF65-F5344CB8AC3E}">
        <p14:creationId xmlns:p14="http://schemas.microsoft.com/office/powerpoint/2010/main" val="481682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04587" y="4315575"/>
            <a:ext cx="8833738"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r>
              <a:rPr lang="es-ES" sz="3000" dirty="0"/>
              <a:t> </a:t>
            </a:r>
            <a:br>
              <a:rPr lang="es-ES" sz="3000" dirty="0"/>
            </a:br>
            <a:br>
              <a:rPr lang="es-ES" sz="3000" dirty="0"/>
            </a:br>
            <a:r>
              <a:rPr lang="es-ES" sz="3000" dirty="0"/>
              <a:t> </a:t>
            </a:r>
            <a:br>
              <a:rPr lang="es-ES" sz="3000" dirty="0"/>
            </a:br>
            <a:r>
              <a:rPr lang="es-ES" sz="3000" dirty="0"/>
              <a:t>La Resolución Técnica </a:t>
            </a:r>
            <a:r>
              <a:rPr lang="es-ES" sz="3000" dirty="0" err="1"/>
              <a:t>N°</a:t>
            </a:r>
            <a:r>
              <a:rPr lang="es-ES" sz="3000" dirty="0"/>
              <a:t> 53, modifica el texto original de la Resolución Técnica </a:t>
            </a:r>
            <a:r>
              <a:rPr lang="es-ES" sz="3000" dirty="0" err="1"/>
              <a:t>N°</a:t>
            </a:r>
            <a:r>
              <a:rPr lang="es-ES" sz="3000" dirty="0"/>
              <a:t> 37.  En ese sentido, se debe continuar mencionando la RT 37 (FACPCE)  en los Informes de Auditoría y demás encargos pero referenciando según los siguientes ejemplos: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547AA881-96A5-0102-E7D8-68372139095C}"/>
              </a:ext>
            </a:extLst>
          </p:cNvPr>
          <p:cNvSpPr>
            <a:spLocks noGrp="1"/>
          </p:cNvSpPr>
          <p:nvPr>
            <p:ph type="sldNum" sz="quarter" idx="12"/>
          </p:nvPr>
        </p:nvSpPr>
        <p:spPr/>
        <p:txBody>
          <a:bodyPr/>
          <a:lstStyle/>
          <a:p>
            <a:fld id="{B1290727-AF24-4F54-A478-037C23CAE71E}" type="slidenum">
              <a:rPr lang="es-ES" b="1" smtClean="0"/>
              <a:t>27</a:t>
            </a:fld>
            <a:endParaRPr lang="es-ES" b="1" dirty="0"/>
          </a:p>
        </p:txBody>
      </p:sp>
      <p:pic>
        <p:nvPicPr>
          <p:cNvPr id="5" name="Imagen 4">
            <a:extLst>
              <a:ext uri="{FF2B5EF4-FFF2-40B4-BE49-F238E27FC236}">
                <a16:creationId xmlns:a16="http://schemas.microsoft.com/office/drawing/2014/main" id="{5D42AF97-0E07-FD67-34BA-695839AB1AA5}"/>
              </a:ext>
            </a:extLst>
          </p:cNvPr>
          <p:cNvPicPr>
            <a:picLocks noChangeAspect="1"/>
          </p:cNvPicPr>
          <p:nvPr/>
        </p:nvPicPr>
        <p:blipFill>
          <a:blip r:embed="rId3"/>
          <a:stretch>
            <a:fillRect/>
          </a:stretch>
        </p:blipFill>
        <p:spPr>
          <a:xfrm>
            <a:off x="9684578" y="6330086"/>
            <a:ext cx="2261812" cy="451143"/>
          </a:xfrm>
          <a:prstGeom prst="rect">
            <a:avLst/>
          </a:prstGeom>
        </p:spPr>
      </p:pic>
    </p:spTree>
    <p:extLst>
      <p:ext uri="{BB962C8B-B14F-4D97-AF65-F5344CB8AC3E}">
        <p14:creationId xmlns:p14="http://schemas.microsoft.com/office/powerpoint/2010/main" val="974107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04587" y="4276246"/>
            <a:ext cx="8833738"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r>
              <a:rPr lang="es-ES" sz="3000" dirty="0"/>
              <a:t> </a:t>
            </a:r>
            <a:br>
              <a:rPr lang="es-ES" sz="3000" dirty="0"/>
            </a:br>
            <a:br>
              <a:rPr lang="es-ES" sz="3000" dirty="0"/>
            </a:br>
            <a:r>
              <a:rPr lang="es-ES" sz="3000" dirty="0"/>
              <a:t> </a:t>
            </a:r>
            <a:br>
              <a:rPr lang="es-ES" sz="3000" dirty="0"/>
            </a:br>
            <a:br>
              <a:rPr lang="es-ES" sz="3000" dirty="0"/>
            </a:br>
            <a:r>
              <a:rPr lang="es-ES" sz="3000" dirty="0"/>
              <a:t>•	He llevado a cabo mi ………………….. (detallar encargo profesional) de conformidad con las normas incluidas en la sección ………………….. (detallar capitulo y sección) de la Resolución Técnica </a:t>
            </a:r>
            <a:r>
              <a:rPr lang="es-ES" sz="3000" dirty="0" err="1"/>
              <a:t>N°</a:t>
            </a:r>
            <a:r>
              <a:rPr lang="es-ES" sz="3000" dirty="0"/>
              <a:t> 37 de la Federación Argentina de Consejos Profesionales de Ciencias Económicas.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F54CAC90-76BD-390B-C0E2-C8263E1EE69A}"/>
              </a:ext>
            </a:extLst>
          </p:cNvPr>
          <p:cNvSpPr>
            <a:spLocks noGrp="1"/>
          </p:cNvSpPr>
          <p:nvPr>
            <p:ph type="sldNum" sz="quarter" idx="12"/>
          </p:nvPr>
        </p:nvSpPr>
        <p:spPr/>
        <p:txBody>
          <a:bodyPr/>
          <a:lstStyle/>
          <a:p>
            <a:fld id="{B1290727-AF24-4F54-A478-037C23CAE71E}" type="slidenum">
              <a:rPr lang="es-ES" b="1" smtClean="0"/>
              <a:t>28</a:t>
            </a:fld>
            <a:endParaRPr lang="es-ES" b="1" dirty="0"/>
          </a:p>
        </p:txBody>
      </p:sp>
      <p:pic>
        <p:nvPicPr>
          <p:cNvPr id="5" name="Imagen 4">
            <a:extLst>
              <a:ext uri="{FF2B5EF4-FFF2-40B4-BE49-F238E27FC236}">
                <a16:creationId xmlns:a16="http://schemas.microsoft.com/office/drawing/2014/main" id="{B1DD003C-2CD9-3943-E5C4-D98807C9978C}"/>
              </a:ext>
            </a:extLst>
          </p:cNvPr>
          <p:cNvPicPr>
            <a:picLocks noChangeAspect="1"/>
          </p:cNvPicPr>
          <p:nvPr/>
        </p:nvPicPr>
        <p:blipFill>
          <a:blip r:embed="rId3"/>
          <a:stretch>
            <a:fillRect/>
          </a:stretch>
        </p:blipFill>
        <p:spPr>
          <a:xfrm>
            <a:off x="9527262" y="6223924"/>
            <a:ext cx="2261812" cy="451143"/>
          </a:xfrm>
          <a:prstGeom prst="rect">
            <a:avLst/>
          </a:prstGeom>
        </p:spPr>
      </p:pic>
    </p:spTree>
    <p:extLst>
      <p:ext uri="{BB962C8B-B14F-4D97-AF65-F5344CB8AC3E}">
        <p14:creationId xmlns:p14="http://schemas.microsoft.com/office/powerpoint/2010/main" val="245680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584922" y="5239806"/>
            <a:ext cx="9168678" cy="1386935"/>
          </a:xfrm>
        </p:spPr>
        <p:txBody>
          <a:bodyPr/>
          <a:lstStyle/>
          <a:p>
            <a:pPr algn="l"/>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r>
              <a:rPr lang="es-ES" sz="3000" dirty="0"/>
              <a:t> </a:t>
            </a:r>
            <a:br>
              <a:rPr lang="es-ES" sz="3000" dirty="0"/>
            </a:br>
            <a:r>
              <a:rPr lang="es-ES" sz="2800" b="1" dirty="0"/>
              <a:t>b)- ¿Qué novedades se introducen en el Informe del Auditor con la nueva RT 37? </a:t>
            </a:r>
            <a:br>
              <a:rPr lang="es-ES" sz="2800" dirty="0"/>
            </a:br>
            <a:r>
              <a:rPr lang="es-ES" sz="2800" dirty="0"/>
              <a:t> </a:t>
            </a:r>
            <a:br>
              <a:rPr lang="es-ES" sz="2800" dirty="0"/>
            </a:br>
            <a:r>
              <a:rPr lang="es-ES" sz="2800" dirty="0"/>
              <a:t>•	Colocación de la opinión del Informe del Auditor al comienzo. </a:t>
            </a:r>
            <a:br>
              <a:rPr lang="es-ES" sz="2800" dirty="0"/>
            </a:br>
            <a:br>
              <a:rPr lang="es-ES" sz="2800" dirty="0"/>
            </a:br>
            <a:r>
              <a:rPr lang="es-ES" sz="2800" dirty="0"/>
              <a:t>•	La adhesión del párrafo de fundamentos utilizados para nuestra opinión.</a:t>
            </a:r>
            <a:br>
              <a:rPr lang="es-ES" sz="2800" dirty="0"/>
            </a:br>
            <a:r>
              <a:rPr lang="es-ES" sz="2800" dirty="0"/>
              <a:t> </a:t>
            </a: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FCEB2609-5A6A-639B-F640-02358A0B3E7C}"/>
              </a:ext>
            </a:extLst>
          </p:cNvPr>
          <p:cNvSpPr>
            <a:spLocks noGrp="1"/>
          </p:cNvSpPr>
          <p:nvPr>
            <p:ph type="sldNum" sz="quarter" idx="12"/>
          </p:nvPr>
        </p:nvSpPr>
        <p:spPr/>
        <p:txBody>
          <a:bodyPr/>
          <a:lstStyle/>
          <a:p>
            <a:fld id="{B1290727-AF24-4F54-A478-037C23CAE71E}" type="slidenum">
              <a:rPr lang="es-ES" b="1" smtClean="0"/>
              <a:t>29</a:t>
            </a:fld>
            <a:endParaRPr lang="es-ES" b="1" dirty="0"/>
          </a:p>
        </p:txBody>
      </p:sp>
      <p:pic>
        <p:nvPicPr>
          <p:cNvPr id="5" name="Imagen 4">
            <a:extLst>
              <a:ext uri="{FF2B5EF4-FFF2-40B4-BE49-F238E27FC236}">
                <a16:creationId xmlns:a16="http://schemas.microsoft.com/office/drawing/2014/main" id="{764709A5-C8D2-2F7D-69BF-3E06A0566F03}"/>
              </a:ext>
            </a:extLst>
          </p:cNvPr>
          <p:cNvPicPr>
            <a:picLocks noChangeAspect="1"/>
          </p:cNvPicPr>
          <p:nvPr/>
        </p:nvPicPr>
        <p:blipFill>
          <a:blip r:embed="rId3"/>
          <a:stretch>
            <a:fillRect/>
          </a:stretch>
        </p:blipFill>
        <p:spPr>
          <a:xfrm>
            <a:off x="9576423" y="6223924"/>
            <a:ext cx="2261812" cy="451143"/>
          </a:xfrm>
          <a:prstGeom prst="rect">
            <a:avLst/>
          </a:prstGeom>
        </p:spPr>
      </p:pic>
    </p:spTree>
    <p:extLst>
      <p:ext uri="{BB962C8B-B14F-4D97-AF65-F5344CB8AC3E}">
        <p14:creationId xmlns:p14="http://schemas.microsoft.com/office/powerpoint/2010/main" val="405433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1390809" y="3549444"/>
            <a:ext cx="7766936" cy="2118305"/>
          </a:xfrm>
        </p:spPr>
        <p:txBody>
          <a:bodyPr/>
          <a:lstStyle/>
          <a:p>
            <a:pPr algn="just"/>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3000" dirty="0"/>
              <a:t>Los informes de Auditoria comenzarán con la opinión y el fundamento de la misma</a:t>
            </a:r>
            <a:br>
              <a:rPr lang="es-ES" sz="3000" dirty="0"/>
            </a:br>
            <a:br>
              <a:rPr lang="es-ES" sz="3000" dirty="0"/>
            </a:br>
            <a:r>
              <a:rPr lang="es-ES" sz="3000" dirty="0"/>
              <a:t>se introducen cambios en los “párrafos de énfasis, “principio de empresa en funcionamiento”, “Documentación del Encargo” que reemplaza a los “Papeles de Trabajo” </a:t>
            </a:r>
          </a:p>
        </p:txBody>
      </p:sp>
      <p:sp>
        <p:nvSpPr>
          <p:cNvPr id="3" name="CuadroTexto 2">
            <a:extLst>
              <a:ext uri="{FF2B5EF4-FFF2-40B4-BE49-F238E27FC236}">
                <a16:creationId xmlns:a16="http://schemas.microsoft.com/office/drawing/2014/main" id="{7D8E69DB-33F6-254C-2DEE-ABDF40462EC3}"/>
              </a:ext>
            </a:extLst>
          </p:cNvPr>
          <p:cNvSpPr txBox="1"/>
          <p:nvPr/>
        </p:nvSpPr>
        <p:spPr>
          <a:xfrm>
            <a:off x="1390809" y="3775587"/>
            <a:ext cx="7310739" cy="369332"/>
          </a:xfrm>
          <a:prstGeom prst="rect">
            <a:avLst/>
          </a:prstGeom>
          <a:noFill/>
        </p:spPr>
        <p:txBody>
          <a:bodyPr wrap="square" rtlCol="0">
            <a:spAutoFit/>
          </a:bodyPr>
          <a:lstStyle/>
          <a:p>
            <a:r>
              <a:rPr lang="es-ES" dirty="0"/>
              <a:t> </a:t>
            </a:r>
          </a:p>
        </p:txBody>
      </p:sp>
      <p:pic>
        <p:nvPicPr>
          <p:cNvPr id="4" name="Imagen 3">
            <a:extLst>
              <a:ext uri="{FF2B5EF4-FFF2-40B4-BE49-F238E27FC236}">
                <a16:creationId xmlns:a16="http://schemas.microsoft.com/office/drawing/2014/main" id="{52117914-B819-1B6A-9870-393E494B352D}"/>
              </a:ext>
            </a:extLst>
          </p:cNvPr>
          <p:cNvPicPr>
            <a:picLocks noChangeAspect="1"/>
          </p:cNvPicPr>
          <p:nvPr/>
        </p:nvPicPr>
        <p:blipFill>
          <a:blip r:embed="rId3"/>
          <a:stretch>
            <a:fillRect/>
          </a:stretch>
        </p:blipFill>
        <p:spPr>
          <a:xfrm>
            <a:off x="571181" y="2158059"/>
            <a:ext cx="719390" cy="457240"/>
          </a:xfrm>
          <a:prstGeom prst="rect">
            <a:avLst/>
          </a:prstGeom>
        </p:spPr>
      </p:pic>
      <p:pic>
        <p:nvPicPr>
          <p:cNvPr id="5" name="Imagen 4">
            <a:extLst>
              <a:ext uri="{FF2B5EF4-FFF2-40B4-BE49-F238E27FC236}">
                <a16:creationId xmlns:a16="http://schemas.microsoft.com/office/drawing/2014/main" id="{8D4F7D2C-E78B-3EB4-9D66-EC0E24FC1C8C}"/>
              </a:ext>
            </a:extLst>
          </p:cNvPr>
          <p:cNvPicPr>
            <a:picLocks noChangeAspect="1"/>
          </p:cNvPicPr>
          <p:nvPr/>
        </p:nvPicPr>
        <p:blipFill>
          <a:blip r:embed="rId3"/>
          <a:stretch>
            <a:fillRect/>
          </a:stretch>
        </p:blipFill>
        <p:spPr>
          <a:xfrm>
            <a:off x="415317" y="3429000"/>
            <a:ext cx="719390" cy="457240"/>
          </a:xfrm>
          <a:prstGeom prst="rect">
            <a:avLst/>
          </a:prstGeom>
        </p:spPr>
      </p:pic>
      <p:sp>
        <p:nvSpPr>
          <p:cNvPr id="6" name="Rectángulo 5">
            <a:extLst>
              <a:ext uri="{FF2B5EF4-FFF2-40B4-BE49-F238E27FC236}">
                <a16:creationId xmlns:a16="http://schemas.microsoft.com/office/drawing/2014/main" id="{10A1546E-ACF8-00A3-E6CD-3AB46C514644}"/>
              </a:ext>
            </a:extLst>
          </p:cNvPr>
          <p:cNvSpPr/>
          <p:nvPr/>
        </p:nvSpPr>
        <p:spPr>
          <a:xfrm>
            <a:off x="2083257" y="416591"/>
            <a:ext cx="7074488"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CAMBIOS MAS IMPORTANTES: </a:t>
            </a:r>
            <a:endParaRPr kumimoji="0" lang="es-ES" sz="4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8" name="Marcador de número de diapositiva 7">
            <a:extLst>
              <a:ext uri="{FF2B5EF4-FFF2-40B4-BE49-F238E27FC236}">
                <a16:creationId xmlns:a16="http://schemas.microsoft.com/office/drawing/2014/main" id="{BD17CF27-40EC-BE2F-389E-C070C2F23D41}"/>
              </a:ext>
            </a:extLst>
          </p:cNvPr>
          <p:cNvSpPr>
            <a:spLocks noGrp="1"/>
          </p:cNvSpPr>
          <p:nvPr>
            <p:ph type="sldNum" sz="quarter" idx="12"/>
          </p:nvPr>
        </p:nvSpPr>
        <p:spPr/>
        <p:txBody>
          <a:bodyPr/>
          <a:lstStyle/>
          <a:p>
            <a:fld id="{B1290727-AF24-4F54-A478-037C23CAE71E}" type="slidenum">
              <a:rPr lang="es-ES" b="1" smtClean="0"/>
              <a:t>3</a:t>
            </a:fld>
            <a:endParaRPr lang="es-ES" b="1" dirty="0"/>
          </a:p>
        </p:txBody>
      </p:sp>
      <p:pic>
        <p:nvPicPr>
          <p:cNvPr id="9" name="Imagen 8">
            <a:extLst>
              <a:ext uri="{FF2B5EF4-FFF2-40B4-BE49-F238E27FC236}">
                <a16:creationId xmlns:a16="http://schemas.microsoft.com/office/drawing/2014/main" id="{8A738CE9-0C34-528C-93A7-144724DA677E}"/>
              </a:ext>
            </a:extLst>
          </p:cNvPr>
          <p:cNvPicPr>
            <a:picLocks noChangeAspect="1"/>
          </p:cNvPicPr>
          <p:nvPr/>
        </p:nvPicPr>
        <p:blipFill>
          <a:blip r:embed="rId4"/>
          <a:stretch>
            <a:fillRect/>
          </a:stretch>
        </p:blipFill>
        <p:spPr>
          <a:xfrm>
            <a:off x="9674745" y="6223924"/>
            <a:ext cx="2261812" cy="451143"/>
          </a:xfrm>
          <a:prstGeom prst="rect">
            <a:avLst/>
          </a:prstGeom>
        </p:spPr>
      </p:pic>
    </p:spTree>
    <p:extLst>
      <p:ext uri="{BB962C8B-B14F-4D97-AF65-F5344CB8AC3E}">
        <p14:creationId xmlns:p14="http://schemas.microsoft.com/office/powerpoint/2010/main" val="2154536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466934" y="4079600"/>
            <a:ext cx="9296497" cy="1386935"/>
          </a:xfrm>
        </p:spPr>
        <p:txBody>
          <a:bodyPr/>
          <a:lstStyle/>
          <a:p>
            <a:pPr algn="l"/>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800" dirty="0"/>
              <a:t> </a:t>
            </a:r>
            <a:r>
              <a:rPr lang="es-ES" sz="2900" dirty="0"/>
              <a:t>•	Incorporación del párrafo de duda sobre empresa en funcionamiento (de corresponder).</a:t>
            </a:r>
            <a:br>
              <a:rPr lang="es-ES" sz="2900" dirty="0"/>
            </a:br>
            <a:r>
              <a:rPr lang="es-ES" sz="2900" dirty="0"/>
              <a:t> </a:t>
            </a:r>
            <a:br>
              <a:rPr lang="es-ES" sz="2900" dirty="0"/>
            </a:br>
            <a:r>
              <a:rPr lang="es-ES" sz="2900" dirty="0"/>
              <a:t>•	Incorporación del párrafo sobre otra información  (de corresponder). </a:t>
            </a: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ADBC30DB-D06C-5472-6853-D378F20E10C9}"/>
              </a:ext>
            </a:extLst>
          </p:cNvPr>
          <p:cNvSpPr>
            <a:spLocks noGrp="1"/>
          </p:cNvSpPr>
          <p:nvPr>
            <p:ph type="sldNum" sz="quarter" idx="12"/>
          </p:nvPr>
        </p:nvSpPr>
        <p:spPr/>
        <p:txBody>
          <a:bodyPr/>
          <a:lstStyle/>
          <a:p>
            <a:fld id="{B1290727-AF24-4F54-A478-037C23CAE71E}" type="slidenum">
              <a:rPr lang="es-ES" b="1" smtClean="0"/>
              <a:t>30</a:t>
            </a:fld>
            <a:endParaRPr lang="es-ES" b="1" dirty="0"/>
          </a:p>
        </p:txBody>
      </p:sp>
      <p:pic>
        <p:nvPicPr>
          <p:cNvPr id="5" name="Imagen 4">
            <a:extLst>
              <a:ext uri="{FF2B5EF4-FFF2-40B4-BE49-F238E27FC236}">
                <a16:creationId xmlns:a16="http://schemas.microsoft.com/office/drawing/2014/main" id="{A869E965-AB19-4C91-1749-A7CF35C57AC6}"/>
              </a:ext>
            </a:extLst>
          </p:cNvPr>
          <p:cNvPicPr>
            <a:picLocks noChangeAspect="1"/>
          </p:cNvPicPr>
          <p:nvPr/>
        </p:nvPicPr>
        <p:blipFill>
          <a:blip r:embed="rId3"/>
          <a:stretch>
            <a:fillRect/>
          </a:stretch>
        </p:blipFill>
        <p:spPr>
          <a:xfrm>
            <a:off x="9655081" y="6223924"/>
            <a:ext cx="2261812" cy="451143"/>
          </a:xfrm>
          <a:prstGeom prst="rect">
            <a:avLst/>
          </a:prstGeom>
        </p:spPr>
      </p:pic>
    </p:spTree>
    <p:extLst>
      <p:ext uri="{BB962C8B-B14F-4D97-AF65-F5344CB8AC3E}">
        <p14:creationId xmlns:p14="http://schemas.microsoft.com/office/powerpoint/2010/main" val="2644829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90024" y="5827535"/>
            <a:ext cx="9296497" cy="1386935"/>
          </a:xfrm>
        </p:spPr>
        <p:txBody>
          <a:bodyPr/>
          <a:lstStyle/>
          <a:p>
            <a:pPr algn="l"/>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r>
              <a:rPr lang="es-ES" sz="2800" b="1" dirty="0"/>
              <a:t>c)- ¿Cuál es la estructura del informe del auditor según la RT 37 (Mod. RT 53)? </a:t>
            </a:r>
            <a:br>
              <a:rPr lang="es-ES" sz="2800" dirty="0"/>
            </a:br>
            <a:r>
              <a:rPr lang="es-ES" sz="2800" dirty="0"/>
              <a:t>   </a:t>
            </a:r>
            <a:br>
              <a:rPr lang="es-ES" sz="2800" dirty="0"/>
            </a:br>
            <a:r>
              <a:rPr lang="es-ES" sz="2800" dirty="0"/>
              <a:t>La nueva estructura del informe del auditor es la siguiente: </a:t>
            </a:r>
            <a:br>
              <a:rPr lang="es-ES" sz="2800" dirty="0"/>
            </a:br>
            <a:r>
              <a:rPr lang="es-ES" sz="2800" dirty="0"/>
              <a:t> </a:t>
            </a:r>
            <a:br>
              <a:rPr lang="es-ES" sz="2800" dirty="0"/>
            </a:br>
            <a:r>
              <a:rPr lang="es-ES" sz="2800" dirty="0"/>
              <a:t>•	Título: “Informe del Auditor Independiente” </a:t>
            </a:r>
            <a:br>
              <a:rPr lang="es-ES" sz="2800" dirty="0"/>
            </a:br>
            <a:br>
              <a:rPr lang="es-ES" sz="2800" dirty="0"/>
            </a:br>
            <a:r>
              <a:rPr lang="es-ES" sz="2800" dirty="0"/>
              <a:t>•	Destinatarios </a:t>
            </a:r>
            <a:br>
              <a:rPr lang="es-ES" sz="2800" dirty="0"/>
            </a:br>
            <a:br>
              <a:rPr lang="es-ES" sz="2800" dirty="0"/>
            </a:br>
            <a:r>
              <a:rPr lang="es-ES" sz="2800" dirty="0"/>
              <a:t>•	Opinión de Auditoría </a:t>
            </a: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84D9F2C2-9102-076C-2E2A-900F16BBC607}"/>
              </a:ext>
            </a:extLst>
          </p:cNvPr>
          <p:cNvSpPr>
            <a:spLocks noGrp="1"/>
          </p:cNvSpPr>
          <p:nvPr>
            <p:ph type="sldNum" sz="quarter" idx="12"/>
          </p:nvPr>
        </p:nvSpPr>
        <p:spPr/>
        <p:txBody>
          <a:bodyPr/>
          <a:lstStyle/>
          <a:p>
            <a:fld id="{B1290727-AF24-4F54-A478-037C23CAE71E}" type="slidenum">
              <a:rPr lang="es-ES" b="1" smtClean="0"/>
              <a:t>31</a:t>
            </a:fld>
            <a:endParaRPr lang="es-ES" b="1" dirty="0"/>
          </a:p>
        </p:txBody>
      </p:sp>
      <p:pic>
        <p:nvPicPr>
          <p:cNvPr id="5" name="Imagen 4">
            <a:extLst>
              <a:ext uri="{FF2B5EF4-FFF2-40B4-BE49-F238E27FC236}">
                <a16:creationId xmlns:a16="http://schemas.microsoft.com/office/drawing/2014/main" id="{AC82E3EA-695F-8E49-BCD4-864F7FBA1104}"/>
              </a:ext>
            </a:extLst>
          </p:cNvPr>
          <p:cNvPicPr>
            <a:picLocks noChangeAspect="1"/>
          </p:cNvPicPr>
          <p:nvPr/>
        </p:nvPicPr>
        <p:blipFill>
          <a:blip r:embed="rId3"/>
          <a:stretch>
            <a:fillRect/>
          </a:stretch>
        </p:blipFill>
        <p:spPr>
          <a:xfrm>
            <a:off x="9625584" y="6295430"/>
            <a:ext cx="2261812" cy="451143"/>
          </a:xfrm>
          <a:prstGeom prst="rect">
            <a:avLst/>
          </a:prstGeom>
        </p:spPr>
      </p:pic>
    </p:spTree>
    <p:extLst>
      <p:ext uri="{BB962C8B-B14F-4D97-AF65-F5344CB8AC3E}">
        <p14:creationId xmlns:p14="http://schemas.microsoft.com/office/powerpoint/2010/main" val="1467653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90024" y="5857033"/>
            <a:ext cx="9296497" cy="1386935"/>
          </a:xfrm>
        </p:spPr>
        <p:txBody>
          <a:bodyPr/>
          <a:lstStyle/>
          <a:p>
            <a:pPr algn="l"/>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r>
              <a:rPr lang="es-ES" sz="2800" dirty="0"/>
              <a:t>•	Fundamentos de la opinión / Fundamentos de la opinión modificada (en caso de corresponder) </a:t>
            </a:r>
            <a:br>
              <a:rPr lang="es-ES" sz="2800" dirty="0"/>
            </a:br>
            <a:br>
              <a:rPr lang="es-ES" sz="2800" dirty="0"/>
            </a:br>
            <a:r>
              <a:rPr lang="es-ES" sz="2800" dirty="0"/>
              <a:t>•	Duda de empresa en funcionamiento (en caso de corresponder) </a:t>
            </a:r>
            <a:br>
              <a:rPr lang="es-ES" sz="2800" dirty="0"/>
            </a:br>
            <a:br>
              <a:rPr lang="es-ES" sz="2800" dirty="0"/>
            </a:br>
            <a:r>
              <a:rPr lang="es-ES" sz="2800" dirty="0"/>
              <a:t>•	Párrafo de énfasis (en caso de corresponder) </a:t>
            </a:r>
            <a:br>
              <a:rPr lang="es-ES" sz="2800" dirty="0"/>
            </a:br>
            <a:br>
              <a:rPr lang="es-ES" sz="2800" dirty="0"/>
            </a:br>
            <a:r>
              <a:rPr lang="es-ES" sz="2800" dirty="0"/>
              <a:t>•	Párrafo sobre Otra Información (en caso de corresponder) </a:t>
            </a:r>
            <a:br>
              <a:rPr lang="es-ES" sz="2800" dirty="0"/>
            </a:b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346E5A3C-B0D8-17C2-15D1-99D4E7D73A6B}"/>
              </a:ext>
            </a:extLst>
          </p:cNvPr>
          <p:cNvSpPr>
            <a:spLocks noGrp="1"/>
          </p:cNvSpPr>
          <p:nvPr>
            <p:ph type="sldNum" sz="quarter" idx="12"/>
          </p:nvPr>
        </p:nvSpPr>
        <p:spPr/>
        <p:txBody>
          <a:bodyPr/>
          <a:lstStyle/>
          <a:p>
            <a:fld id="{B1290727-AF24-4F54-A478-037C23CAE71E}" type="slidenum">
              <a:rPr lang="es-ES" b="1" smtClean="0"/>
              <a:t>32</a:t>
            </a:fld>
            <a:endParaRPr lang="es-ES" b="1" dirty="0"/>
          </a:p>
        </p:txBody>
      </p:sp>
      <p:pic>
        <p:nvPicPr>
          <p:cNvPr id="5" name="Imagen 4">
            <a:extLst>
              <a:ext uri="{FF2B5EF4-FFF2-40B4-BE49-F238E27FC236}">
                <a16:creationId xmlns:a16="http://schemas.microsoft.com/office/drawing/2014/main" id="{A9D66EF3-15C1-ABBD-6E09-2F2E9CEACE37}"/>
              </a:ext>
            </a:extLst>
          </p:cNvPr>
          <p:cNvPicPr>
            <a:picLocks noChangeAspect="1"/>
          </p:cNvPicPr>
          <p:nvPr/>
        </p:nvPicPr>
        <p:blipFill>
          <a:blip r:embed="rId3"/>
          <a:stretch>
            <a:fillRect/>
          </a:stretch>
        </p:blipFill>
        <p:spPr>
          <a:xfrm>
            <a:off x="9758813" y="6223924"/>
            <a:ext cx="2261812" cy="451143"/>
          </a:xfrm>
          <a:prstGeom prst="rect">
            <a:avLst/>
          </a:prstGeom>
        </p:spPr>
      </p:pic>
    </p:spTree>
    <p:extLst>
      <p:ext uri="{BB962C8B-B14F-4D97-AF65-F5344CB8AC3E}">
        <p14:creationId xmlns:p14="http://schemas.microsoft.com/office/powerpoint/2010/main" val="617386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930876" y="4785317"/>
            <a:ext cx="9296497" cy="1386935"/>
          </a:xfrm>
        </p:spPr>
        <p:txBody>
          <a:bodyPr/>
          <a:lstStyle/>
          <a:p>
            <a:pPr algn="l"/>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r>
              <a:rPr lang="es-ES" sz="2800" dirty="0"/>
              <a:t>•	Párrafo sobre Otras Cuestiones (en caso de corresponder) </a:t>
            </a:r>
            <a:br>
              <a:rPr lang="es-ES" sz="2800" dirty="0"/>
            </a:br>
            <a:br>
              <a:rPr lang="es-ES" sz="2800" dirty="0"/>
            </a:br>
            <a:r>
              <a:rPr lang="es-ES" sz="2800" dirty="0"/>
              <a:t>•	Responsabilidades de la Dirección </a:t>
            </a:r>
            <a:br>
              <a:rPr lang="es-ES" sz="2800" dirty="0"/>
            </a:br>
            <a:br>
              <a:rPr lang="es-ES" sz="2800" dirty="0"/>
            </a:br>
            <a:r>
              <a:rPr lang="es-ES" sz="2800" dirty="0"/>
              <a:t>•	Responsabilidades del Auditor </a:t>
            </a:r>
            <a:br>
              <a:rPr lang="es-ES" sz="2800" dirty="0"/>
            </a:b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6CF97CFF-0D51-F448-D9C4-CAB9894033F0}"/>
              </a:ext>
            </a:extLst>
          </p:cNvPr>
          <p:cNvSpPr>
            <a:spLocks noGrp="1"/>
          </p:cNvSpPr>
          <p:nvPr>
            <p:ph type="sldNum" sz="quarter" idx="12"/>
          </p:nvPr>
        </p:nvSpPr>
        <p:spPr/>
        <p:txBody>
          <a:bodyPr/>
          <a:lstStyle/>
          <a:p>
            <a:fld id="{B1290727-AF24-4F54-A478-037C23CAE71E}" type="slidenum">
              <a:rPr lang="es-ES" b="1" smtClean="0"/>
              <a:t>33</a:t>
            </a:fld>
            <a:endParaRPr lang="es-ES" b="1" dirty="0"/>
          </a:p>
        </p:txBody>
      </p:sp>
      <p:pic>
        <p:nvPicPr>
          <p:cNvPr id="5" name="Imagen 4">
            <a:extLst>
              <a:ext uri="{FF2B5EF4-FFF2-40B4-BE49-F238E27FC236}">
                <a16:creationId xmlns:a16="http://schemas.microsoft.com/office/drawing/2014/main" id="{C2AEAB5E-BEDE-CAD9-AFE5-DD54969B1F54}"/>
              </a:ext>
            </a:extLst>
          </p:cNvPr>
          <p:cNvPicPr>
            <a:picLocks noChangeAspect="1"/>
          </p:cNvPicPr>
          <p:nvPr/>
        </p:nvPicPr>
        <p:blipFill>
          <a:blip r:embed="rId3"/>
          <a:stretch>
            <a:fillRect/>
          </a:stretch>
        </p:blipFill>
        <p:spPr>
          <a:xfrm>
            <a:off x="9689987" y="6223924"/>
            <a:ext cx="2261812" cy="451143"/>
          </a:xfrm>
          <a:prstGeom prst="rect">
            <a:avLst/>
          </a:prstGeom>
        </p:spPr>
      </p:pic>
    </p:spTree>
    <p:extLst>
      <p:ext uri="{BB962C8B-B14F-4D97-AF65-F5344CB8AC3E}">
        <p14:creationId xmlns:p14="http://schemas.microsoft.com/office/powerpoint/2010/main" val="2071425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3"/>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90024" y="4952465"/>
            <a:ext cx="9296497" cy="1386935"/>
          </a:xfrm>
        </p:spPr>
        <p:txBody>
          <a:bodyPr/>
          <a:lstStyle/>
          <a:p>
            <a:pPr algn="l"/>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r>
              <a:rPr lang="es-ES" sz="2800" dirty="0"/>
              <a:t> </a:t>
            </a:r>
            <a:br>
              <a:rPr lang="es-ES" sz="2800" dirty="0"/>
            </a:br>
            <a:r>
              <a:rPr lang="es-ES" sz="2800" dirty="0"/>
              <a:t>•	Informe sobre Otros requerimientos legales y reglamentarios </a:t>
            </a:r>
            <a:br>
              <a:rPr lang="es-ES" sz="2800" dirty="0"/>
            </a:br>
            <a:br>
              <a:rPr lang="es-ES" sz="2800" dirty="0"/>
            </a:br>
            <a:r>
              <a:rPr lang="es-ES" sz="2800" dirty="0"/>
              <a:t>•	Nombre del Contador/Asociación Profesional, Firma, Matricula </a:t>
            </a:r>
            <a:br>
              <a:rPr lang="es-ES" sz="2800" dirty="0"/>
            </a:br>
            <a:br>
              <a:rPr lang="es-ES" sz="2800" dirty="0"/>
            </a:br>
            <a:r>
              <a:rPr lang="es-ES" sz="2800" dirty="0"/>
              <a:t>•	Fecha del Informe </a:t>
            </a:r>
            <a:br>
              <a:rPr lang="es-ES" sz="2800" dirty="0"/>
            </a:b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58272FE1-1915-7844-7337-D852F8E43267}"/>
              </a:ext>
            </a:extLst>
          </p:cNvPr>
          <p:cNvSpPr>
            <a:spLocks noGrp="1"/>
          </p:cNvSpPr>
          <p:nvPr>
            <p:ph type="sldNum" sz="quarter" idx="12"/>
          </p:nvPr>
        </p:nvSpPr>
        <p:spPr/>
        <p:txBody>
          <a:bodyPr/>
          <a:lstStyle/>
          <a:p>
            <a:fld id="{B1290727-AF24-4F54-A478-037C23CAE71E}" type="slidenum">
              <a:rPr lang="es-ES" b="1" i="1" smtClean="0"/>
              <a:t>34</a:t>
            </a:fld>
            <a:endParaRPr lang="es-ES" b="1" i="1" dirty="0"/>
          </a:p>
        </p:txBody>
      </p:sp>
      <p:pic>
        <p:nvPicPr>
          <p:cNvPr id="5" name="Imagen 4">
            <a:extLst>
              <a:ext uri="{FF2B5EF4-FFF2-40B4-BE49-F238E27FC236}">
                <a16:creationId xmlns:a16="http://schemas.microsoft.com/office/drawing/2014/main" id="{7D7679A0-AF70-C6BB-BD82-6331EF332882}"/>
              </a:ext>
            </a:extLst>
          </p:cNvPr>
          <p:cNvPicPr>
            <a:picLocks noChangeAspect="1"/>
          </p:cNvPicPr>
          <p:nvPr/>
        </p:nvPicPr>
        <p:blipFill>
          <a:blip r:embed="rId4"/>
          <a:stretch>
            <a:fillRect/>
          </a:stretch>
        </p:blipFill>
        <p:spPr>
          <a:xfrm>
            <a:off x="9684578" y="6223924"/>
            <a:ext cx="2261812" cy="451143"/>
          </a:xfrm>
          <a:prstGeom prst="rect">
            <a:avLst/>
          </a:prstGeom>
        </p:spPr>
      </p:pic>
    </p:spTree>
    <p:extLst>
      <p:ext uri="{BB962C8B-B14F-4D97-AF65-F5344CB8AC3E}">
        <p14:creationId xmlns:p14="http://schemas.microsoft.com/office/powerpoint/2010/main" val="87097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930876" y="4785317"/>
            <a:ext cx="9296497" cy="1386935"/>
          </a:xfrm>
        </p:spPr>
        <p:txBody>
          <a:bodyPr/>
          <a:lstStyle/>
          <a:p>
            <a:pPr algn="l">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r>
              <a:rPr lang="es-ES" sz="2900" dirty="0"/>
              <a:t>Con respecto al orden de los párrafos del Informe del Auditor, no se establece un orden obligatorio excepto para los párrafos “Opinión” y “Fundamentos de la Opinión”. </a:t>
            </a: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6E47DEF1-5C05-429C-98BF-627A5C1C066E}"/>
              </a:ext>
            </a:extLst>
          </p:cNvPr>
          <p:cNvSpPr>
            <a:spLocks noGrp="1"/>
          </p:cNvSpPr>
          <p:nvPr>
            <p:ph type="sldNum" sz="quarter" idx="12"/>
          </p:nvPr>
        </p:nvSpPr>
        <p:spPr/>
        <p:txBody>
          <a:bodyPr/>
          <a:lstStyle/>
          <a:p>
            <a:fld id="{B1290727-AF24-4F54-A478-037C23CAE71E}" type="slidenum">
              <a:rPr lang="es-ES" b="1" smtClean="0"/>
              <a:t>35</a:t>
            </a:fld>
            <a:endParaRPr lang="es-ES" b="1" dirty="0"/>
          </a:p>
        </p:txBody>
      </p:sp>
      <p:pic>
        <p:nvPicPr>
          <p:cNvPr id="5" name="Imagen 4">
            <a:extLst>
              <a:ext uri="{FF2B5EF4-FFF2-40B4-BE49-F238E27FC236}">
                <a16:creationId xmlns:a16="http://schemas.microsoft.com/office/drawing/2014/main" id="{19C74AB3-4C27-3E1E-786F-376252B7D34A}"/>
              </a:ext>
            </a:extLst>
          </p:cNvPr>
          <p:cNvPicPr>
            <a:picLocks noChangeAspect="1"/>
          </p:cNvPicPr>
          <p:nvPr/>
        </p:nvPicPr>
        <p:blipFill>
          <a:blip r:embed="rId3"/>
          <a:stretch>
            <a:fillRect/>
          </a:stretch>
        </p:blipFill>
        <p:spPr>
          <a:xfrm>
            <a:off x="9674745" y="6223924"/>
            <a:ext cx="2261812" cy="451143"/>
          </a:xfrm>
          <a:prstGeom prst="rect">
            <a:avLst/>
          </a:prstGeom>
        </p:spPr>
      </p:pic>
    </p:spTree>
    <p:extLst>
      <p:ext uri="{BB962C8B-B14F-4D97-AF65-F5344CB8AC3E}">
        <p14:creationId xmlns:p14="http://schemas.microsoft.com/office/powerpoint/2010/main" val="322116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930876" y="5769342"/>
            <a:ext cx="7937822" cy="1386935"/>
          </a:xfrm>
        </p:spPr>
        <p:txBody>
          <a:bodyPr/>
          <a:lstStyle/>
          <a:p>
            <a:pPr algn="l">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r>
              <a:rPr lang="es-ES" sz="1500" dirty="0">
                <a:hlinkClick r:id="rId3"/>
              </a:rPr>
              <a:t>INFORME </a:t>
            </a:r>
            <a:r>
              <a:rPr lang="es-ES" sz="1500" dirty="0" err="1">
                <a:hlinkClick r:id="rId3"/>
              </a:rPr>
              <a:t>N°</a:t>
            </a:r>
            <a:r>
              <a:rPr lang="es-ES" sz="1500" dirty="0">
                <a:hlinkClick r:id="rId3"/>
              </a:rPr>
              <a:t> 22 </a:t>
            </a:r>
            <a:r>
              <a:rPr lang="es-ES" sz="1500" dirty="0" err="1">
                <a:hlinkClick r:id="rId3"/>
              </a:rPr>
              <a:t>CENCyA</a:t>
            </a:r>
            <a:r>
              <a:rPr lang="es-ES" sz="1500" dirty="0"/>
              <a:t> - MODELOS DE INFORMES - Preparados de acuerdo con la RT 37 modificada por la RT 53 </a:t>
            </a: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pic>
        <p:nvPicPr>
          <p:cNvPr id="7" name="Imagen 6">
            <a:extLst>
              <a:ext uri="{FF2B5EF4-FFF2-40B4-BE49-F238E27FC236}">
                <a16:creationId xmlns:a16="http://schemas.microsoft.com/office/drawing/2014/main" id="{7665C3D7-F2B3-480B-FDA3-DBB1F5008BCE}"/>
              </a:ext>
            </a:extLst>
          </p:cNvPr>
          <p:cNvPicPr>
            <a:picLocks noChangeAspect="1"/>
          </p:cNvPicPr>
          <p:nvPr/>
        </p:nvPicPr>
        <p:blipFill>
          <a:blip r:embed="rId4"/>
          <a:stretch>
            <a:fillRect/>
          </a:stretch>
        </p:blipFill>
        <p:spPr>
          <a:xfrm>
            <a:off x="930876" y="1088658"/>
            <a:ext cx="8029128" cy="4645555"/>
          </a:xfrm>
          <a:prstGeom prst="rect">
            <a:avLst/>
          </a:prstGeom>
        </p:spPr>
      </p:pic>
      <p:sp>
        <p:nvSpPr>
          <p:cNvPr id="4" name="Marcador de número de diapositiva 3">
            <a:extLst>
              <a:ext uri="{FF2B5EF4-FFF2-40B4-BE49-F238E27FC236}">
                <a16:creationId xmlns:a16="http://schemas.microsoft.com/office/drawing/2014/main" id="{0461456F-6CD0-F750-A4D2-A9889A467189}"/>
              </a:ext>
            </a:extLst>
          </p:cNvPr>
          <p:cNvSpPr>
            <a:spLocks noGrp="1"/>
          </p:cNvSpPr>
          <p:nvPr>
            <p:ph type="sldNum" sz="quarter" idx="12"/>
          </p:nvPr>
        </p:nvSpPr>
        <p:spPr/>
        <p:txBody>
          <a:bodyPr/>
          <a:lstStyle/>
          <a:p>
            <a:fld id="{B1290727-AF24-4F54-A478-037C23CAE71E}" type="slidenum">
              <a:rPr lang="es-ES" b="1" smtClean="0"/>
              <a:t>36</a:t>
            </a:fld>
            <a:endParaRPr lang="es-ES" b="1" dirty="0"/>
          </a:p>
        </p:txBody>
      </p:sp>
      <p:pic>
        <p:nvPicPr>
          <p:cNvPr id="5" name="Imagen 4">
            <a:extLst>
              <a:ext uri="{FF2B5EF4-FFF2-40B4-BE49-F238E27FC236}">
                <a16:creationId xmlns:a16="http://schemas.microsoft.com/office/drawing/2014/main" id="{7C8D295E-A4D7-10AB-2307-9775CD31D34F}"/>
              </a:ext>
            </a:extLst>
          </p:cNvPr>
          <p:cNvPicPr>
            <a:picLocks noChangeAspect="1"/>
          </p:cNvPicPr>
          <p:nvPr/>
        </p:nvPicPr>
        <p:blipFill>
          <a:blip r:embed="rId5"/>
          <a:stretch>
            <a:fillRect/>
          </a:stretch>
        </p:blipFill>
        <p:spPr>
          <a:xfrm>
            <a:off x="9851726" y="6237237"/>
            <a:ext cx="2261812" cy="451143"/>
          </a:xfrm>
          <a:prstGeom prst="rect">
            <a:avLst/>
          </a:prstGeom>
        </p:spPr>
      </p:pic>
    </p:spTree>
    <p:extLst>
      <p:ext uri="{BB962C8B-B14F-4D97-AF65-F5344CB8AC3E}">
        <p14:creationId xmlns:p14="http://schemas.microsoft.com/office/powerpoint/2010/main" val="590547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90024" y="5347894"/>
            <a:ext cx="9296497" cy="1386935"/>
          </a:xfrm>
        </p:spPr>
        <p:txBody>
          <a:bodyPr/>
          <a:lstStyle/>
          <a:p>
            <a:pPr algn="just"/>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r>
              <a:rPr lang="es-ES" sz="2800" b="1" dirty="0"/>
              <a:t>d)- ¿ Que informes de auditoría sobre estados contables de ejercicio 2022 deben ser preparados obligatoriamente por la nueva RT 37 ?  </a:t>
            </a:r>
            <a:br>
              <a:rPr lang="es-ES" sz="2800" dirty="0"/>
            </a:br>
            <a:r>
              <a:rPr lang="es-ES" sz="2800" dirty="0"/>
              <a:t> </a:t>
            </a:r>
            <a:br>
              <a:rPr lang="es-ES" sz="2800" dirty="0"/>
            </a:br>
            <a:r>
              <a:rPr lang="es-ES" sz="2600" dirty="0"/>
              <a:t>Según se establece en la Resolución General </a:t>
            </a:r>
            <a:r>
              <a:rPr lang="es-ES" sz="2600" dirty="0">
                <a:hlinkClick r:id="rId3"/>
              </a:rPr>
              <a:t>N°3.528/22 </a:t>
            </a:r>
            <a:r>
              <a:rPr lang="es-ES" sz="2600" dirty="0"/>
              <a:t>modificada por la Resolución General </a:t>
            </a:r>
            <a:r>
              <a:rPr lang="es-ES" sz="2600" dirty="0">
                <a:hlinkClick r:id="rId4"/>
              </a:rPr>
              <a:t>N°3.608/22 </a:t>
            </a:r>
            <a:r>
              <a:rPr lang="es-ES" sz="2600" dirty="0"/>
              <a:t>ambas </a:t>
            </a:r>
            <a:br>
              <a:rPr lang="es-ES" sz="2600" dirty="0"/>
            </a:br>
            <a:r>
              <a:rPr lang="es-ES" sz="2600" dirty="0"/>
              <a:t>del CPCE Salta, resulta aplicable dicha norma </a:t>
            </a:r>
            <a:br>
              <a:rPr lang="es-ES" sz="2600" dirty="0"/>
            </a:br>
            <a:r>
              <a:rPr lang="es-ES" sz="2600" dirty="0"/>
              <a:t>de auditoria para todos los ejercicios iniciados a </a:t>
            </a:r>
            <a:br>
              <a:rPr lang="es-ES" sz="2600" dirty="0"/>
            </a:br>
            <a:r>
              <a:rPr lang="es-ES" sz="2600" dirty="0"/>
              <a:t>partir del 1° de Enero de 2023, en consecuencia los informes</a:t>
            </a:r>
            <a:br>
              <a:rPr lang="es-ES" sz="2600" dirty="0"/>
            </a:br>
            <a:r>
              <a:rPr lang="es-ES" sz="2600" spc="150" dirty="0"/>
              <a:t>de auditoría de estados contables aplicable </a:t>
            </a:r>
            <a:br>
              <a:rPr lang="es-ES" sz="2600" dirty="0"/>
            </a:br>
            <a:r>
              <a:rPr lang="es-ES" sz="2600" spc="170" dirty="0"/>
              <a:t>al período 2022, deben ser preparados en virtud </a:t>
            </a:r>
            <a:br>
              <a:rPr lang="es-ES" sz="2600" spc="170" dirty="0"/>
            </a:br>
            <a:r>
              <a:rPr lang="es-ES" sz="2600" spc="170" dirty="0"/>
              <a:t>de las normas vigentes para dicho periodo</a:t>
            </a:r>
            <a:r>
              <a:rPr lang="es-ES" sz="2600" dirty="0"/>
              <a:t>. </a:t>
            </a: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EB5F86AF-A016-5F1C-72DE-B6A6FEF663AF}"/>
              </a:ext>
            </a:extLst>
          </p:cNvPr>
          <p:cNvSpPr>
            <a:spLocks noGrp="1"/>
          </p:cNvSpPr>
          <p:nvPr>
            <p:ph type="sldNum" sz="quarter" idx="12"/>
          </p:nvPr>
        </p:nvSpPr>
        <p:spPr/>
        <p:txBody>
          <a:bodyPr/>
          <a:lstStyle/>
          <a:p>
            <a:fld id="{B1290727-AF24-4F54-A478-037C23CAE71E}" type="slidenum">
              <a:rPr lang="es-ES" b="1" smtClean="0"/>
              <a:t>37</a:t>
            </a:fld>
            <a:endParaRPr lang="es-ES" b="1" dirty="0"/>
          </a:p>
        </p:txBody>
      </p:sp>
      <p:pic>
        <p:nvPicPr>
          <p:cNvPr id="5" name="Imagen 4">
            <a:extLst>
              <a:ext uri="{FF2B5EF4-FFF2-40B4-BE49-F238E27FC236}">
                <a16:creationId xmlns:a16="http://schemas.microsoft.com/office/drawing/2014/main" id="{80C166F6-F2A1-ECA7-3F03-F3AD4B033840}"/>
              </a:ext>
            </a:extLst>
          </p:cNvPr>
          <p:cNvPicPr>
            <a:picLocks noChangeAspect="1"/>
          </p:cNvPicPr>
          <p:nvPr/>
        </p:nvPicPr>
        <p:blipFill>
          <a:blip r:embed="rId5"/>
          <a:stretch>
            <a:fillRect/>
          </a:stretch>
        </p:blipFill>
        <p:spPr>
          <a:xfrm>
            <a:off x="9841894" y="6285599"/>
            <a:ext cx="2261812" cy="451143"/>
          </a:xfrm>
          <a:prstGeom prst="rect">
            <a:avLst/>
          </a:prstGeom>
        </p:spPr>
      </p:pic>
    </p:spTree>
    <p:extLst>
      <p:ext uri="{BB962C8B-B14F-4D97-AF65-F5344CB8AC3E}">
        <p14:creationId xmlns:p14="http://schemas.microsoft.com/office/powerpoint/2010/main" val="1456250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90024" y="4245077"/>
            <a:ext cx="9296497"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r>
              <a:rPr lang="es-ES" sz="2800" dirty="0"/>
              <a:t> </a:t>
            </a:r>
            <a:br>
              <a:rPr lang="es-ES" sz="2800" dirty="0"/>
            </a:br>
            <a:br>
              <a:rPr lang="es-ES" sz="3000" dirty="0"/>
            </a:br>
            <a:r>
              <a:rPr lang="es-ES" sz="3000" dirty="0"/>
              <a:t>En contraposición a la circunstancia antes expuesta, todo informe de auditoría realizado sobre estados contables de ejercicios económicos iniciados con anterioridad al 1° de Enero de 2023, deberán ser realizados bajo los lineamientos establecidos en el anterior texto de la RT FACPCE N°37.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B0554C21-C340-9F5F-F0AA-66EFD83477E3}"/>
              </a:ext>
            </a:extLst>
          </p:cNvPr>
          <p:cNvSpPr>
            <a:spLocks noGrp="1"/>
          </p:cNvSpPr>
          <p:nvPr>
            <p:ph type="sldNum" sz="quarter" idx="12"/>
          </p:nvPr>
        </p:nvSpPr>
        <p:spPr/>
        <p:txBody>
          <a:bodyPr/>
          <a:lstStyle/>
          <a:p>
            <a:fld id="{B1290727-AF24-4F54-A478-037C23CAE71E}" type="slidenum">
              <a:rPr lang="es-ES" b="1" smtClean="0"/>
              <a:t>38</a:t>
            </a:fld>
            <a:endParaRPr lang="es-ES" b="1" dirty="0"/>
          </a:p>
        </p:txBody>
      </p:sp>
      <p:pic>
        <p:nvPicPr>
          <p:cNvPr id="5" name="Imagen 4">
            <a:extLst>
              <a:ext uri="{FF2B5EF4-FFF2-40B4-BE49-F238E27FC236}">
                <a16:creationId xmlns:a16="http://schemas.microsoft.com/office/drawing/2014/main" id="{A693AB73-D5D4-CAED-F658-EE47AFB0FA54}"/>
              </a:ext>
            </a:extLst>
          </p:cNvPr>
          <p:cNvPicPr>
            <a:picLocks noChangeAspect="1"/>
          </p:cNvPicPr>
          <p:nvPr/>
        </p:nvPicPr>
        <p:blipFill>
          <a:blip r:embed="rId3"/>
          <a:stretch>
            <a:fillRect/>
          </a:stretch>
        </p:blipFill>
        <p:spPr>
          <a:xfrm>
            <a:off x="9758813" y="6310421"/>
            <a:ext cx="2261812" cy="451143"/>
          </a:xfrm>
          <a:prstGeom prst="rect">
            <a:avLst/>
          </a:prstGeom>
        </p:spPr>
      </p:pic>
    </p:spTree>
    <p:extLst>
      <p:ext uri="{BB962C8B-B14F-4D97-AF65-F5344CB8AC3E}">
        <p14:creationId xmlns:p14="http://schemas.microsoft.com/office/powerpoint/2010/main" val="4257578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90024" y="4471220"/>
            <a:ext cx="9296497" cy="1386935"/>
          </a:xfrm>
        </p:spPr>
        <p:txBody>
          <a:bodyPr/>
          <a:lstStyle/>
          <a:p>
            <a:pPr algn="l"/>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r>
              <a:rPr lang="es-ES" sz="2800" dirty="0"/>
              <a:t> </a:t>
            </a:r>
            <a:br>
              <a:rPr lang="es-ES" sz="2800" dirty="0"/>
            </a:br>
            <a:br>
              <a:rPr lang="es-ES" sz="3000" dirty="0"/>
            </a:br>
            <a:br>
              <a:rPr lang="es-ES" sz="3000" dirty="0"/>
            </a:br>
            <a:r>
              <a:rPr lang="es-ES" sz="3000" b="1" spc="140" dirty="0"/>
              <a:t>e)- ¿Se exige exponer los asuntos clave de </a:t>
            </a:r>
            <a:br>
              <a:rPr lang="es-ES" sz="3000" b="1" spc="140" dirty="0"/>
            </a:br>
            <a:r>
              <a:rPr lang="es-ES" sz="3000" b="1" spc="140" dirty="0"/>
              <a:t>la auditoría en la nueva RT37?  </a:t>
            </a:r>
            <a:br>
              <a:rPr lang="es-ES" sz="3000" dirty="0"/>
            </a:br>
            <a:br>
              <a:rPr lang="es-ES" sz="3000" dirty="0"/>
            </a:br>
            <a:r>
              <a:rPr lang="es-ES" sz="3000" dirty="0"/>
              <a:t> </a:t>
            </a:r>
            <a:br>
              <a:rPr lang="es-ES" sz="3000" dirty="0"/>
            </a:br>
            <a:r>
              <a:rPr lang="es-ES" sz="3000" dirty="0"/>
              <a:t>La nueva norma de Auditoria, RT 37 (Mod. RT53) no </a:t>
            </a:r>
            <a:r>
              <a:rPr lang="es-ES" sz="3000" spc="130" dirty="0"/>
              <a:t>le solicita al auditor independiente incluir una </a:t>
            </a:r>
            <a:r>
              <a:rPr lang="es-ES" sz="3000" spc="100" dirty="0"/>
              <a:t>sección especial referida a los “asuntos clave de </a:t>
            </a:r>
            <a:r>
              <a:rPr lang="es-ES" sz="3000" dirty="0"/>
              <a:t>auditoría”. </a:t>
            </a: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A1FA62CF-C4C6-7B06-1B24-952A87747C8F}"/>
              </a:ext>
            </a:extLst>
          </p:cNvPr>
          <p:cNvSpPr>
            <a:spLocks noGrp="1"/>
          </p:cNvSpPr>
          <p:nvPr>
            <p:ph type="sldNum" sz="quarter" idx="12"/>
          </p:nvPr>
        </p:nvSpPr>
        <p:spPr/>
        <p:txBody>
          <a:bodyPr/>
          <a:lstStyle/>
          <a:p>
            <a:fld id="{B1290727-AF24-4F54-A478-037C23CAE71E}" type="slidenum">
              <a:rPr lang="es-ES" b="1" smtClean="0"/>
              <a:t>39</a:t>
            </a:fld>
            <a:endParaRPr lang="es-ES" b="1" dirty="0"/>
          </a:p>
        </p:txBody>
      </p:sp>
      <p:pic>
        <p:nvPicPr>
          <p:cNvPr id="5" name="Imagen 4">
            <a:extLst>
              <a:ext uri="{FF2B5EF4-FFF2-40B4-BE49-F238E27FC236}">
                <a16:creationId xmlns:a16="http://schemas.microsoft.com/office/drawing/2014/main" id="{792207D9-BF00-20F6-820C-7FBAA6BA2058}"/>
              </a:ext>
            </a:extLst>
          </p:cNvPr>
          <p:cNvPicPr>
            <a:picLocks noChangeAspect="1"/>
          </p:cNvPicPr>
          <p:nvPr/>
        </p:nvPicPr>
        <p:blipFill>
          <a:blip r:embed="rId3"/>
          <a:stretch>
            <a:fillRect/>
          </a:stretch>
        </p:blipFill>
        <p:spPr>
          <a:xfrm>
            <a:off x="9758813" y="6223924"/>
            <a:ext cx="2261812" cy="451143"/>
          </a:xfrm>
          <a:prstGeom prst="rect">
            <a:avLst/>
          </a:prstGeom>
        </p:spPr>
      </p:pic>
    </p:spTree>
    <p:extLst>
      <p:ext uri="{BB962C8B-B14F-4D97-AF65-F5344CB8AC3E}">
        <p14:creationId xmlns:p14="http://schemas.microsoft.com/office/powerpoint/2010/main" val="121070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pic>
        <p:nvPicPr>
          <p:cNvPr id="9" name="Imagen 8">
            <a:extLst>
              <a:ext uri="{FF2B5EF4-FFF2-40B4-BE49-F238E27FC236}">
                <a16:creationId xmlns:a16="http://schemas.microsoft.com/office/drawing/2014/main" id="{33578989-0E83-D2EF-0586-2104EBB0CD2A}"/>
              </a:ext>
            </a:extLst>
          </p:cNvPr>
          <p:cNvPicPr>
            <a:picLocks noChangeAspect="1"/>
          </p:cNvPicPr>
          <p:nvPr/>
        </p:nvPicPr>
        <p:blipFill>
          <a:blip r:embed="rId3"/>
          <a:stretch>
            <a:fillRect/>
          </a:stretch>
        </p:blipFill>
        <p:spPr>
          <a:xfrm>
            <a:off x="720753" y="943686"/>
            <a:ext cx="8730229" cy="5047926"/>
          </a:xfrm>
          <a:prstGeom prst="rect">
            <a:avLst/>
          </a:prstGeom>
        </p:spPr>
      </p:pic>
      <p:sp>
        <p:nvSpPr>
          <p:cNvPr id="12" name="CuadroTexto 11">
            <a:extLst>
              <a:ext uri="{FF2B5EF4-FFF2-40B4-BE49-F238E27FC236}">
                <a16:creationId xmlns:a16="http://schemas.microsoft.com/office/drawing/2014/main" id="{ABBBB60A-EC98-0B2D-79B7-36EA412E3789}"/>
              </a:ext>
            </a:extLst>
          </p:cNvPr>
          <p:cNvSpPr txBox="1"/>
          <p:nvPr/>
        </p:nvSpPr>
        <p:spPr>
          <a:xfrm>
            <a:off x="2083257" y="344552"/>
            <a:ext cx="709024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GRAFICA REPRESENTATIVA</a:t>
            </a:r>
            <a:endParaRPr kumimoji="0" lang="es-ES" sz="4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3" name="Marcador de número de diapositiva 2">
            <a:extLst>
              <a:ext uri="{FF2B5EF4-FFF2-40B4-BE49-F238E27FC236}">
                <a16:creationId xmlns:a16="http://schemas.microsoft.com/office/drawing/2014/main" id="{BBFAD4FF-AC39-E5A3-29E8-C4E8058CD6F1}"/>
              </a:ext>
            </a:extLst>
          </p:cNvPr>
          <p:cNvSpPr>
            <a:spLocks noGrp="1"/>
          </p:cNvSpPr>
          <p:nvPr>
            <p:ph type="sldNum" sz="quarter" idx="12"/>
          </p:nvPr>
        </p:nvSpPr>
        <p:spPr/>
        <p:txBody>
          <a:bodyPr/>
          <a:lstStyle/>
          <a:p>
            <a:fld id="{B1290727-AF24-4F54-A478-037C23CAE71E}" type="slidenum">
              <a:rPr lang="es-ES" b="1" smtClean="0"/>
              <a:t>4</a:t>
            </a:fld>
            <a:endParaRPr lang="es-ES" b="1" dirty="0"/>
          </a:p>
        </p:txBody>
      </p:sp>
      <p:pic>
        <p:nvPicPr>
          <p:cNvPr id="4" name="Imagen 3">
            <a:extLst>
              <a:ext uri="{FF2B5EF4-FFF2-40B4-BE49-F238E27FC236}">
                <a16:creationId xmlns:a16="http://schemas.microsoft.com/office/drawing/2014/main" id="{2BA8B4A8-9033-8A0B-AC5F-D5808FF8B483}"/>
              </a:ext>
            </a:extLst>
          </p:cNvPr>
          <p:cNvPicPr>
            <a:picLocks noChangeAspect="1"/>
          </p:cNvPicPr>
          <p:nvPr/>
        </p:nvPicPr>
        <p:blipFill>
          <a:blip r:embed="rId4"/>
          <a:stretch>
            <a:fillRect/>
          </a:stretch>
        </p:blipFill>
        <p:spPr>
          <a:xfrm>
            <a:off x="9625585" y="6223924"/>
            <a:ext cx="2261812" cy="451143"/>
          </a:xfrm>
          <a:prstGeom prst="rect">
            <a:avLst/>
          </a:prstGeom>
        </p:spPr>
      </p:pic>
    </p:spTree>
    <p:extLst>
      <p:ext uri="{BB962C8B-B14F-4D97-AF65-F5344CB8AC3E}">
        <p14:creationId xmlns:p14="http://schemas.microsoft.com/office/powerpoint/2010/main" val="3395001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572037" y="4913672"/>
            <a:ext cx="9296497"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br>
              <a:rPr lang="es-ES" sz="3000" dirty="0"/>
            </a:br>
            <a:r>
              <a:rPr lang="es-ES" sz="3000" dirty="0"/>
              <a:t>Esta situación, únicamente procede para los informes de auditoría que son emitidos según las Normas Internacionales de Auditoría (</a:t>
            </a:r>
            <a:r>
              <a:rPr lang="es-ES" sz="3000" dirty="0" err="1"/>
              <a:t>NIAs</a:t>
            </a:r>
            <a:r>
              <a:rPr lang="es-ES" sz="3000" dirty="0"/>
              <a:t> / RT 32- Adopción de las Normas Internacionales de Auditoría del IAASB de la IFAC) para sociedades bajo el régimen de oferta pública regulado por la Comisión Nacional de Valores.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EAD8B952-E403-84E2-798E-61655D6CFC50}"/>
              </a:ext>
            </a:extLst>
          </p:cNvPr>
          <p:cNvSpPr>
            <a:spLocks noGrp="1"/>
          </p:cNvSpPr>
          <p:nvPr>
            <p:ph type="sldNum" sz="quarter" idx="12"/>
          </p:nvPr>
        </p:nvSpPr>
        <p:spPr/>
        <p:txBody>
          <a:bodyPr/>
          <a:lstStyle/>
          <a:p>
            <a:fld id="{B1290727-AF24-4F54-A478-037C23CAE71E}" type="slidenum">
              <a:rPr lang="es-ES" b="1" smtClean="0"/>
              <a:t>40</a:t>
            </a:fld>
            <a:endParaRPr lang="es-ES" b="1" dirty="0"/>
          </a:p>
        </p:txBody>
      </p:sp>
      <p:pic>
        <p:nvPicPr>
          <p:cNvPr id="5" name="Imagen 4">
            <a:extLst>
              <a:ext uri="{FF2B5EF4-FFF2-40B4-BE49-F238E27FC236}">
                <a16:creationId xmlns:a16="http://schemas.microsoft.com/office/drawing/2014/main" id="{B764E8EE-8CA6-545C-0A83-C9F537049F7F}"/>
              </a:ext>
            </a:extLst>
          </p:cNvPr>
          <p:cNvPicPr>
            <a:picLocks noChangeAspect="1"/>
          </p:cNvPicPr>
          <p:nvPr/>
        </p:nvPicPr>
        <p:blipFill>
          <a:blip r:embed="rId3"/>
          <a:stretch>
            <a:fillRect/>
          </a:stretch>
        </p:blipFill>
        <p:spPr>
          <a:xfrm>
            <a:off x="9545487" y="6300607"/>
            <a:ext cx="2261812" cy="451143"/>
          </a:xfrm>
          <a:prstGeom prst="rect">
            <a:avLst/>
          </a:prstGeom>
        </p:spPr>
      </p:pic>
    </p:spTree>
    <p:extLst>
      <p:ext uri="{BB962C8B-B14F-4D97-AF65-F5344CB8AC3E}">
        <p14:creationId xmlns:p14="http://schemas.microsoft.com/office/powerpoint/2010/main" val="2668039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572037" y="4913672"/>
            <a:ext cx="9437202" cy="1386935"/>
          </a:xfrm>
        </p:spPr>
        <p:txBody>
          <a:bodyPr/>
          <a:lstStyle/>
          <a:p>
            <a:pPr algn="l"/>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br>
              <a:rPr lang="es-ES" sz="3000" dirty="0"/>
            </a:br>
            <a:r>
              <a:rPr lang="es-ES" sz="3000" b="1" dirty="0"/>
              <a:t>3- Sobre Otros Encargos </a:t>
            </a:r>
            <a:br>
              <a:rPr lang="es-ES" sz="3000" dirty="0"/>
            </a:br>
            <a:r>
              <a:rPr lang="es-ES" sz="3000" dirty="0"/>
              <a:t> </a:t>
            </a:r>
            <a:br>
              <a:rPr lang="es-ES" sz="3000" dirty="0"/>
            </a:br>
            <a:r>
              <a:rPr lang="es-ES" sz="3000" b="1" dirty="0"/>
              <a:t>a)- ¿Cuáles son los nuevos servicios profesionales que se incorporan en la nueva versión de la RT 37? </a:t>
            </a:r>
            <a:br>
              <a:rPr lang="es-ES" sz="3000" dirty="0"/>
            </a:br>
            <a:r>
              <a:rPr lang="es-ES" sz="3000" dirty="0"/>
              <a:t> </a:t>
            </a:r>
            <a:br>
              <a:rPr lang="es-ES" sz="3000" dirty="0"/>
            </a:br>
            <a:r>
              <a:rPr lang="es-ES" sz="3000" dirty="0"/>
              <a:t>Los servicios profesionales que se incorporan son: </a:t>
            </a:r>
            <a:br>
              <a:rPr lang="es-ES" sz="3000" dirty="0"/>
            </a:br>
            <a:br>
              <a:rPr lang="es-ES" sz="3000" dirty="0"/>
            </a:br>
            <a:r>
              <a:rPr lang="es-ES" sz="3000" dirty="0"/>
              <a:t>•	Encargos de aseguramiento sobre declaraciones de gases de efecto invernadero (Capítulo V. Sección D) </a:t>
            </a: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AEDA1257-A9A4-35B0-AB4B-7CE1E9CE7581}"/>
              </a:ext>
            </a:extLst>
          </p:cNvPr>
          <p:cNvSpPr>
            <a:spLocks noGrp="1"/>
          </p:cNvSpPr>
          <p:nvPr>
            <p:ph type="sldNum" sz="quarter" idx="12"/>
          </p:nvPr>
        </p:nvSpPr>
        <p:spPr/>
        <p:txBody>
          <a:bodyPr/>
          <a:lstStyle/>
          <a:p>
            <a:fld id="{B1290727-AF24-4F54-A478-037C23CAE71E}" type="slidenum">
              <a:rPr lang="es-ES" b="1" smtClean="0"/>
              <a:t>41</a:t>
            </a:fld>
            <a:endParaRPr lang="es-ES" b="1" dirty="0"/>
          </a:p>
        </p:txBody>
      </p:sp>
      <p:pic>
        <p:nvPicPr>
          <p:cNvPr id="5" name="Imagen 4">
            <a:extLst>
              <a:ext uri="{FF2B5EF4-FFF2-40B4-BE49-F238E27FC236}">
                <a16:creationId xmlns:a16="http://schemas.microsoft.com/office/drawing/2014/main" id="{BEAE6596-96E4-FCD0-9323-959727E160CE}"/>
              </a:ext>
            </a:extLst>
          </p:cNvPr>
          <p:cNvPicPr>
            <a:picLocks noChangeAspect="1"/>
          </p:cNvPicPr>
          <p:nvPr/>
        </p:nvPicPr>
        <p:blipFill>
          <a:blip r:embed="rId3"/>
          <a:stretch>
            <a:fillRect/>
          </a:stretch>
        </p:blipFill>
        <p:spPr>
          <a:xfrm>
            <a:off x="9686192" y="6223924"/>
            <a:ext cx="2261812" cy="451143"/>
          </a:xfrm>
          <a:prstGeom prst="rect">
            <a:avLst/>
          </a:prstGeom>
        </p:spPr>
      </p:pic>
    </p:spTree>
    <p:extLst>
      <p:ext uri="{BB962C8B-B14F-4D97-AF65-F5344CB8AC3E}">
        <p14:creationId xmlns:p14="http://schemas.microsoft.com/office/powerpoint/2010/main" val="2590047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522876" y="4799771"/>
            <a:ext cx="9437202" cy="1386935"/>
          </a:xfrm>
        </p:spPr>
        <p:txBody>
          <a:bodyPr/>
          <a:lstStyle/>
          <a:p>
            <a:pPr algn="l"/>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br>
              <a:rPr lang="es-ES" sz="3000" dirty="0"/>
            </a:br>
            <a:r>
              <a:rPr lang="es-ES" sz="3000" dirty="0"/>
              <a:t> </a:t>
            </a:r>
            <a:br>
              <a:rPr lang="es-ES" sz="3000" dirty="0"/>
            </a:br>
            <a:r>
              <a:rPr lang="es-ES" sz="3000" dirty="0"/>
              <a:t>•	Encargos de aseguramiento para informar sobre la </a:t>
            </a:r>
            <a:r>
              <a:rPr lang="es-ES" sz="3000" spc="150" dirty="0"/>
              <a:t>compilación de información contable proforma </a:t>
            </a:r>
            <a:r>
              <a:rPr lang="es-ES" sz="3000" spc="120" dirty="0"/>
              <a:t>incluida en un prospecto (Capítulo V. Sección E)</a:t>
            </a:r>
            <a:br>
              <a:rPr lang="es-ES" sz="3000" spc="120" dirty="0"/>
            </a:br>
            <a:r>
              <a:rPr lang="es-ES" sz="3000" dirty="0"/>
              <a:t> </a:t>
            </a:r>
            <a:br>
              <a:rPr lang="es-ES" sz="3000" dirty="0"/>
            </a:br>
            <a:r>
              <a:rPr lang="es-ES" sz="3000" dirty="0"/>
              <a:t>•	</a:t>
            </a:r>
            <a:r>
              <a:rPr lang="es-ES" sz="3000" spc="150" dirty="0"/>
              <a:t>Encargo de aseguramiento del balance social </a:t>
            </a:r>
            <a:r>
              <a:rPr lang="es-ES" sz="3000" dirty="0"/>
              <a:t>(Capítulo V. Sección F)</a:t>
            </a:r>
            <a:br>
              <a:rPr lang="es-ES" sz="3000" dirty="0"/>
            </a:br>
            <a:r>
              <a:rPr lang="es-ES" sz="3000" dirty="0"/>
              <a:t> </a:t>
            </a:r>
            <a:br>
              <a:rPr lang="es-ES" sz="3000" dirty="0"/>
            </a:br>
            <a:r>
              <a:rPr lang="es-ES" sz="3000" dirty="0"/>
              <a:t>•	</a:t>
            </a:r>
            <a:r>
              <a:rPr lang="es-ES" sz="3000" spc="150" dirty="0"/>
              <a:t>Encargos para la emisión de un informe de </a:t>
            </a:r>
            <a:r>
              <a:rPr lang="es-ES" sz="3000" dirty="0"/>
              <a:t>cumplimiento (Capítulo VIII) </a:t>
            </a: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204D974C-4B3D-67DB-F39B-F065CF98DFE7}"/>
              </a:ext>
            </a:extLst>
          </p:cNvPr>
          <p:cNvSpPr>
            <a:spLocks noGrp="1"/>
          </p:cNvSpPr>
          <p:nvPr>
            <p:ph type="sldNum" sz="quarter" idx="12"/>
          </p:nvPr>
        </p:nvSpPr>
        <p:spPr/>
        <p:txBody>
          <a:bodyPr/>
          <a:lstStyle/>
          <a:p>
            <a:fld id="{B1290727-AF24-4F54-A478-037C23CAE71E}" type="slidenum">
              <a:rPr lang="es-ES" b="1" smtClean="0"/>
              <a:t>42</a:t>
            </a:fld>
            <a:endParaRPr lang="es-ES" b="1" dirty="0"/>
          </a:p>
        </p:txBody>
      </p:sp>
      <p:pic>
        <p:nvPicPr>
          <p:cNvPr id="5" name="Imagen 4">
            <a:extLst>
              <a:ext uri="{FF2B5EF4-FFF2-40B4-BE49-F238E27FC236}">
                <a16:creationId xmlns:a16="http://schemas.microsoft.com/office/drawing/2014/main" id="{ABD8EAE9-AFF8-F8B1-82FC-29D1B77BE091}"/>
              </a:ext>
            </a:extLst>
          </p:cNvPr>
          <p:cNvPicPr>
            <a:picLocks noChangeAspect="1"/>
          </p:cNvPicPr>
          <p:nvPr/>
        </p:nvPicPr>
        <p:blipFill>
          <a:blip r:embed="rId3"/>
          <a:stretch>
            <a:fillRect/>
          </a:stretch>
        </p:blipFill>
        <p:spPr>
          <a:xfrm>
            <a:off x="9758813" y="6320253"/>
            <a:ext cx="2261812" cy="451143"/>
          </a:xfrm>
          <a:prstGeom prst="rect">
            <a:avLst/>
          </a:prstGeom>
        </p:spPr>
      </p:pic>
    </p:spTree>
    <p:extLst>
      <p:ext uri="{BB962C8B-B14F-4D97-AF65-F5344CB8AC3E}">
        <p14:creationId xmlns:p14="http://schemas.microsoft.com/office/powerpoint/2010/main" val="2225248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808011" y="3275772"/>
            <a:ext cx="8857099"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br>
              <a:rPr lang="es-ES" sz="3000" dirty="0"/>
            </a:br>
            <a:r>
              <a:rPr lang="es-ES" sz="3000" dirty="0"/>
              <a:t> </a:t>
            </a:r>
            <a:br>
              <a:rPr lang="es-ES" sz="3000" dirty="0"/>
            </a:br>
            <a:br>
              <a:rPr lang="es-ES" sz="3000" dirty="0"/>
            </a:br>
            <a:r>
              <a:rPr lang="es-ES" sz="3000" b="1" dirty="0"/>
              <a:t>b)- ¿Cuál es el objetivo de los Encargos de aseguramiento sobre declaraciones de gases de efecto invernadero (Capítulo V. Sección D) incorporados en la nueva versión de la RT 37?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A354F45C-F473-410B-E35D-468BF0AFEFAA}"/>
              </a:ext>
            </a:extLst>
          </p:cNvPr>
          <p:cNvSpPr>
            <a:spLocks noGrp="1"/>
          </p:cNvSpPr>
          <p:nvPr>
            <p:ph type="sldNum" sz="quarter" idx="12"/>
          </p:nvPr>
        </p:nvSpPr>
        <p:spPr/>
        <p:txBody>
          <a:bodyPr/>
          <a:lstStyle/>
          <a:p>
            <a:fld id="{B1290727-AF24-4F54-A478-037C23CAE71E}" type="slidenum">
              <a:rPr lang="es-ES" b="1" smtClean="0"/>
              <a:t>43</a:t>
            </a:fld>
            <a:endParaRPr lang="es-ES" b="1" dirty="0"/>
          </a:p>
        </p:txBody>
      </p:sp>
      <p:pic>
        <p:nvPicPr>
          <p:cNvPr id="5" name="Imagen 4">
            <a:extLst>
              <a:ext uri="{FF2B5EF4-FFF2-40B4-BE49-F238E27FC236}">
                <a16:creationId xmlns:a16="http://schemas.microsoft.com/office/drawing/2014/main" id="{C6B167DC-52C0-F3DD-B6DF-E4E89B4083AA}"/>
              </a:ext>
            </a:extLst>
          </p:cNvPr>
          <p:cNvPicPr>
            <a:picLocks noChangeAspect="1"/>
          </p:cNvPicPr>
          <p:nvPr/>
        </p:nvPicPr>
        <p:blipFill>
          <a:blip r:embed="rId3"/>
          <a:stretch>
            <a:fillRect/>
          </a:stretch>
        </p:blipFill>
        <p:spPr>
          <a:xfrm>
            <a:off x="9758813" y="6310422"/>
            <a:ext cx="2261812" cy="451143"/>
          </a:xfrm>
          <a:prstGeom prst="rect">
            <a:avLst/>
          </a:prstGeom>
        </p:spPr>
      </p:pic>
    </p:spTree>
    <p:extLst>
      <p:ext uri="{BB962C8B-B14F-4D97-AF65-F5344CB8AC3E}">
        <p14:creationId xmlns:p14="http://schemas.microsoft.com/office/powerpoint/2010/main" val="3229964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713078" y="4701450"/>
            <a:ext cx="8857099" cy="1386935"/>
          </a:xfrm>
        </p:spPr>
        <p:txBody>
          <a:bodyPr/>
          <a:lstStyle/>
          <a:p>
            <a:pPr algn="just"/>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br>
              <a:rPr lang="es-ES" sz="3000" dirty="0"/>
            </a:br>
            <a:r>
              <a:rPr lang="es-ES" sz="3000" dirty="0"/>
              <a:t> </a:t>
            </a:r>
            <a:br>
              <a:rPr lang="es-ES" sz="3000" dirty="0"/>
            </a:br>
            <a:r>
              <a:rPr lang="es-ES" sz="3000" dirty="0"/>
              <a:t> </a:t>
            </a:r>
            <a:br>
              <a:rPr lang="es-ES" sz="3000" dirty="0"/>
            </a:br>
            <a:r>
              <a:rPr lang="es-ES" sz="2900" dirty="0"/>
              <a:t>El objetivo de este encargo es que el Contador Público Independiente emita un informe acerca de si una declaración de gases de efecto invernadero (GEI) confeccionada por la entidad ha sido preparada de conformidad con los criterios aplicables (seguridad razonable) o bien si no ha llegado a su conocimiento ninguna cuestión que lo lleve a pensar que la declaración de GEI no ha sido preparada de conformidad con los criterios aplicables (seguridad limitada).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B6B03355-437C-388B-AD52-E4812A635885}"/>
              </a:ext>
            </a:extLst>
          </p:cNvPr>
          <p:cNvSpPr>
            <a:spLocks noGrp="1"/>
          </p:cNvSpPr>
          <p:nvPr>
            <p:ph type="sldNum" sz="quarter" idx="12"/>
          </p:nvPr>
        </p:nvSpPr>
        <p:spPr/>
        <p:txBody>
          <a:bodyPr/>
          <a:lstStyle/>
          <a:p>
            <a:fld id="{B1290727-AF24-4F54-A478-037C23CAE71E}" type="slidenum">
              <a:rPr lang="es-ES" b="1" smtClean="0"/>
              <a:t>44</a:t>
            </a:fld>
            <a:endParaRPr lang="es-ES" b="1" dirty="0"/>
          </a:p>
        </p:txBody>
      </p:sp>
      <p:pic>
        <p:nvPicPr>
          <p:cNvPr id="5" name="Imagen 4">
            <a:extLst>
              <a:ext uri="{FF2B5EF4-FFF2-40B4-BE49-F238E27FC236}">
                <a16:creationId xmlns:a16="http://schemas.microsoft.com/office/drawing/2014/main" id="{DF9FFCC4-EDBC-2AFA-4B03-8BAA39D7634D}"/>
              </a:ext>
            </a:extLst>
          </p:cNvPr>
          <p:cNvPicPr>
            <a:picLocks noChangeAspect="1"/>
          </p:cNvPicPr>
          <p:nvPr/>
        </p:nvPicPr>
        <p:blipFill>
          <a:blip r:embed="rId3"/>
          <a:stretch>
            <a:fillRect/>
          </a:stretch>
        </p:blipFill>
        <p:spPr>
          <a:xfrm>
            <a:off x="9758813" y="6223924"/>
            <a:ext cx="2261812" cy="451143"/>
          </a:xfrm>
          <a:prstGeom prst="rect">
            <a:avLst/>
          </a:prstGeom>
        </p:spPr>
      </p:pic>
    </p:spTree>
    <p:extLst>
      <p:ext uri="{BB962C8B-B14F-4D97-AF65-F5344CB8AC3E}">
        <p14:creationId xmlns:p14="http://schemas.microsoft.com/office/powerpoint/2010/main" val="870342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732742" y="3197115"/>
            <a:ext cx="8857099"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br>
              <a:rPr lang="es-ES" sz="2800" dirty="0"/>
            </a:br>
            <a:r>
              <a:rPr lang="es-ES" sz="2900" dirty="0"/>
              <a:t> </a:t>
            </a:r>
            <a:br>
              <a:rPr lang="es-ES" sz="2800" dirty="0"/>
            </a:br>
            <a:br>
              <a:rPr lang="es-ES" sz="2800" dirty="0"/>
            </a:br>
            <a:br>
              <a:rPr lang="es-ES" sz="2800" dirty="0"/>
            </a:br>
            <a:br>
              <a:rPr lang="es-ES" sz="2800" dirty="0"/>
            </a:br>
            <a:br>
              <a:rPr lang="es-ES" sz="2800" dirty="0"/>
            </a:b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2900" dirty="0"/>
            </a:br>
            <a:r>
              <a:rPr lang="es-ES" sz="3000" dirty="0"/>
              <a:t>Los criterios que resultan aplicables son los utilizados por la parte responsable para cuantificar e informar acerca de sus emisiones en la declaración de Gases de Efecto Invernadero</a:t>
            </a:r>
            <a:r>
              <a:rPr lang="es-ES" sz="2900" dirty="0"/>
              <a:t>.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122393E6-68DC-D78B-8930-214B8F6ECD3C}"/>
              </a:ext>
            </a:extLst>
          </p:cNvPr>
          <p:cNvSpPr>
            <a:spLocks noGrp="1"/>
          </p:cNvSpPr>
          <p:nvPr>
            <p:ph type="sldNum" sz="quarter" idx="12"/>
          </p:nvPr>
        </p:nvSpPr>
        <p:spPr/>
        <p:txBody>
          <a:bodyPr/>
          <a:lstStyle/>
          <a:p>
            <a:fld id="{B1290727-AF24-4F54-A478-037C23CAE71E}" type="slidenum">
              <a:rPr lang="es-ES" b="1" smtClean="0"/>
              <a:t>45</a:t>
            </a:fld>
            <a:endParaRPr lang="es-ES" b="1" dirty="0"/>
          </a:p>
        </p:txBody>
      </p:sp>
      <p:pic>
        <p:nvPicPr>
          <p:cNvPr id="5" name="Imagen 4">
            <a:extLst>
              <a:ext uri="{FF2B5EF4-FFF2-40B4-BE49-F238E27FC236}">
                <a16:creationId xmlns:a16="http://schemas.microsoft.com/office/drawing/2014/main" id="{3E34DE10-3C49-6007-950C-FEB2B9F29050}"/>
              </a:ext>
            </a:extLst>
          </p:cNvPr>
          <p:cNvPicPr>
            <a:picLocks noChangeAspect="1"/>
          </p:cNvPicPr>
          <p:nvPr/>
        </p:nvPicPr>
        <p:blipFill>
          <a:blip r:embed="rId3"/>
          <a:stretch>
            <a:fillRect/>
          </a:stretch>
        </p:blipFill>
        <p:spPr>
          <a:xfrm>
            <a:off x="9758813" y="6245220"/>
            <a:ext cx="2261812" cy="451143"/>
          </a:xfrm>
          <a:prstGeom prst="rect">
            <a:avLst/>
          </a:prstGeom>
        </p:spPr>
      </p:pic>
    </p:spTree>
    <p:extLst>
      <p:ext uri="{BB962C8B-B14F-4D97-AF65-F5344CB8AC3E}">
        <p14:creationId xmlns:p14="http://schemas.microsoft.com/office/powerpoint/2010/main" val="351266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722910" y="3757554"/>
            <a:ext cx="8857099"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r>
              <a:rPr lang="es-ES" sz="3000" dirty="0"/>
              <a:t> </a:t>
            </a:r>
            <a:br>
              <a:rPr lang="es-ES" sz="3000" dirty="0"/>
            </a:br>
            <a:r>
              <a:rPr lang="es-ES" sz="3000" b="1" dirty="0"/>
              <a:t>c)- ¿Cuál es el objetivo de los Encargos de aseguramiento para informar sobre la compilación de información contable proforma incluida en un prospecto (Capítulo V. Sección E) incorporados en la nueva versión de la RT 37?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F3B0D037-BA85-D30D-C3FF-A87EE4EF46C7}"/>
              </a:ext>
            </a:extLst>
          </p:cNvPr>
          <p:cNvSpPr>
            <a:spLocks noGrp="1"/>
          </p:cNvSpPr>
          <p:nvPr>
            <p:ph type="sldNum" sz="quarter" idx="12"/>
          </p:nvPr>
        </p:nvSpPr>
        <p:spPr/>
        <p:txBody>
          <a:bodyPr/>
          <a:lstStyle/>
          <a:p>
            <a:fld id="{B1290727-AF24-4F54-A478-037C23CAE71E}" type="slidenum">
              <a:rPr lang="es-ES" b="1" smtClean="0"/>
              <a:t>46</a:t>
            </a:fld>
            <a:endParaRPr lang="es-ES" b="1" dirty="0"/>
          </a:p>
        </p:txBody>
      </p:sp>
      <p:pic>
        <p:nvPicPr>
          <p:cNvPr id="5" name="Imagen 4">
            <a:extLst>
              <a:ext uri="{FF2B5EF4-FFF2-40B4-BE49-F238E27FC236}">
                <a16:creationId xmlns:a16="http://schemas.microsoft.com/office/drawing/2014/main" id="{0BB23834-F18D-E182-8741-CBF80E43C9DC}"/>
              </a:ext>
            </a:extLst>
          </p:cNvPr>
          <p:cNvPicPr>
            <a:picLocks noChangeAspect="1"/>
          </p:cNvPicPr>
          <p:nvPr/>
        </p:nvPicPr>
        <p:blipFill>
          <a:blip r:embed="rId3"/>
          <a:stretch>
            <a:fillRect/>
          </a:stretch>
        </p:blipFill>
        <p:spPr>
          <a:xfrm>
            <a:off x="9758813" y="6223924"/>
            <a:ext cx="2261812" cy="451143"/>
          </a:xfrm>
          <a:prstGeom prst="rect">
            <a:avLst/>
          </a:prstGeom>
        </p:spPr>
      </p:pic>
    </p:spTree>
    <p:extLst>
      <p:ext uri="{BB962C8B-B14F-4D97-AF65-F5344CB8AC3E}">
        <p14:creationId xmlns:p14="http://schemas.microsoft.com/office/powerpoint/2010/main" val="4184716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762240" y="3737889"/>
            <a:ext cx="8857099"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r>
              <a:rPr lang="es-ES" sz="3000" dirty="0"/>
              <a:t> El objetivo es que el Contador Público Independiente emita un informe acerca de si la información contable proforma ha sido compilada en todos los aspectos significativos sobre la base de los criterios aplicables.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90378C80-B7CB-7A34-01E7-189051A387EE}"/>
              </a:ext>
            </a:extLst>
          </p:cNvPr>
          <p:cNvSpPr>
            <a:spLocks noGrp="1"/>
          </p:cNvSpPr>
          <p:nvPr>
            <p:ph type="sldNum" sz="quarter" idx="12"/>
          </p:nvPr>
        </p:nvSpPr>
        <p:spPr/>
        <p:txBody>
          <a:bodyPr/>
          <a:lstStyle/>
          <a:p>
            <a:fld id="{B1290727-AF24-4F54-A478-037C23CAE71E}" type="slidenum">
              <a:rPr lang="es-ES" b="1" smtClean="0"/>
              <a:t>47</a:t>
            </a:fld>
            <a:endParaRPr lang="es-ES" b="1" dirty="0"/>
          </a:p>
        </p:txBody>
      </p:sp>
      <p:pic>
        <p:nvPicPr>
          <p:cNvPr id="5" name="Imagen 4">
            <a:extLst>
              <a:ext uri="{FF2B5EF4-FFF2-40B4-BE49-F238E27FC236}">
                <a16:creationId xmlns:a16="http://schemas.microsoft.com/office/drawing/2014/main" id="{7928A039-DA88-D034-AE61-4C26D6DC6E1F}"/>
              </a:ext>
            </a:extLst>
          </p:cNvPr>
          <p:cNvPicPr>
            <a:picLocks noChangeAspect="1"/>
          </p:cNvPicPr>
          <p:nvPr/>
        </p:nvPicPr>
        <p:blipFill>
          <a:blip r:embed="rId3"/>
          <a:stretch>
            <a:fillRect/>
          </a:stretch>
        </p:blipFill>
        <p:spPr>
          <a:xfrm>
            <a:off x="9758813" y="6300589"/>
            <a:ext cx="2261812" cy="451143"/>
          </a:xfrm>
          <a:prstGeom prst="rect">
            <a:avLst/>
          </a:prstGeom>
        </p:spPr>
      </p:pic>
    </p:spTree>
    <p:extLst>
      <p:ext uri="{BB962C8B-B14F-4D97-AF65-F5344CB8AC3E}">
        <p14:creationId xmlns:p14="http://schemas.microsoft.com/office/powerpoint/2010/main" val="1830534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83582" y="4416315"/>
            <a:ext cx="8857099"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r>
              <a:rPr lang="es-ES" sz="3000" dirty="0"/>
              <a:t> </a:t>
            </a:r>
            <a:br>
              <a:rPr lang="es-ES" sz="3000" dirty="0"/>
            </a:br>
            <a:r>
              <a:rPr lang="es-ES" sz="3000" dirty="0"/>
              <a:t>Los criterios utilizados por la parte responsable en la compilación pueden haber sido establecidos por un organismo emisor reconocido o por disposición reglamentaria. En caso de no existir criterios establecidos, estos serán desarrollados por la parte responsable.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8BEFAA33-34D0-19E2-F4BF-D76DC3D731ED}"/>
              </a:ext>
            </a:extLst>
          </p:cNvPr>
          <p:cNvSpPr>
            <a:spLocks noGrp="1"/>
          </p:cNvSpPr>
          <p:nvPr>
            <p:ph type="sldNum" sz="quarter" idx="12"/>
          </p:nvPr>
        </p:nvSpPr>
        <p:spPr/>
        <p:txBody>
          <a:bodyPr/>
          <a:lstStyle/>
          <a:p>
            <a:fld id="{B1290727-AF24-4F54-A478-037C23CAE71E}" type="slidenum">
              <a:rPr lang="es-ES" b="1" smtClean="0"/>
              <a:t>48</a:t>
            </a:fld>
            <a:endParaRPr lang="es-ES" b="1" dirty="0"/>
          </a:p>
        </p:txBody>
      </p:sp>
      <p:pic>
        <p:nvPicPr>
          <p:cNvPr id="5" name="Imagen 4">
            <a:extLst>
              <a:ext uri="{FF2B5EF4-FFF2-40B4-BE49-F238E27FC236}">
                <a16:creationId xmlns:a16="http://schemas.microsoft.com/office/drawing/2014/main" id="{07DA63BA-A326-9EB6-5653-8A9D86C90FFA}"/>
              </a:ext>
            </a:extLst>
          </p:cNvPr>
          <p:cNvPicPr>
            <a:picLocks noChangeAspect="1"/>
          </p:cNvPicPr>
          <p:nvPr/>
        </p:nvPicPr>
        <p:blipFill>
          <a:blip r:embed="rId3"/>
          <a:stretch>
            <a:fillRect/>
          </a:stretch>
        </p:blipFill>
        <p:spPr>
          <a:xfrm>
            <a:off x="9758813" y="6223924"/>
            <a:ext cx="2261812" cy="451143"/>
          </a:xfrm>
          <a:prstGeom prst="rect">
            <a:avLst/>
          </a:prstGeom>
        </p:spPr>
      </p:pic>
    </p:spTree>
    <p:extLst>
      <p:ext uri="{BB962C8B-B14F-4D97-AF65-F5344CB8AC3E}">
        <p14:creationId xmlns:p14="http://schemas.microsoft.com/office/powerpoint/2010/main" val="1456968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565595" y="4829268"/>
            <a:ext cx="9207670" cy="1386935"/>
          </a:xfrm>
        </p:spPr>
        <p:txBody>
          <a:bodyPr/>
          <a:lstStyle/>
          <a:p>
            <a:pPr algn="l"/>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r>
              <a:rPr lang="es-ES" sz="3000" dirty="0"/>
              <a:t> </a:t>
            </a:r>
            <a:br>
              <a:rPr lang="es-ES" sz="3000" dirty="0"/>
            </a:br>
            <a:r>
              <a:rPr lang="es-ES" sz="3000" dirty="0"/>
              <a:t> </a:t>
            </a:r>
            <a:br>
              <a:rPr lang="es-ES" sz="3000" dirty="0"/>
            </a:br>
            <a:br>
              <a:rPr lang="es-ES" sz="3000" dirty="0"/>
            </a:br>
            <a:r>
              <a:rPr lang="es-ES" sz="2900" b="1" dirty="0"/>
              <a:t>d)- ¿Cuál es el objetivo del </a:t>
            </a:r>
            <a:r>
              <a:rPr lang="es-ES" sz="2900" b="1" spc="-100" dirty="0"/>
              <a:t>Encargo de aseguramiento</a:t>
            </a:r>
            <a:r>
              <a:rPr lang="es-ES" sz="2900" b="1" dirty="0"/>
              <a:t> del </a:t>
            </a:r>
            <a:r>
              <a:rPr lang="es-ES" sz="2900" b="1" spc="-100" dirty="0"/>
              <a:t>Balance Social </a:t>
            </a:r>
            <a:r>
              <a:rPr lang="es-ES" sz="2900" b="1" dirty="0"/>
              <a:t>(</a:t>
            </a:r>
            <a:r>
              <a:rPr lang="es-ES" sz="2900" b="1" spc="-100" dirty="0"/>
              <a:t>Capítulo V. Sección F</a:t>
            </a:r>
            <a:r>
              <a:rPr lang="es-ES" sz="2900" b="1" dirty="0"/>
              <a:t>) </a:t>
            </a:r>
            <a:r>
              <a:rPr lang="es-ES" sz="2900" b="1" spc="-100" dirty="0"/>
              <a:t>incorporados</a:t>
            </a:r>
            <a:r>
              <a:rPr lang="es-ES" sz="2900" b="1" dirty="0"/>
              <a:t> en la nueva versión de la RT 37? </a:t>
            </a:r>
            <a:br>
              <a:rPr lang="es-ES" sz="2900" b="1" dirty="0"/>
            </a:br>
            <a:r>
              <a:rPr lang="es-ES" sz="2900" dirty="0"/>
              <a:t> </a:t>
            </a:r>
            <a:br>
              <a:rPr lang="es-ES" sz="2900" dirty="0"/>
            </a:br>
            <a:r>
              <a:rPr lang="es-ES" sz="2900" dirty="0"/>
              <a:t>El objetivo es que el Contador Público Independiente exprese una conclusión con el fin de incrementar el </a:t>
            </a:r>
            <a:r>
              <a:rPr lang="es-ES" sz="2900" spc="140" dirty="0"/>
              <a:t>grado de confianza de los usuarios a los que se </a:t>
            </a:r>
            <a:r>
              <a:rPr lang="es-ES" sz="2900" dirty="0"/>
              <a:t>destina el informe, acerca del resultado respecto de la preparación y presentación del balance social. </a:t>
            </a: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F29F2ED5-EDD1-AF1A-BACD-F1C71BA577CC}"/>
              </a:ext>
            </a:extLst>
          </p:cNvPr>
          <p:cNvSpPr>
            <a:spLocks noGrp="1"/>
          </p:cNvSpPr>
          <p:nvPr>
            <p:ph type="sldNum" sz="quarter" idx="12"/>
          </p:nvPr>
        </p:nvSpPr>
        <p:spPr/>
        <p:txBody>
          <a:bodyPr/>
          <a:lstStyle/>
          <a:p>
            <a:fld id="{B1290727-AF24-4F54-A478-037C23CAE71E}" type="slidenum">
              <a:rPr lang="es-ES" b="1" smtClean="0"/>
              <a:t>49</a:t>
            </a:fld>
            <a:endParaRPr lang="es-ES" b="1" dirty="0"/>
          </a:p>
        </p:txBody>
      </p:sp>
      <p:pic>
        <p:nvPicPr>
          <p:cNvPr id="5" name="Imagen 4">
            <a:extLst>
              <a:ext uri="{FF2B5EF4-FFF2-40B4-BE49-F238E27FC236}">
                <a16:creationId xmlns:a16="http://schemas.microsoft.com/office/drawing/2014/main" id="{D3B5BCB6-11E8-77DC-6FC6-6B97606149A5}"/>
              </a:ext>
            </a:extLst>
          </p:cNvPr>
          <p:cNvPicPr>
            <a:picLocks noChangeAspect="1"/>
          </p:cNvPicPr>
          <p:nvPr/>
        </p:nvPicPr>
        <p:blipFill>
          <a:blip r:embed="rId3"/>
          <a:stretch>
            <a:fillRect/>
          </a:stretch>
        </p:blipFill>
        <p:spPr>
          <a:xfrm>
            <a:off x="9674746" y="6180915"/>
            <a:ext cx="2261812" cy="451143"/>
          </a:xfrm>
          <a:prstGeom prst="rect">
            <a:avLst/>
          </a:prstGeom>
        </p:spPr>
      </p:pic>
    </p:spTree>
    <p:extLst>
      <p:ext uri="{BB962C8B-B14F-4D97-AF65-F5344CB8AC3E}">
        <p14:creationId xmlns:p14="http://schemas.microsoft.com/office/powerpoint/2010/main" val="167809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1238220" y="3923057"/>
            <a:ext cx="8035781" cy="2118305"/>
          </a:xfrm>
        </p:spPr>
        <p:txBody>
          <a:bodyPr wrap="square" lIns="90000">
            <a:noAutofit/>
          </a:bodyPr>
          <a:lstStyle/>
          <a:p>
            <a:pPr algn="l"/>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3000" dirty="0"/>
              <a:t>a) Para encargos cuyo objeto sean estados </a:t>
            </a:r>
            <a:r>
              <a:rPr lang="es-ES" sz="3000" spc="-150" dirty="0"/>
              <a:t>contables</a:t>
            </a:r>
            <a:r>
              <a:rPr lang="es-ES" sz="3000" dirty="0"/>
              <a:t>, a partir de los ejercicios iniciados el 1° de enero 2023 inclusive, y los períodos intermedios comprendidos en los referidos ejercicios.</a:t>
            </a:r>
            <a:br>
              <a:rPr lang="es-ES" sz="3000" dirty="0"/>
            </a:br>
            <a:br>
              <a:rPr lang="es-ES" sz="3000" dirty="0"/>
            </a:br>
            <a:r>
              <a:rPr lang="es-ES" sz="3000" dirty="0"/>
              <a:t>b) Para los demás encargos, a partir del 1° enero de 2023 inclusive. </a:t>
            </a:r>
            <a:r>
              <a:rPr lang="es-ES" sz="3000" spc="-100" dirty="0"/>
              <a:t>A tal fin </a:t>
            </a:r>
            <a:r>
              <a:rPr lang="es-ES" sz="3000" dirty="0"/>
              <a:t>se </a:t>
            </a:r>
            <a:r>
              <a:rPr lang="es-ES" sz="3000" spc="-100" dirty="0"/>
              <a:t>considera</a:t>
            </a:r>
            <a:r>
              <a:rPr lang="es-ES" sz="3000" dirty="0"/>
              <a:t> la fecha de informe del Contador Publico. </a:t>
            </a:r>
          </a:p>
        </p:txBody>
      </p:sp>
      <p:sp>
        <p:nvSpPr>
          <p:cNvPr id="3" name="CuadroTexto 2">
            <a:extLst>
              <a:ext uri="{FF2B5EF4-FFF2-40B4-BE49-F238E27FC236}">
                <a16:creationId xmlns:a16="http://schemas.microsoft.com/office/drawing/2014/main" id="{7D8E69DB-33F6-254C-2DEE-ABDF40462EC3}"/>
              </a:ext>
            </a:extLst>
          </p:cNvPr>
          <p:cNvSpPr txBox="1"/>
          <p:nvPr/>
        </p:nvSpPr>
        <p:spPr>
          <a:xfrm>
            <a:off x="1390809" y="4239264"/>
            <a:ext cx="7310739" cy="369332"/>
          </a:xfrm>
          <a:prstGeom prst="rect">
            <a:avLst/>
          </a:prstGeom>
          <a:noFill/>
        </p:spPr>
        <p:txBody>
          <a:bodyPr wrap="square" rtlCol="0">
            <a:spAutoFit/>
          </a:bodyPr>
          <a:lstStyle/>
          <a:p>
            <a:r>
              <a:rPr lang="es-ES" dirty="0"/>
              <a:t> </a:t>
            </a:r>
          </a:p>
        </p:txBody>
      </p:sp>
      <p:pic>
        <p:nvPicPr>
          <p:cNvPr id="4" name="Imagen 3">
            <a:extLst>
              <a:ext uri="{FF2B5EF4-FFF2-40B4-BE49-F238E27FC236}">
                <a16:creationId xmlns:a16="http://schemas.microsoft.com/office/drawing/2014/main" id="{52117914-B819-1B6A-9870-393E494B352D}"/>
              </a:ext>
            </a:extLst>
          </p:cNvPr>
          <p:cNvPicPr>
            <a:picLocks noChangeAspect="1"/>
          </p:cNvPicPr>
          <p:nvPr/>
        </p:nvPicPr>
        <p:blipFill>
          <a:blip r:embed="rId3"/>
          <a:stretch>
            <a:fillRect/>
          </a:stretch>
        </p:blipFill>
        <p:spPr>
          <a:xfrm>
            <a:off x="295878" y="2027449"/>
            <a:ext cx="719390" cy="457240"/>
          </a:xfrm>
          <a:prstGeom prst="rect">
            <a:avLst/>
          </a:prstGeom>
        </p:spPr>
      </p:pic>
      <p:pic>
        <p:nvPicPr>
          <p:cNvPr id="5" name="Imagen 4">
            <a:extLst>
              <a:ext uri="{FF2B5EF4-FFF2-40B4-BE49-F238E27FC236}">
                <a16:creationId xmlns:a16="http://schemas.microsoft.com/office/drawing/2014/main" id="{8D4F7D2C-E78B-3EB4-9D66-EC0E24FC1C8C}"/>
              </a:ext>
            </a:extLst>
          </p:cNvPr>
          <p:cNvPicPr>
            <a:picLocks noChangeAspect="1"/>
          </p:cNvPicPr>
          <p:nvPr/>
        </p:nvPicPr>
        <p:blipFill>
          <a:blip r:embed="rId3"/>
          <a:stretch>
            <a:fillRect/>
          </a:stretch>
        </p:blipFill>
        <p:spPr>
          <a:xfrm>
            <a:off x="295878" y="4647008"/>
            <a:ext cx="719390" cy="457240"/>
          </a:xfrm>
          <a:prstGeom prst="rect">
            <a:avLst/>
          </a:prstGeom>
        </p:spPr>
      </p:pic>
      <p:sp>
        <p:nvSpPr>
          <p:cNvPr id="6" name="Rectángulo 5">
            <a:extLst>
              <a:ext uri="{FF2B5EF4-FFF2-40B4-BE49-F238E27FC236}">
                <a16:creationId xmlns:a16="http://schemas.microsoft.com/office/drawing/2014/main" id="{5C3BF830-377C-A5BC-4260-B98BB8AB8B97}"/>
              </a:ext>
            </a:extLst>
          </p:cNvPr>
          <p:cNvSpPr/>
          <p:nvPr/>
        </p:nvSpPr>
        <p:spPr>
          <a:xfrm>
            <a:off x="1990577" y="248072"/>
            <a:ext cx="7802352" cy="132343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En el CPCE de Salta fue aprobada por la RG N°3.608/22</a:t>
            </a:r>
            <a:endParaRPr kumimoji="0" lang="es-ES" sz="4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8" name="Marcador de número de diapositiva 7">
            <a:extLst>
              <a:ext uri="{FF2B5EF4-FFF2-40B4-BE49-F238E27FC236}">
                <a16:creationId xmlns:a16="http://schemas.microsoft.com/office/drawing/2014/main" id="{8EDB2A38-E96E-31A4-0786-C65189B8AA72}"/>
              </a:ext>
            </a:extLst>
          </p:cNvPr>
          <p:cNvSpPr>
            <a:spLocks noGrp="1"/>
          </p:cNvSpPr>
          <p:nvPr>
            <p:ph type="sldNum" sz="quarter" idx="12"/>
          </p:nvPr>
        </p:nvSpPr>
        <p:spPr/>
        <p:txBody>
          <a:bodyPr/>
          <a:lstStyle/>
          <a:p>
            <a:fld id="{B1290727-AF24-4F54-A478-037C23CAE71E}" type="slidenum">
              <a:rPr lang="es-ES" b="1" smtClean="0"/>
              <a:t>5</a:t>
            </a:fld>
            <a:endParaRPr lang="es-ES" b="1" dirty="0"/>
          </a:p>
        </p:txBody>
      </p:sp>
      <p:pic>
        <p:nvPicPr>
          <p:cNvPr id="9" name="Imagen 8">
            <a:extLst>
              <a:ext uri="{FF2B5EF4-FFF2-40B4-BE49-F238E27FC236}">
                <a16:creationId xmlns:a16="http://schemas.microsoft.com/office/drawing/2014/main" id="{5A1A47A0-8291-C7C4-BAF5-3D66E0F30911}"/>
              </a:ext>
            </a:extLst>
          </p:cNvPr>
          <p:cNvPicPr>
            <a:picLocks noChangeAspect="1"/>
          </p:cNvPicPr>
          <p:nvPr/>
        </p:nvPicPr>
        <p:blipFill>
          <a:blip r:embed="rId4"/>
          <a:stretch>
            <a:fillRect/>
          </a:stretch>
        </p:blipFill>
        <p:spPr>
          <a:xfrm>
            <a:off x="9601460" y="6278772"/>
            <a:ext cx="2261812" cy="451143"/>
          </a:xfrm>
          <a:prstGeom prst="rect">
            <a:avLst/>
          </a:prstGeom>
        </p:spPr>
      </p:pic>
    </p:spTree>
    <p:extLst>
      <p:ext uri="{BB962C8B-B14F-4D97-AF65-F5344CB8AC3E}">
        <p14:creationId xmlns:p14="http://schemas.microsoft.com/office/powerpoint/2010/main" val="17978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585259" y="4553965"/>
            <a:ext cx="9207670" cy="1386935"/>
          </a:xfrm>
        </p:spPr>
        <p:txBody>
          <a:bodyPr/>
          <a:lstStyle/>
          <a:p>
            <a:pPr algn="just"/>
            <a:br>
              <a:rPr lang="es-ES" sz="2800" dirty="0"/>
            </a:br>
            <a:br>
              <a:rPr lang="es-ES" sz="2800" dirty="0"/>
            </a:br>
            <a:br>
              <a:rPr lang="es-ES" sz="2800" dirty="0"/>
            </a:br>
            <a:br>
              <a:rPr lang="es-ES" sz="2900" dirty="0"/>
            </a:br>
            <a:r>
              <a:rPr lang="es-ES" sz="2900" dirty="0"/>
              <a:t> </a:t>
            </a:r>
            <a:br>
              <a:rPr lang="es-ES" sz="2900" dirty="0"/>
            </a:br>
            <a:br>
              <a:rPr lang="es-ES" sz="2800" dirty="0"/>
            </a:br>
            <a:r>
              <a:rPr lang="es-ES" sz="2800" dirty="0"/>
              <a:t> </a:t>
            </a:r>
            <a:br>
              <a:rPr lang="es-ES" sz="2800" dirty="0"/>
            </a:br>
            <a:br>
              <a:rPr lang="es-ES" sz="2800" dirty="0"/>
            </a:br>
            <a:br>
              <a:rPr lang="es-ES" sz="3000" dirty="0"/>
            </a:br>
            <a:r>
              <a:rPr lang="es-ES" sz="3000" dirty="0"/>
              <a:t> </a:t>
            </a:r>
            <a:br>
              <a:rPr lang="es-ES" sz="3000" dirty="0"/>
            </a:br>
            <a:r>
              <a:rPr lang="es-ES" sz="3000" dirty="0"/>
              <a:t> </a:t>
            </a:r>
            <a:br>
              <a:rPr lang="es-ES" sz="3000" dirty="0"/>
            </a:br>
            <a:br>
              <a:rPr lang="es-ES" sz="3000" dirty="0"/>
            </a:br>
            <a:br>
              <a:rPr lang="es-ES" sz="3000" dirty="0"/>
            </a:br>
            <a:r>
              <a:rPr lang="es-ES" sz="3000" dirty="0"/>
              <a:t> </a:t>
            </a:r>
            <a:br>
              <a:rPr lang="es-ES" sz="3000" dirty="0"/>
            </a:br>
            <a:r>
              <a:rPr lang="es-ES" sz="3000" dirty="0"/>
              <a:t> </a:t>
            </a:r>
            <a:br>
              <a:rPr lang="es-ES" sz="3000" dirty="0"/>
            </a:br>
            <a:br>
              <a:rPr lang="es-ES" sz="2900" dirty="0"/>
            </a:br>
            <a:r>
              <a:rPr lang="es-ES" sz="2900" b="1" dirty="0"/>
              <a:t>e)- ¿Cuál es el objetivo de los Encargos para la emisión de un Informe de cumplimiento (Capítulo VIII) incorporados en la nueva versión de la RT 37? </a:t>
            </a:r>
            <a:br>
              <a:rPr lang="es-ES" sz="2900" dirty="0"/>
            </a:br>
            <a:r>
              <a:rPr lang="es-ES" sz="2900" dirty="0"/>
              <a:t> </a:t>
            </a:r>
            <a:br>
              <a:rPr lang="es-ES" sz="2900" dirty="0"/>
            </a:br>
            <a:r>
              <a:rPr lang="es-ES" sz="2900" dirty="0"/>
              <a:t>Estos encargos se realizan con el único objetivo de corroborar el cumplimiento por parte de un ente de los requerimientos formulados por reguladores, organismos de control u otros entes con facultades de fiscalización, para la realización de diversos trámites, gestiones o procedimientos. </a:t>
            </a: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819D2B60-999A-3C4A-0EFF-AB35C71C391A}"/>
              </a:ext>
            </a:extLst>
          </p:cNvPr>
          <p:cNvSpPr>
            <a:spLocks noGrp="1"/>
          </p:cNvSpPr>
          <p:nvPr>
            <p:ph type="sldNum" sz="quarter" idx="12"/>
          </p:nvPr>
        </p:nvSpPr>
        <p:spPr/>
        <p:txBody>
          <a:bodyPr/>
          <a:lstStyle/>
          <a:p>
            <a:fld id="{B1290727-AF24-4F54-A478-037C23CAE71E}" type="slidenum">
              <a:rPr lang="es-ES" b="1" smtClean="0"/>
              <a:t>50</a:t>
            </a:fld>
            <a:endParaRPr lang="es-ES" b="1" dirty="0"/>
          </a:p>
        </p:txBody>
      </p:sp>
      <p:pic>
        <p:nvPicPr>
          <p:cNvPr id="5" name="Imagen 4">
            <a:extLst>
              <a:ext uri="{FF2B5EF4-FFF2-40B4-BE49-F238E27FC236}">
                <a16:creationId xmlns:a16="http://schemas.microsoft.com/office/drawing/2014/main" id="{CCFB4BAB-6ED1-5443-7E62-BAC801575C64}"/>
              </a:ext>
            </a:extLst>
          </p:cNvPr>
          <p:cNvPicPr>
            <a:picLocks noChangeAspect="1"/>
          </p:cNvPicPr>
          <p:nvPr/>
        </p:nvPicPr>
        <p:blipFill>
          <a:blip r:embed="rId3"/>
          <a:stretch>
            <a:fillRect/>
          </a:stretch>
        </p:blipFill>
        <p:spPr>
          <a:xfrm>
            <a:off x="9635417" y="6300589"/>
            <a:ext cx="2261812" cy="451143"/>
          </a:xfrm>
          <a:prstGeom prst="rect">
            <a:avLst/>
          </a:prstGeom>
        </p:spPr>
      </p:pic>
    </p:spTree>
    <p:extLst>
      <p:ext uri="{BB962C8B-B14F-4D97-AF65-F5344CB8AC3E}">
        <p14:creationId xmlns:p14="http://schemas.microsoft.com/office/powerpoint/2010/main" val="918843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822721" y="3895204"/>
            <a:ext cx="8311239" cy="1386935"/>
          </a:xfrm>
        </p:spPr>
        <p:txBody>
          <a:bodyPr/>
          <a:lstStyle/>
          <a:p>
            <a:pPr algn="just">
              <a:lnSpc>
                <a:spcPct val="150000"/>
              </a:lnSpc>
            </a:pPr>
            <a:br>
              <a:rPr lang="es-ES" sz="2800" dirty="0"/>
            </a:br>
            <a:br>
              <a:rPr lang="es-ES" sz="2800" dirty="0"/>
            </a:br>
            <a:br>
              <a:rPr lang="es-ES" sz="2800" dirty="0"/>
            </a:br>
            <a:br>
              <a:rPr lang="es-ES" sz="2900" dirty="0"/>
            </a:br>
            <a:r>
              <a:rPr lang="es-ES" sz="2900" dirty="0"/>
              <a:t> </a:t>
            </a:r>
            <a:br>
              <a:rPr lang="es-ES" sz="2900" dirty="0"/>
            </a:br>
            <a:br>
              <a:rPr lang="es-ES" sz="2800" dirty="0"/>
            </a:br>
            <a:br>
              <a:rPr lang="es-ES" sz="2900" dirty="0"/>
            </a:br>
            <a:r>
              <a:rPr lang="es-ES" sz="2900" dirty="0"/>
              <a:t> </a:t>
            </a:r>
            <a:br>
              <a:rPr lang="es-ES" sz="2900" dirty="0"/>
            </a:br>
            <a:r>
              <a:rPr lang="es-ES" sz="3000" b="1" dirty="0"/>
              <a:t>f)- ¿Qué cambios se introducen en las Certificaciones con la nueva RT 37?   </a:t>
            </a:r>
            <a:br>
              <a:rPr lang="es-ES" sz="2800" dirty="0"/>
            </a:br>
            <a:br>
              <a:rPr lang="es-ES" sz="29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2B1FA951-5596-EA37-97B6-5F50172AC5CD}"/>
              </a:ext>
            </a:extLst>
          </p:cNvPr>
          <p:cNvSpPr>
            <a:spLocks noGrp="1"/>
          </p:cNvSpPr>
          <p:nvPr>
            <p:ph type="sldNum" sz="quarter" idx="12"/>
          </p:nvPr>
        </p:nvSpPr>
        <p:spPr/>
        <p:txBody>
          <a:bodyPr/>
          <a:lstStyle/>
          <a:p>
            <a:fld id="{B1290727-AF24-4F54-A478-037C23CAE71E}" type="slidenum">
              <a:rPr lang="es-ES" b="1" smtClean="0"/>
              <a:t>51</a:t>
            </a:fld>
            <a:endParaRPr lang="es-ES" b="1" dirty="0"/>
          </a:p>
        </p:txBody>
      </p:sp>
      <p:pic>
        <p:nvPicPr>
          <p:cNvPr id="5" name="Imagen 4">
            <a:extLst>
              <a:ext uri="{FF2B5EF4-FFF2-40B4-BE49-F238E27FC236}">
                <a16:creationId xmlns:a16="http://schemas.microsoft.com/office/drawing/2014/main" id="{5AFD2261-F194-50E4-1712-67F9C0590A66}"/>
              </a:ext>
            </a:extLst>
          </p:cNvPr>
          <p:cNvPicPr>
            <a:picLocks noChangeAspect="1"/>
          </p:cNvPicPr>
          <p:nvPr/>
        </p:nvPicPr>
        <p:blipFill>
          <a:blip r:embed="rId3"/>
          <a:stretch>
            <a:fillRect/>
          </a:stretch>
        </p:blipFill>
        <p:spPr>
          <a:xfrm>
            <a:off x="9758813" y="6223924"/>
            <a:ext cx="2261812" cy="451143"/>
          </a:xfrm>
          <a:prstGeom prst="rect">
            <a:avLst/>
          </a:prstGeom>
        </p:spPr>
      </p:pic>
    </p:spTree>
    <p:extLst>
      <p:ext uri="{BB962C8B-B14F-4D97-AF65-F5344CB8AC3E}">
        <p14:creationId xmlns:p14="http://schemas.microsoft.com/office/powerpoint/2010/main" val="1520237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743420" y="5645346"/>
            <a:ext cx="8694905" cy="1386935"/>
          </a:xfrm>
        </p:spPr>
        <p:txBody>
          <a:bodyPr/>
          <a:lstStyle/>
          <a:p>
            <a:pPr algn="just"/>
            <a:br>
              <a:rPr lang="es-ES" sz="2800" dirty="0"/>
            </a:br>
            <a:br>
              <a:rPr lang="es-ES" sz="2800" dirty="0"/>
            </a:br>
            <a:br>
              <a:rPr lang="es-ES" sz="2800" dirty="0"/>
            </a:br>
            <a:br>
              <a:rPr lang="es-ES" sz="2800" dirty="0"/>
            </a:br>
            <a:r>
              <a:rPr lang="es-ES" sz="2800" dirty="0"/>
              <a:t>Según se establece en el párrafo 3.4 del Capítulo VI del nuevo texto, se debe incluir en forma obligatoria una descripción de las responsabilidades del emisor de la información a certificar y del contador (circunstancia opcional, según ameritaba el caso en el texto anterior de la norma); por otro lado, se deja en evidencia ahora, que las certificaciones son un informe profesional, por cuanto en el punto </a:t>
            </a:r>
            <a:r>
              <a:rPr lang="es-ES" sz="2800" dirty="0" err="1"/>
              <a:t>ii</a:t>
            </a:r>
            <a:r>
              <a:rPr lang="es-ES" sz="2800" dirty="0"/>
              <a:t> del mencionado capitulo así lo revela, en </a:t>
            </a:r>
            <a:br>
              <a:rPr lang="es-ES" sz="2800" dirty="0"/>
            </a:br>
            <a:r>
              <a:rPr lang="es-ES" sz="2800" dirty="0"/>
              <a:t>contraposición al anterior texto que indicaba “normas sobre el contenido de una certificación”. </a:t>
            </a:r>
            <a:br>
              <a:rPr lang="es-ES" sz="2800" dirty="0"/>
            </a:br>
            <a:br>
              <a:rPr lang="es-ES" sz="29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4EEF5F88-DFE5-9971-5398-7DE34F10B14E}"/>
              </a:ext>
            </a:extLst>
          </p:cNvPr>
          <p:cNvSpPr>
            <a:spLocks noGrp="1"/>
          </p:cNvSpPr>
          <p:nvPr>
            <p:ph type="sldNum" sz="quarter" idx="12"/>
          </p:nvPr>
        </p:nvSpPr>
        <p:spPr/>
        <p:txBody>
          <a:bodyPr/>
          <a:lstStyle/>
          <a:p>
            <a:fld id="{B1290727-AF24-4F54-A478-037C23CAE71E}" type="slidenum">
              <a:rPr lang="es-ES" b="1" smtClean="0"/>
              <a:t>52</a:t>
            </a:fld>
            <a:endParaRPr lang="es-ES" b="1" dirty="0"/>
          </a:p>
        </p:txBody>
      </p:sp>
      <p:pic>
        <p:nvPicPr>
          <p:cNvPr id="5" name="Imagen 4">
            <a:extLst>
              <a:ext uri="{FF2B5EF4-FFF2-40B4-BE49-F238E27FC236}">
                <a16:creationId xmlns:a16="http://schemas.microsoft.com/office/drawing/2014/main" id="{A3BDCADE-AFDE-EDA5-F911-561A3A7407E4}"/>
              </a:ext>
            </a:extLst>
          </p:cNvPr>
          <p:cNvPicPr>
            <a:picLocks noChangeAspect="1"/>
          </p:cNvPicPr>
          <p:nvPr/>
        </p:nvPicPr>
        <p:blipFill>
          <a:blip r:embed="rId3"/>
          <a:stretch>
            <a:fillRect/>
          </a:stretch>
        </p:blipFill>
        <p:spPr>
          <a:xfrm>
            <a:off x="9635417" y="6223924"/>
            <a:ext cx="2261812" cy="451143"/>
          </a:xfrm>
          <a:prstGeom prst="rect">
            <a:avLst/>
          </a:prstGeom>
        </p:spPr>
      </p:pic>
    </p:spTree>
    <p:extLst>
      <p:ext uri="{BB962C8B-B14F-4D97-AF65-F5344CB8AC3E}">
        <p14:creationId xmlns:p14="http://schemas.microsoft.com/office/powerpoint/2010/main" val="291167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1238221" y="1889424"/>
            <a:ext cx="8694905" cy="1386935"/>
          </a:xfrm>
        </p:spPr>
        <p:txBody>
          <a:bodyPr/>
          <a:lstStyle/>
          <a:p>
            <a:pPr algn="just"/>
            <a:br>
              <a:rPr lang="es-ES" sz="2800" dirty="0"/>
            </a:br>
            <a:br>
              <a:rPr lang="es-ES" sz="2800" dirty="0"/>
            </a:br>
            <a:br>
              <a:rPr lang="es-ES" sz="2800" dirty="0"/>
            </a:br>
            <a:br>
              <a:rPr lang="es-ES" sz="2800" dirty="0"/>
            </a:br>
            <a:br>
              <a:rPr lang="es-ES" sz="29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RT 37 (MODELOS RT 53)</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pic>
        <p:nvPicPr>
          <p:cNvPr id="3" name="Imagen 2">
            <a:extLst>
              <a:ext uri="{FF2B5EF4-FFF2-40B4-BE49-F238E27FC236}">
                <a16:creationId xmlns:a16="http://schemas.microsoft.com/office/drawing/2014/main" id="{38D31C95-8CBE-191A-C429-B547A60DB35B}"/>
              </a:ext>
            </a:extLst>
          </p:cNvPr>
          <p:cNvPicPr>
            <a:picLocks noChangeAspect="1"/>
          </p:cNvPicPr>
          <p:nvPr/>
        </p:nvPicPr>
        <p:blipFill>
          <a:blip r:embed="rId3"/>
          <a:stretch>
            <a:fillRect/>
          </a:stretch>
        </p:blipFill>
        <p:spPr>
          <a:xfrm>
            <a:off x="644522" y="1400810"/>
            <a:ext cx="8793803" cy="4678888"/>
          </a:xfrm>
          <a:prstGeom prst="rect">
            <a:avLst/>
          </a:prstGeom>
        </p:spPr>
      </p:pic>
      <p:sp>
        <p:nvSpPr>
          <p:cNvPr id="5" name="Marcador de número de diapositiva 4">
            <a:extLst>
              <a:ext uri="{FF2B5EF4-FFF2-40B4-BE49-F238E27FC236}">
                <a16:creationId xmlns:a16="http://schemas.microsoft.com/office/drawing/2014/main" id="{3E634ED6-BDDE-32E0-A75D-D2CBA7F8EF9D}"/>
              </a:ext>
            </a:extLst>
          </p:cNvPr>
          <p:cNvSpPr>
            <a:spLocks noGrp="1"/>
          </p:cNvSpPr>
          <p:nvPr>
            <p:ph type="sldNum" sz="quarter" idx="12"/>
          </p:nvPr>
        </p:nvSpPr>
        <p:spPr/>
        <p:txBody>
          <a:bodyPr/>
          <a:lstStyle/>
          <a:p>
            <a:fld id="{B1290727-AF24-4F54-A478-037C23CAE71E}" type="slidenum">
              <a:rPr lang="es-ES" b="1" smtClean="0"/>
              <a:t>53</a:t>
            </a:fld>
            <a:endParaRPr lang="es-ES" b="1" dirty="0"/>
          </a:p>
        </p:txBody>
      </p:sp>
      <p:pic>
        <p:nvPicPr>
          <p:cNvPr id="7" name="Imagen 6">
            <a:extLst>
              <a:ext uri="{FF2B5EF4-FFF2-40B4-BE49-F238E27FC236}">
                <a16:creationId xmlns:a16="http://schemas.microsoft.com/office/drawing/2014/main" id="{5D17D772-AF25-4C83-E297-5B1F37265D41}"/>
              </a:ext>
            </a:extLst>
          </p:cNvPr>
          <p:cNvPicPr>
            <a:picLocks noChangeAspect="1"/>
          </p:cNvPicPr>
          <p:nvPr/>
        </p:nvPicPr>
        <p:blipFill>
          <a:blip r:embed="rId4"/>
          <a:stretch>
            <a:fillRect/>
          </a:stretch>
        </p:blipFill>
        <p:spPr>
          <a:xfrm>
            <a:off x="9527262" y="6275302"/>
            <a:ext cx="2261812" cy="451143"/>
          </a:xfrm>
          <a:prstGeom prst="rect">
            <a:avLst/>
          </a:prstGeom>
        </p:spPr>
      </p:pic>
    </p:spTree>
    <p:extLst>
      <p:ext uri="{BB962C8B-B14F-4D97-AF65-F5344CB8AC3E}">
        <p14:creationId xmlns:p14="http://schemas.microsoft.com/office/powerpoint/2010/main" val="1629397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1238221" y="2926582"/>
            <a:ext cx="8694905" cy="1004835"/>
          </a:xfrm>
        </p:spPr>
        <p:txBody>
          <a:bodyPr/>
          <a:lstStyle/>
          <a:p>
            <a:pPr algn="ctr"/>
            <a:br>
              <a:rPr lang="es-ES" sz="2800" dirty="0"/>
            </a:br>
            <a:br>
              <a:rPr lang="es-ES" sz="2800" dirty="0"/>
            </a:br>
            <a:br>
              <a:rPr lang="es-ES" sz="2800" dirty="0"/>
            </a:br>
            <a:br>
              <a:rPr lang="es-ES" sz="2800" dirty="0"/>
            </a:br>
            <a:r>
              <a:rPr lang="es-ES" sz="5000" b="1" dirty="0"/>
              <a:t>MUCHAS GRACIAS </a:t>
            </a:r>
            <a:br>
              <a:rPr lang="es-ES" sz="5000" b="1" dirty="0"/>
            </a:br>
            <a:br>
              <a:rPr lang="es-ES" sz="2900" dirty="0"/>
            </a:br>
            <a:br>
              <a:rPr lang="es-ES" sz="29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3219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4EEF5F88-DFE5-9971-5398-7DE34F10B14E}"/>
              </a:ext>
            </a:extLst>
          </p:cNvPr>
          <p:cNvSpPr>
            <a:spLocks noGrp="1"/>
          </p:cNvSpPr>
          <p:nvPr>
            <p:ph type="sldNum" sz="quarter" idx="12"/>
          </p:nvPr>
        </p:nvSpPr>
        <p:spPr/>
        <p:txBody>
          <a:bodyPr/>
          <a:lstStyle/>
          <a:p>
            <a:fld id="{B1290727-AF24-4F54-A478-037C23CAE71E}" type="slidenum">
              <a:rPr lang="es-ES" b="1" smtClean="0"/>
              <a:t>54</a:t>
            </a:fld>
            <a:endParaRPr lang="es-ES" b="1" dirty="0"/>
          </a:p>
        </p:txBody>
      </p:sp>
      <p:pic>
        <p:nvPicPr>
          <p:cNvPr id="5" name="Imagen 4">
            <a:extLst>
              <a:ext uri="{FF2B5EF4-FFF2-40B4-BE49-F238E27FC236}">
                <a16:creationId xmlns:a16="http://schemas.microsoft.com/office/drawing/2014/main" id="{A3BDCADE-AFDE-EDA5-F911-561A3A7407E4}"/>
              </a:ext>
            </a:extLst>
          </p:cNvPr>
          <p:cNvPicPr>
            <a:picLocks noChangeAspect="1"/>
          </p:cNvPicPr>
          <p:nvPr/>
        </p:nvPicPr>
        <p:blipFill>
          <a:blip r:embed="rId3"/>
          <a:stretch>
            <a:fillRect/>
          </a:stretch>
        </p:blipFill>
        <p:spPr>
          <a:xfrm>
            <a:off x="9635417" y="6223924"/>
            <a:ext cx="2261812" cy="451143"/>
          </a:xfrm>
          <a:prstGeom prst="rect">
            <a:avLst/>
          </a:prstGeom>
        </p:spPr>
      </p:pic>
      <p:sp>
        <p:nvSpPr>
          <p:cNvPr id="8" name="CuadroTexto 7">
            <a:extLst>
              <a:ext uri="{FF2B5EF4-FFF2-40B4-BE49-F238E27FC236}">
                <a16:creationId xmlns:a16="http://schemas.microsoft.com/office/drawing/2014/main" id="{768FE4A6-6262-C783-A28D-E3B7190ED365}"/>
              </a:ext>
            </a:extLst>
          </p:cNvPr>
          <p:cNvSpPr txBox="1"/>
          <p:nvPr/>
        </p:nvSpPr>
        <p:spPr>
          <a:xfrm>
            <a:off x="430358" y="3262841"/>
            <a:ext cx="4713142" cy="3447098"/>
          </a:xfrm>
          <a:prstGeom prst="rect">
            <a:avLst/>
          </a:prstGeom>
          <a:noFill/>
        </p:spPr>
        <p:txBody>
          <a:bodyPr wrap="square">
            <a:spAutoFit/>
          </a:bodyPr>
          <a:lstStyle/>
          <a:p>
            <a:r>
              <a:rPr kumimoji="0" lang="es-ES" sz="2800" b="0" i="0" u="none" strike="noStrike" kern="1200" cap="none" spc="0" normalizeH="0" baseline="0" noProof="0" dirty="0">
                <a:ln>
                  <a:noFill/>
                </a:ln>
                <a:solidFill>
                  <a:srgbClr val="0F6FC6"/>
                </a:solidFill>
                <a:effectLst/>
                <a:uLnTx/>
                <a:uFillTx/>
                <a:latin typeface="Trebuchet MS" panose="020B0603020202020204"/>
                <a:ea typeface="+mj-ea"/>
                <a:cs typeface="+mj-cs"/>
              </a:rPr>
              <a:t>Consultas a: </a:t>
            </a:r>
          </a:p>
          <a:p>
            <a:r>
              <a:rPr lang="es-ES" sz="2000" b="1" u="sng" dirty="0">
                <a:solidFill>
                  <a:srgbClr val="0F6FC6"/>
                </a:solidFill>
                <a:latin typeface="Trebuchet MS" panose="020B0603020202020204"/>
                <a:ea typeface="+mj-ea"/>
                <a:cs typeface="+mj-cs"/>
              </a:rPr>
              <a:t>Sede Central: </a:t>
            </a:r>
          </a:p>
          <a:p>
            <a:pPr marL="285750" indent="-285750">
              <a:buFont typeface="Wingdings" panose="05000000000000000000" pitchFamily="2" charset="2"/>
              <a:buChar char="Ø"/>
            </a:pPr>
            <a:r>
              <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hlinkClick r:id="rId4"/>
              </a:rPr>
              <a:t>stecnica@consejosalta.org.ar</a:t>
            </a:r>
            <a:endPar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endParaRPr>
          </a:p>
          <a:p>
            <a:pPr marL="285750" indent="-285750">
              <a:buFont typeface="Wingdings" panose="05000000000000000000" pitchFamily="2" charset="2"/>
              <a:buChar char="Ø"/>
            </a:pPr>
            <a:r>
              <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hlinkClick r:id="rId5"/>
              </a:rPr>
              <a:t>stecnicaauxiliar@consejosalta.org.ar</a:t>
            </a:r>
            <a:endPar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endParaRPr>
          </a:p>
          <a:p>
            <a:r>
              <a:rPr lang="es-ES" sz="2000" b="1" u="sng" dirty="0">
                <a:solidFill>
                  <a:srgbClr val="0F6FC6"/>
                </a:solidFill>
                <a:latin typeface="Trebuchet MS" panose="020B0603020202020204"/>
                <a:ea typeface="+mj-ea"/>
                <a:cs typeface="+mj-cs"/>
              </a:rPr>
              <a:t>Delegacion Tartagal: </a:t>
            </a:r>
          </a:p>
          <a:p>
            <a:pPr marL="285750" indent="-285750">
              <a:buFont typeface="Wingdings" panose="05000000000000000000" pitchFamily="2" charset="2"/>
              <a:buChar char="Ø"/>
            </a:pPr>
            <a:r>
              <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hlinkClick r:id="rId6"/>
              </a:rPr>
              <a:t>stecnicatartagal@consejosalta.org.ar</a:t>
            </a:r>
            <a:endPar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endParaRPr>
          </a:p>
          <a:p>
            <a:r>
              <a:rPr lang="es-ES" sz="2000" b="1" u="sng" dirty="0">
                <a:solidFill>
                  <a:srgbClr val="0F6FC6"/>
                </a:solidFill>
                <a:latin typeface="Trebuchet MS" panose="020B0603020202020204"/>
                <a:ea typeface="+mj-ea"/>
                <a:cs typeface="+mj-cs"/>
              </a:rPr>
              <a:t>Delegacion Oran: </a:t>
            </a:r>
          </a:p>
          <a:p>
            <a:pPr marL="285750" indent="-285750">
              <a:buFont typeface="Wingdings" panose="05000000000000000000" pitchFamily="2" charset="2"/>
              <a:buChar char="Ø"/>
            </a:pPr>
            <a:r>
              <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hlinkClick r:id="rId7"/>
              </a:rPr>
              <a:t>stecnicaoran@consejosalta.org.ar</a:t>
            </a:r>
            <a:endPar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endParaRPr>
          </a:p>
          <a:p>
            <a:r>
              <a:rPr lang="es-ES" sz="2000" b="1" u="sng" dirty="0">
                <a:solidFill>
                  <a:srgbClr val="0F6FC6"/>
                </a:solidFill>
                <a:latin typeface="Trebuchet MS" panose="020B0603020202020204"/>
                <a:ea typeface="+mj-ea"/>
                <a:cs typeface="+mj-cs"/>
              </a:rPr>
              <a:t>Delegacion Rosario de la Frontera: </a:t>
            </a:r>
          </a:p>
          <a:p>
            <a:pPr marL="285750" indent="-285750">
              <a:buFont typeface="Wingdings" panose="05000000000000000000" pitchFamily="2" charset="2"/>
              <a:buChar char="Ø"/>
            </a:pPr>
            <a:r>
              <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hlinkClick r:id="rId8"/>
              </a:rPr>
              <a:t>stecnicarosario@consejosalta.org.ar</a:t>
            </a:r>
            <a:endPar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endParaRPr>
          </a:p>
          <a:p>
            <a:r>
              <a:rPr lang="es-ES" sz="2000" b="1" u="sng" dirty="0">
                <a:solidFill>
                  <a:srgbClr val="0F6FC6"/>
                </a:solidFill>
                <a:latin typeface="Trebuchet MS" panose="020B0603020202020204"/>
                <a:ea typeface="+mj-ea"/>
                <a:cs typeface="+mj-cs"/>
              </a:rPr>
              <a:t>Delegacion Metan:  </a:t>
            </a:r>
            <a:endParaRPr kumimoji="0" lang="es-ES" sz="2000" b="1" i="0" u="sng" strike="noStrike" kern="1200" cap="none" spc="0" normalizeH="0" baseline="0" noProof="0" dirty="0">
              <a:ln>
                <a:noFill/>
              </a:ln>
              <a:solidFill>
                <a:srgbClr val="0F6FC6"/>
              </a:solidFill>
              <a:effectLst/>
              <a:uLnTx/>
              <a:uFillTx/>
              <a:latin typeface="Trebuchet MS" panose="020B0603020202020204"/>
              <a:ea typeface="+mj-ea"/>
              <a:cs typeface="+mj-cs"/>
            </a:endParaRPr>
          </a:p>
          <a:p>
            <a:pPr marL="285750" indent="-285750">
              <a:buFont typeface="Wingdings" panose="05000000000000000000" pitchFamily="2" charset="2"/>
              <a:buChar char="Ø"/>
            </a:pPr>
            <a:r>
              <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hlinkClick r:id="rId9"/>
              </a:rPr>
              <a:t>stecnicametan@consejosalta.org.ar</a:t>
            </a:r>
            <a:endParaRPr kumimoji="0" lang="es-ES" sz="1500" b="0" i="0" u="none" strike="noStrike" kern="1200" cap="none" spc="0" normalizeH="0" baseline="0" noProof="0" dirty="0">
              <a:ln>
                <a:noFill/>
              </a:ln>
              <a:solidFill>
                <a:srgbClr val="0F6FC6"/>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57857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4" name="Rectángulo 23">
            <a:extLst>
              <a:ext uri="{FF2B5EF4-FFF2-40B4-BE49-F238E27FC236}">
                <a16:creationId xmlns:a16="http://schemas.microsoft.com/office/drawing/2014/main" id="{EB15B97A-BDE3-9C3E-67F7-802CBD6A33EE}"/>
              </a:ext>
            </a:extLst>
          </p:cNvPr>
          <p:cNvSpPr/>
          <p:nvPr/>
        </p:nvSpPr>
        <p:spPr>
          <a:xfrm>
            <a:off x="1032228" y="1580200"/>
            <a:ext cx="8726585" cy="35394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4000" b="1" dirty="0" err="1">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Encontra</a:t>
            </a:r>
            <a:r>
              <a:rPr lang="es-ES" sz="4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 los Modelos en el</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4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Informe N°22 del </a:t>
            </a:r>
            <a:r>
              <a:rPr lang="es-ES" sz="4000" b="1" dirty="0" err="1">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CENCyA</a:t>
            </a:r>
            <a:r>
              <a:rPr lang="es-ES" sz="4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 y la información completa en nuestra web:</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s-ES" sz="4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i="0" u="none" strike="noStrike" kern="1200" cap="none" spc="0" normalizeH="0" baseline="0" noProof="0" dirty="0">
                <a:ln w="12700">
                  <a:solidFill>
                    <a:srgbClr val="0F6FC6"/>
                  </a:solidFill>
                  <a:prstDash val="solid"/>
                </a:ln>
                <a:solidFill>
                  <a:srgbClr val="002060"/>
                </a:solidFill>
                <a:uLnTx/>
                <a:uFillTx/>
                <a:latin typeface="Trebuchet MS" panose="020B0603020202020204"/>
                <a:ea typeface="+mn-ea"/>
                <a:cs typeface="+mn-cs"/>
                <a:hlinkClick r:id="rId3">
                  <a:extLst>
                    <a:ext uri="{A12FA001-AC4F-418D-AE19-62706E023703}">
                      <ahyp:hlinkClr xmlns:ahyp="http://schemas.microsoft.com/office/drawing/2018/hyperlinkcolor" val="tx"/>
                    </a:ext>
                  </a:extLst>
                </a:hlinkClick>
              </a:rPr>
              <a:t>https://www.consejosalta.org.ar/secretaria-tecnica-modelos-de-informes-y-certificaciones/index-Nueva-RT-37.html</a:t>
            </a:r>
            <a:endParaRPr kumimoji="0" lang="es-ES" sz="1200" i="0" u="none" strike="noStrike" kern="1200" cap="none" spc="0" normalizeH="0" baseline="0" noProof="0" dirty="0">
              <a:ln w="12700">
                <a:solidFill>
                  <a:srgbClr val="0F6FC6"/>
                </a:solidFill>
                <a:prstDash val="solid"/>
              </a:ln>
              <a:solidFill>
                <a:srgbClr val="002060"/>
              </a:solidFill>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3" name="Marcador de número de diapositiva 2">
            <a:extLst>
              <a:ext uri="{FF2B5EF4-FFF2-40B4-BE49-F238E27FC236}">
                <a16:creationId xmlns:a16="http://schemas.microsoft.com/office/drawing/2014/main" id="{03A1C2E6-CE2E-7A12-57A2-3575AFE5C1C4}"/>
              </a:ext>
            </a:extLst>
          </p:cNvPr>
          <p:cNvSpPr>
            <a:spLocks noGrp="1"/>
          </p:cNvSpPr>
          <p:nvPr>
            <p:ph type="sldNum" sz="quarter" idx="12"/>
          </p:nvPr>
        </p:nvSpPr>
        <p:spPr/>
        <p:txBody>
          <a:bodyPr/>
          <a:lstStyle/>
          <a:p>
            <a:fld id="{B1290727-AF24-4F54-A478-037C23CAE71E}" type="slidenum">
              <a:rPr lang="es-ES" b="1" smtClean="0"/>
              <a:t>6</a:t>
            </a:fld>
            <a:endParaRPr lang="es-ES" b="1" dirty="0"/>
          </a:p>
        </p:txBody>
      </p:sp>
      <p:pic>
        <p:nvPicPr>
          <p:cNvPr id="4" name="Imagen 3">
            <a:extLst>
              <a:ext uri="{FF2B5EF4-FFF2-40B4-BE49-F238E27FC236}">
                <a16:creationId xmlns:a16="http://schemas.microsoft.com/office/drawing/2014/main" id="{01E38B41-FF22-6103-0BBD-99353DBF308E}"/>
              </a:ext>
            </a:extLst>
          </p:cNvPr>
          <p:cNvPicPr>
            <a:picLocks noChangeAspect="1"/>
          </p:cNvPicPr>
          <p:nvPr/>
        </p:nvPicPr>
        <p:blipFill>
          <a:blip r:embed="rId4"/>
          <a:stretch>
            <a:fillRect/>
          </a:stretch>
        </p:blipFill>
        <p:spPr>
          <a:xfrm>
            <a:off x="9758813" y="6223924"/>
            <a:ext cx="2261812" cy="451143"/>
          </a:xfrm>
          <a:prstGeom prst="rect">
            <a:avLst/>
          </a:prstGeom>
        </p:spPr>
      </p:pic>
    </p:spTree>
    <p:extLst>
      <p:ext uri="{BB962C8B-B14F-4D97-AF65-F5344CB8AC3E}">
        <p14:creationId xmlns:p14="http://schemas.microsoft.com/office/powerpoint/2010/main" val="90547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1238221" y="4423930"/>
            <a:ext cx="7802352" cy="2118305"/>
          </a:xfrm>
        </p:spPr>
        <p:txBody>
          <a:bodyPr/>
          <a:lstStyle/>
          <a:p>
            <a:pPr algn="just"/>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3000" b="1" dirty="0"/>
              <a:t>1- Sobre la Nueva Norma – Cuestiones Generales </a:t>
            </a:r>
            <a:br>
              <a:rPr lang="es-ES" sz="3000" dirty="0"/>
            </a:br>
            <a:r>
              <a:rPr lang="es-ES" sz="3000" dirty="0"/>
              <a:t> </a:t>
            </a:r>
            <a:br>
              <a:rPr lang="es-ES" sz="3000" dirty="0"/>
            </a:br>
            <a:r>
              <a:rPr lang="es-ES" sz="3000" b="1" dirty="0"/>
              <a:t>a)- ¿A partir de cuándo entra en vigencia la nueva RT 37 (Mod. RT 53)? </a:t>
            </a:r>
            <a:br>
              <a:rPr lang="es-ES" sz="3000" b="1" dirty="0"/>
            </a:br>
            <a:r>
              <a:rPr lang="es-ES" sz="3000" dirty="0"/>
              <a:t> </a:t>
            </a:r>
            <a:br>
              <a:rPr lang="es-ES" sz="3000" dirty="0"/>
            </a:br>
            <a:r>
              <a:rPr lang="es-ES" sz="3000" dirty="0"/>
              <a:t>Según la Resolución General </a:t>
            </a:r>
            <a:r>
              <a:rPr lang="es-ES" sz="3000" dirty="0" err="1"/>
              <a:t>N°</a:t>
            </a:r>
            <a:r>
              <a:rPr lang="es-ES" sz="3000" dirty="0"/>
              <a:t> </a:t>
            </a:r>
            <a:r>
              <a:rPr lang="es-ES" sz="3000" dirty="0">
                <a:hlinkClick r:id="rId3"/>
              </a:rPr>
              <a:t>3.608/22</a:t>
            </a:r>
            <a:r>
              <a:rPr lang="es-ES" sz="3000" dirty="0"/>
              <a:t>, el nuevo texto tendrá vigencia:</a:t>
            </a:r>
            <a:br>
              <a:rPr lang="es-ES" sz="3000" dirty="0"/>
            </a:br>
            <a:br>
              <a:rPr lang="es-ES" sz="3000" dirty="0"/>
            </a:br>
            <a:endParaRPr lang="es-ES" sz="3000" dirty="0"/>
          </a:p>
        </p:txBody>
      </p:sp>
      <p:sp>
        <p:nvSpPr>
          <p:cNvPr id="3" name="CuadroTexto 2">
            <a:extLst>
              <a:ext uri="{FF2B5EF4-FFF2-40B4-BE49-F238E27FC236}">
                <a16:creationId xmlns:a16="http://schemas.microsoft.com/office/drawing/2014/main" id="{7D8E69DB-33F6-254C-2DEE-ABDF40462EC3}"/>
              </a:ext>
            </a:extLst>
          </p:cNvPr>
          <p:cNvSpPr txBox="1"/>
          <p:nvPr/>
        </p:nvSpPr>
        <p:spPr>
          <a:xfrm>
            <a:off x="-2321056" y="2353456"/>
            <a:ext cx="7310739" cy="369332"/>
          </a:xfrm>
          <a:prstGeom prst="rect">
            <a:avLst/>
          </a:prstGeom>
          <a:noFill/>
        </p:spPr>
        <p:txBody>
          <a:bodyPr wrap="square" rtlCol="0">
            <a:spAutoFit/>
          </a:bodyPr>
          <a:lstStyle/>
          <a:p>
            <a:r>
              <a:rPr lang="es-ES" dirty="0"/>
              <a:t> </a:t>
            </a:r>
          </a:p>
        </p:txBody>
      </p:sp>
      <p:sp>
        <p:nvSpPr>
          <p:cNvPr id="6" name="Rectángulo 5">
            <a:extLst>
              <a:ext uri="{FF2B5EF4-FFF2-40B4-BE49-F238E27FC236}">
                <a16:creationId xmlns:a16="http://schemas.microsoft.com/office/drawing/2014/main" id="{5C3BF830-377C-A5BC-4260-B98BB8AB8B97}"/>
              </a:ext>
            </a:extLst>
          </p:cNvPr>
          <p:cNvSpPr/>
          <p:nvPr/>
        </p:nvSpPr>
        <p:spPr>
          <a:xfrm>
            <a:off x="1238221" y="22142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5" name="Marcador de número de diapositiva 4">
            <a:extLst>
              <a:ext uri="{FF2B5EF4-FFF2-40B4-BE49-F238E27FC236}">
                <a16:creationId xmlns:a16="http://schemas.microsoft.com/office/drawing/2014/main" id="{1716F890-51FD-D384-2715-3747F9C95012}"/>
              </a:ext>
            </a:extLst>
          </p:cNvPr>
          <p:cNvSpPr>
            <a:spLocks noGrp="1"/>
          </p:cNvSpPr>
          <p:nvPr>
            <p:ph type="sldNum" sz="quarter" idx="12"/>
          </p:nvPr>
        </p:nvSpPr>
        <p:spPr/>
        <p:txBody>
          <a:bodyPr/>
          <a:lstStyle/>
          <a:p>
            <a:fld id="{B1290727-AF24-4F54-A478-037C23CAE71E}" type="slidenum">
              <a:rPr lang="es-ES" b="1" smtClean="0"/>
              <a:t>7</a:t>
            </a:fld>
            <a:endParaRPr lang="es-ES" b="1" dirty="0"/>
          </a:p>
        </p:txBody>
      </p:sp>
      <p:pic>
        <p:nvPicPr>
          <p:cNvPr id="7" name="Imagen 6">
            <a:extLst>
              <a:ext uri="{FF2B5EF4-FFF2-40B4-BE49-F238E27FC236}">
                <a16:creationId xmlns:a16="http://schemas.microsoft.com/office/drawing/2014/main" id="{3059D367-7AE1-E41A-0106-2E3A1B25A38E}"/>
              </a:ext>
            </a:extLst>
          </p:cNvPr>
          <p:cNvPicPr>
            <a:picLocks noChangeAspect="1"/>
          </p:cNvPicPr>
          <p:nvPr/>
        </p:nvPicPr>
        <p:blipFill>
          <a:blip r:embed="rId4"/>
          <a:stretch>
            <a:fillRect/>
          </a:stretch>
        </p:blipFill>
        <p:spPr>
          <a:xfrm>
            <a:off x="9601460" y="6316663"/>
            <a:ext cx="2261812" cy="451143"/>
          </a:xfrm>
          <a:prstGeom prst="rect">
            <a:avLst/>
          </a:prstGeom>
        </p:spPr>
      </p:pic>
    </p:spTree>
    <p:extLst>
      <p:ext uri="{BB962C8B-B14F-4D97-AF65-F5344CB8AC3E}">
        <p14:creationId xmlns:p14="http://schemas.microsoft.com/office/powerpoint/2010/main" val="146298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1238220" y="5544807"/>
            <a:ext cx="8035781" cy="1386935"/>
          </a:xfrm>
        </p:spPr>
        <p:txBody>
          <a:bodyPr/>
          <a:lstStyle/>
          <a:p>
            <a:pPr marL="685800" indent="-685800" algn="l">
              <a:buFont typeface="Arial" panose="020B0604020202020204" pitchFamily="34" charset="0"/>
              <a:buChar char="•"/>
            </a:pP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sz="3000" dirty="0"/>
            </a:br>
            <a:r>
              <a:rPr lang="es-ES" sz="3000" dirty="0"/>
              <a:t> </a:t>
            </a:r>
            <a:br>
              <a:rPr lang="es-ES" sz="3000" dirty="0"/>
            </a:br>
            <a:br>
              <a:rPr lang="es-ES" sz="3000" dirty="0"/>
            </a:br>
            <a:r>
              <a:rPr lang="es-ES" sz="3000" dirty="0"/>
              <a:t>•	</a:t>
            </a:r>
            <a:r>
              <a:rPr lang="es-ES" sz="2800" dirty="0"/>
              <a:t>para encargos </a:t>
            </a:r>
            <a:r>
              <a:rPr lang="es-ES" sz="2800" spc="100" dirty="0"/>
              <a:t>cuyo objeto sean estados </a:t>
            </a:r>
            <a:r>
              <a:rPr lang="es-ES" sz="2800" dirty="0"/>
              <a:t>contables, a partir de los ejercicios iniciados </a:t>
            </a:r>
            <a:r>
              <a:rPr lang="es-ES" sz="2800" spc="-100" dirty="0"/>
              <a:t>el 1°de Enero de 2023 incl</a:t>
            </a:r>
            <a:r>
              <a:rPr lang="es-ES" sz="2800" spc="100" dirty="0"/>
              <a:t>usiv</a:t>
            </a:r>
            <a:r>
              <a:rPr lang="es-ES" sz="2800" spc="-100" dirty="0"/>
              <a:t>e</a:t>
            </a:r>
            <a:r>
              <a:rPr lang="es-ES" sz="2800" dirty="0"/>
              <a:t>, y los </a:t>
            </a:r>
            <a:r>
              <a:rPr lang="es-ES" sz="2800" spc="-100" dirty="0"/>
              <a:t>períodos</a:t>
            </a:r>
            <a:r>
              <a:rPr lang="es-ES" sz="2800" dirty="0"/>
              <a:t> i</a:t>
            </a:r>
            <a:r>
              <a:rPr lang="es-ES" sz="2800" spc="100" dirty="0"/>
              <a:t>ntermed</a:t>
            </a:r>
            <a:r>
              <a:rPr lang="es-ES" sz="2800" dirty="0"/>
              <a:t>ios </a:t>
            </a:r>
            <a:r>
              <a:rPr lang="es-ES" sz="2800" spc="100" dirty="0"/>
              <a:t>comp</a:t>
            </a:r>
            <a:r>
              <a:rPr lang="es-ES" sz="2800" dirty="0"/>
              <a:t>rendidos </a:t>
            </a:r>
            <a:r>
              <a:rPr lang="es-ES" sz="2800" spc="-150" dirty="0"/>
              <a:t>en los </a:t>
            </a:r>
            <a:r>
              <a:rPr lang="es-ES" sz="2800" spc="100" dirty="0"/>
              <a:t>referidos </a:t>
            </a:r>
            <a:r>
              <a:rPr lang="es-ES" sz="2800" spc="-150" dirty="0"/>
              <a:t>ejercicios, y </a:t>
            </a:r>
            <a:br>
              <a:rPr lang="es-ES" sz="2800" dirty="0"/>
            </a:br>
            <a:r>
              <a:rPr lang="es-ES" sz="2800" dirty="0"/>
              <a:t> </a:t>
            </a:r>
            <a:br>
              <a:rPr lang="es-ES" sz="2800" dirty="0"/>
            </a:br>
            <a:r>
              <a:rPr lang="es-ES" sz="2800" dirty="0"/>
              <a:t>•	para los demás encargos, a partir del 1° de </a:t>
            </a:r>
            <a:r>
              <a:rPr lang="es-ES" sz="2800" spc="-100" dirty="0"/>
              <a:t>Enero de 2023 inclusive</a:t>
            </a:r>
            <a:r>
              <a:rPr lang="es-ES" sz="2800" dirty="0"/>
              <a:t>. </a:t>
            </a:r>
            <a:r>
              <a:rPr lang="es-ES" sz="2800" spc="-100" dirty="0"/>
              <a:t>A tal fin se considerará</a:t>
            </a:r>
            <a:r>
              <a:rPr lang="es-ES" sz="2800" dirty="0"/>
              <a:t> la fecha del informe del Contador Público, no admitiéndose su aplicación anticipada. </a:t>
            </a: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22142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01C7BA89-0B0C-4AA1-78FB-F188C003DE89}"/>
              </a:ext>
            </a:extLst>
          </p:cNvPr>
          <p:cNvSpPr>
            <a:spLocks noGrp="1"/>
          </p:cNvSpPr>
          <p:nvPr>
            <p:ph type="sldNum" sz="quarter" idx="12"/>
          </p:nvPr>
        </p:nvSpPr>
        <p:spPr/>
        <p:txBody>
          <a:bodyPr/>
          <a:lstStyle/>
          <a:p>
            <a:fld id="{B1290727-AF24-4F54-A478-037C23CAE71E}" type="slidenum">
              <a:rPr lang="es-ES" b="1" smtClean="0"/>
              <a:t>8</a:t>
            </a:fld>
            <a:endParaRPr lang="es-ES" b="1" dirty="0"/>
          </a:p>
        </p:txBody>
      </p:sp>
      <p:pic>
        <p:nvPicPr>
          <p:cNvPr id="5" name="Imagen 4">
            <a:extLst>
              <a:ext uri="{FF2B5EF4-FFF2-40B4-BE49-F238E27FC236}">
                <a16:creationId xmlns:a16="http://schemas.microsoft.com/office/drawing/2014/main" id="{F1F8E19F-A05D-B252-C8A4-E4E58F3F2793}"/>
              </a:ext>
            </a:extLst>
          </p:cNvPr>
          <p:cNvPicPr>
            <a:picLocks noChangeAspect="1"/>
          </p:cNvPicPr>
          <p:nvPr/>
        </p:nvPicPr>
        <p:blipFill>
          <a:blip r:embed="rId3"/>
          <a:stretch>
            <a:fillRect/>
          </a:stretch>
        </p:blipFill>
        <p:spPr>
          <a:xfrm>
            <a:off x="9601460" y="6310422"/>
            <a:ext cx="2261812" cy="451143"/>
          </a:xfrm>
          <a:prstGeom prst="rect">
            <a:avLst/>
          </a:prstGeom>
        </p:spPr>
      </p:pic>
    </p:spTree>
    <p:extLst>
      <p:ext uri="{BB962C8B-B14F-4D97-AF65-F5344CB8AC3E}">
        <p14:creationId xmlns:p14="http://schemas.microsoft.com/office/powerpoint/2010/main" val="210549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ED9B4EF-A0AB-2F98-AEE2-1615E8FF214C}"/>
              </a:ext>
            </a:extLst>
          </p:cNvPr>
          <p:cNvPicPr>
            <a:picLocks noChangeAspect="1"/>
          </p:cNvPicPr>
          <p:nvPr/>
        </p:nvPicPr>
        <p:blipFill>
          <a:blip r:embed="rId2"/>
          <a:stretch>
            <a:fillRect/>
          </a:stretch>
        </p:blipFill>
        <p:spPr>
          <a:xfrm>
            <a:off x="930876" y="231259"/>
            <a:ext cx="1152381" cy="771429"/>
          </a:xfrm>
          <a:prstGeom prst="rect">
            <a:avLst/>
          </a:prstGeom>
        </p:spPr>
      </p:pic>
      <p:sp>
        <p:nvSpPr>
          <p:cNvPr id="2" name="Título 1">
            <a:extLst>
              <a:ext uri="{FF2B5EF4-FFF2-40B4-BE49-F238E27FC236}">
                <a16:creationId xmlns:a16="http://schemas.microsoft.com/office/drawing/2014/main" id="{1B59D43A-87CC-F242-155D-D8B43D072CE9}"/>
              </a:ext>
            </a:extLst>
          </p:cNvPr>
          <p:cNvSpPr>
            <a:spLocks noGrp="1"/>
          </p:cNvSpPr>
          <p:nvPr>
            <p:ph type="ctrTitle"/>
          </p:nvPr>
        </p:nvSpPr>
        <p:spPr>
          <a:xfrm>
            <a:off x="622110" y="5622236"/>
            <a:ext cx="9432326" cy="1386935"/>
          </a:xfrm>
        </p:spPr>
        <p:txBody>
          <a:bodyPr/>
          <a:lstStyle/>
          <a:p>
            <a:pPr algn="l"/>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sz="3000" dirty="0"/>
            </a:br>
            <a:r>
              <a:rPr lang="es-ES" sz="3000" dirty="0"/>
              <a:t> </a:t>
            </a:r>
            <a:br>
              <a:rPr lang="es-ES" sz="3000" dirty="0"/>
            </a:br>
            <a:br>
              <a:rPr lang="es-ES" sz="3000" dirty="0"/>
            </a:br>
            <a:r>
              <a:rPr lang="es-ES" sz="3000" b="1" dirty="0"/>
              <a:t>b)- ¿Cuáles son las principales modificaciones introducidas en el nuevo texto de la RT 37? </a:t>
            </a:r>
            <a:br>
              <a:rPr lang="es-ES" sz="3000" dirty="0"/>
            </a:br>
            <a:r>
              <a:rPr lang="es-ES" sz="3000" dirty="0"/>
              <a:t> </a:t>
            </a:r>
            <a:br>
              <a:rPr lang="es-ES" sz="3000" dirty="0"/>
            </a:br>
            <a:r>
              <a:rPr lang="es-ES" sz="3000" dirty="0"/>
              <a:t>Entre las principales modificaciones introducidas, se destacan:</a:t>
            </a:r>
            <a:br>
              <a:rPr lang="es-ES" sz="3000" dirty="0"/>
            </a:br>
            <a:r>
              <a:rPr lang="es-ES" sz="3000" dirty="0"/>
              <a:t> </a:t>
            </a:r>
            <a:br>
              <a:rPr lang="es-ES" sz="3000" dirty="0"/>
            </a:br>
            <a:r>
              <a:rPr lang="es-ES" sz="2800" dirty="0"/>
              <a:t>•	Una nueva estructura del informe del auditor. </a:t>
            </a:r>
            <a:br>
              <a:rPr lang="es-ES" sz="2800" dirty="0"/>
            </a:br>
            <a:br>
              <a:rPr lang="es-ES" sz="2800" dirty="0"/>
            </a:br>
            <a:r>
              <a:rPr lang="es-ES" sz="2800" dirty="0"/>
              <a:t>•	La inclusión de nuevos servicios en los Capítulos V y VIII. </a:t>
            </a:r>
            <a:br>
              <a:rPr lang="es-ES" sz="2800" dirty="0"/>
            </a:br>
            <a:br>
              <a:rPr lang="es-ES" sz="3000" dirty="0"/>
            </a:br>
            <a:endParaRPr lang="es-ES" sz="3000" dirty="0"/>
          </a:p>
        </p:txBody>
      </p:sp>
      <p:sp>
        <p:nvSpPr>
          <p:cNvPr id="6" name="Rectángulo 5">
            <a:extLst>
              <a:ext uri="{FF2B5EF4-FFF2-40B4-BE49-F238E27FC236}">
                <a16:creationId xmlns:a16="http://schemas.microsoft.com/office/drawing/2014/main" id="{5C3BF830-377C-A5BC-4260-B98BB8AB8B97}"/>
              </a:ext>
            </a:extLst>
          </p:cNvPr>
          <p:cNvSpPr/>
          <p:nvPr/>
        </p:nvSpPr>
        <p:spPr>
          <a:xfrm>
            <a:off x="1238221" y="221427"/>
            <a:ext cx="8200104" cy="116955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0F6FC6"/>
                  </a:solidFill>
                  <a:prstDash val="solid"/>
                </a:ln>
                <a:solidFill>
                  <a:srgbClr val="002060"/>
                </a:solidFill>
                <a:effectLst>
                  <a:outerShdw dist="38100" dir="2640000" algn="bl" rotWithShape="0">
                    <a:srgbClr val="0F6FC6"/>
                  </a:outerShdw>
                </a:effectLst>
                <a:uLnTx/>
                <a:uFillTx/>
                <a:latin typeface="Trebuchet MS" panose="020B0603020202020204"/>
                <a:ea typeface="+mn-ea"/>
                <a:cs typeface="+mn-cs"/>
              </a:rPr>
              <a:t>NUEVA RT 37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3000" b="1" dirty="0">
                <a:ln w="12700">
                  <a:solidFill>
                    <a:srgbClr val="0F6FC6"/>
                  </a:solidFill>
                  <a:prstDash val="solid"/>
                </a:ln>
                <a:solidFill>
                  <a:srgbClr val="002060"/>
                </a:solidFill>
                <a:effectLst>
                  <a:outerShdw dist="38100" dir="2640000" algn="bl" rotWithShape="0">
                    <a:srgbClr val="0F6FC6"/>
                  </a:outerShdw>
                </a:effectLst>
                <a:latin typeface="Trebuchet MS" panose="020B0603020202020204"/>
              </a:rPr>
              <a:t>GUIA DE PREGUNTAS Y RESPUESTAS</a:t>
            </a:r>
            <a:endParaRPr kumimoji="0" lang="es-ES" sz="3000" b="1" i="0" u="none" strike="noStrike" kern="1200" cap="none" spc="0" normalizeH="0" baseline="0" noProof="0" dirty="0">
              <a:ln w="12700">
                <a:solidFill>
                  <a:srgbClr val="0F6FC6"/>
                </a:solidFill>
                <a:prstDash val="solid"/>
              </a:ln>
              <a:solidFill>
                <a:srgbClr val="DBEFF9">
                  <a:lumMod val="50000"/>
                </a:srgbClr>
              </a:solidFill>
              <a:effectLst>
                <a:outerShdw dist="38100" dir="2640000" algn="bl" rotWithShape="0">
                  <a:srgbClr val="0F6FC6"/>
                </a:outerShdw>
              </a:effectLst>
              <a:uLnTx/>
              <a:uFillTx/>
              <a:latin typeface="Trebuchet MS" panose="020B0603020202020204"/>
              <a:ea typeface="+mn-ea"/>
              <a:cs typeface="+mn-cs"/>
            </a:endParaRPr>
          </a:p>
        </p:txBody>
      </p:sp>
      <p:sp>
        <p:nvSpPr>
          <p:cNvPr id="4" name="Marcador de número de diapositiva 3">
            <a:extLst>
              <a:ext uri="{FF2B5EF4-FFF2-40B4-BE49-F238E27FC236}">
                <a16:creationId xmlns:a16="http://schemas.microsoft.com/office/drawing/2014/main" id="{056AD54E-C743-850B-CD10-9E922F81202C}"/>
              </a:ext>
            </a:extLst>
          </p:cNvPr>
          <p:cNvSpPr>
            <a:spLocks noGrp="1"/>
          </p:cNvSpPr>
          <p:nvPr>
            <p:ph type="sldNum" sz="quarter" idx="12"/>
          </p:nvPr>
        </p:nvSpPr>
        <p:spPr/>
        <p:txBody>
          <a:bodyPr/>
          <a:lstStyle/>
          <a:p>
            <a:fld id="{B1290727-AF24-4F54-A478-037C23CAE71E}" type="slidenum">
              <a:rPr lang="es-ES" b="1" smtClean="0"/>
              <a:t>9</a:t>
            </a:fld>
            <a:endParaRPr lang="es-ES" b="1" dirty="0"/>
          </a:p>
        </p:txBody>
      </p:sp>
      <p:pic>
        <p:nvPicPr>
          <p:cNvPr id="5" name="Imagen 4">
            <a:extLst>
              <a:ext uri="{FF2B5EF4-FFF2-40B4-BE49-F238E27FC236}">
                <a16:creationId xmlns:a16="http://schemas.microsoft.com/office/drawing/2014/main" id="{9389FDD7-2377-4C48-D9DE-FD373B0F851B}"/>
              </a:ext>
            </a:extLst>
          </p:cNvPr>
          <p:cNvPicPr>
            <a:picLocks noChangeAspect="1"/>
          </p:cNvPicPr>
          <p:nvPr/>
        </p:nvPicPr>
        <p:blipFill>
          <a:blip r:embed="rId3"/>
          <a:stretch>
            <a:fillRect/>
          </a:stretch>
        </p:blipFill>
        <p:spPr>
          <a:xfrm>
            <a:off x="9645249" y="6223924"/>
            <a:ext cx="2261812" cy="451143"/>
          </a:xfrm>
          <a:prstGeom prst="rect">
            <a:avLst/>
          </a:prstGeom>
        </p:spPr>
      </p:pic>
    </p:spTree>
    <p:extLst>
      <p:ext uri="{BB962C8B-B14F-4D97-AF65-F5344CB8AC3E}">
        <p14:creationId xmlns:p14="http://schemas.microsoft.com/office/powerpoint/2010/main" val="3793870645"/>
      </p:ext>
    </p:extLst>
  </p:cSld>
  <p:clrMapOvr>
    <a:masterClrMapping/>
  </p:clrMapOvr>
</p:sld>
</file>

<file path=ppt/theme/theme1.xml><?xml version="1.0" encoding="utf-8"?>
<a:theme xmlns:a="http://schemas.openxmlformats.org/drawingml/2006/main" name="Faceta">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1245</TotalTime>
  <Words>4191</Words>
  <Application>Microsoft Office PowerPoint</Application>
  <PresentationFormat>Panorámica</PresentationFormat>
  <Paragraphs>229</Paragraphs>
  <Slides>54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54</vt:i4>
      </vt:variant>
    </vt:vector>
  </HeadingPairs>
  <TitlesOfParts>
    <vt:vector size="60" baseType="lpstr">
      <vt:lpstr>Arial</vt:lpstr>
      <vt:lpstr>Calibri</vt:lpstr>
      <vt:lpstr>Trebuchet MS</vt:lpstr>
      <vt:lpstr>Wingdings</vt:lpstr>
      <vt:lpstr>Wingdings 3</vt:lpstr>
      <vt:lpstr>Faceta</vt:lpstr>
      <vt:lpstr>             Se encuentra vigente la nueva RT N°37 (modificada por la RT N°53)   Prestá atención a esta información para acelerar el proceso de legalización de tus Actuaciones Profesionales  </vt:lpstr>
      <vt:lpstr>             (Pero no la deroga, por lo que los informes profesionales seguirán refiriéndose a la RT 37)</vt:lpstr>
      <vt:lpstr>             Los informes de Auditoria comenzarán con la opinión y el fundamento de la misma  se introducen cambios en los “párrafos de énfasis, “principio de empresa en funcionamiento”, “Documentación del Encargo” que reemplaza a los “Papeles de Trabajo” </vt:lpstr>
      <vt:lpstr>Presentación de PowerPoint</vt:lpstr>
      <vt:lpstr>                      a) Para encargos cuyo objeto sean estados contables, a partir de los ejercicios iniciados el 1° de enero 2023 inclusive, y los períodos intermedios comprendidos en los referidos ejercicios.  b) Para los demás encargos, a partir del 1° enero de 2023 inclusive. A tal fin se considera la fecha de informe del Contador Publico. </vt:lpstr>
      <vt:lpstr>Presentación de PowerPoint</vt:lpstr>
      <vt:lpstr>                      1- Sobre la Nueva Norma – Cuestiones Generales    a)- ¿A partir de cuándo entra en vigencia la nueva RT 37 (Mod. RT 53)?    Según la Resolución General N° 3.608/22, el nuevo texto tendrá vigencia:  </vt:lpstr>
      <vt:lpstr>                        • para encargos cuyo objeto sean estados contables, a partir de los ejercicios iniciados el 1°de Enero de 2023 inclusive, y los períodos intermedios comprendidos en los referidos ejercicios, y    • para los demás encargos, a partir del 1° de Enero de 2023 inclusive. A tal fin se considerará la fecha del informe del Contador Público, no admitiéndose su aplicación anticipada.  </vt:lpstr>
      <vt:lpstr>                        b)- ¿Cuáles son las principales modificaciones introducidas en el nuevo texto de la RT 37?    Entre las principales modificaciones introducidas, se destacan:   • Una nueva estructura del informe del auditor.   • La inclusión de nuevos servicios en los Capítulos V y VIII.   </vt:lpstr>
      <vt:lpstr>                         • Mejoras en la redacción de los procedimientos para el control interno, lo que enriquece el enfoque basado en riesgos.   • Profundización de la explicación de los procedimientos de auditoría para la identificación de hechos contables posteriores.   </vt:lpstr>
      <vt:lpstr>                         • Modernización de términos relacionados con la documentación del encargo y el proceso de auditoría en general.  • Incorporación de normas incluidas y vigentes en Interpretaciones de la  FACPCE.    • Clarificación de las tareas referidas a la obtención de elementos de juicio sobre la utilización del principio contable de empresa en funcionamiento.    </vt:lpstr>
      <vt:lpstr>                    c)- ¿Qué sucede con la condición básica de Independencia en la RT 37 (Mod. RT 53)?    El nuevo texto de la RT 37 refuerza el concepto de Independencia destacando que: “La actitud mental independiente y la independencia aparente son necesarias para lograr imparcialidad, objetividad y veracidad y ser reconocido como que realiza su tarea sin prejuicios, libre de conflicto de intereses o de influencia indebida de terceros”.   </vt:lpstr>
      <vt:lpstr>         En el Glosario de Términos de la resolución, se encuentran las siguientes definiciones:    Independencia: La independencia comprende una actitud mental independiente y la independencia aparente.    Actitud mental independiente: Actitud mental que permite expresar una conclusión sin influencias que comprometan el juicio profesional, permitiendo que una persona actúe con integridad, objetividad y escepticismo profesional.    </vt:lpstr>
      <vt:lpstr>                Independencia aparente: Supone evitar los hechos y circunstancias que son tan relevantes que un tercero con juicio y bien informado, sopesando todos los hechos y circunstancias específicos, probablemente concluiría que la integridad, la objetividad o el escepticismo profesional de  la firma o de un miembro del equipo del  encargo se han visto comprometidos.  </vt:lpstr>
      <vt:lpstr>           d)- ¿Cuáles son los cambios en los capítulos que integran el nuevo texto de la RT 37?    Partiendo de la incorporación del capítulo VIII - Encargos para la emisión de un informe de cumplimiento (destinados principalmente a organismos de control), el título de la RT 37 (Mod. por RT 53) es “Resolución Técnica N° 53. Modificación de la Resolución Técnica N° 37 Normas de Auditoría, revisión, otros encargos de aseguramiento, certificaciones, servicios relacionados e informes de cumplimiento”.   </vt:lpstr>
      <vt:lpstr>           La incorporación del capítulo VIII - Encargos para la emisión de un informe de cumplimiento, implico una modificación en el título del Capítulo II - Normas comunes a los encargos de auditoría, revisión, otros  encargos de aseguramiento, certificaciones,  servicios relacionados y encargos para la emisión de informes de cumplimiento.  </vt:lpstr>
      <vt:lpstr>Adicionalmente, se incluyen nuevos servicios profesionales en el Capítulo V- Normas sobre otros encargos de aseguramiento:     • Capítulo V - Sección D: “Encargos de aseguramiento sobre declaraciones de gases de efecto invernadero”;      </vt:lpstr>
      <vt:lpstr>   • Capítulo V – Sección E: “Encargos de aseguramiento para informar sobre la compilación de información contable proforma incluida en un prospecto”;    • Capítulo V – Sección F: “Encargo de aseguramiento del balance social”.    </vt:lpstr>
      <vt:lpstr>    A continuación, se detalla la estructura nueva de la RT 37, resaltando en rojo los cambios mencionados anteriormente:   </vt:lpstr>
      <vt:lpstr>   e)- ¿Qué establece el nuevo texto de la RT 37 sobre la “Carta Convenio”?      De acuerdo al nuevo texto de la RT 37, no existe la obligación de realizar acuerdos por escrito para todos los encargos, excepto para el de procedimientos acordados (Capítulo VII Sección A).       </vt:lpstr>
      <vt:lpstr>         Sin embargo, la norma indica que “El contador únicamente iniciará o continuará relaciones y encargos en los que… exista una comprensión común por parte del contador y de la dirección del ente acerca de los términos del encargo y de las responsabilidades de ambas partes…”.   </vt:lpstr>
      <vt:lpstr>          Esto significa que el contador debe asegurarse que existe un total conocimiento de los términos del encargo y de las responsabilidades asumidas por ambas partes. En este sentido, la carta convenio o de contratación es una herramienta que permite dejar por escrito el acuerdo entre el profesional y la Gerencia o Directorio sobre el alcance y los  términos de los servicios sobre los cuales se realizarán las tareas profesionales solicitadas.  </vt:lpstr>
      <vt:lpstr>          f)- ¿Qué establece el nuevo texto de la RT 37 sobre la “Confirmación escrita de la  Dirección o Carta de Gerencia”?       </vt:lpstr>
      <vt:lpstr>            Uno de los procedimientos obligatorios y requeridos dentro del Capítulo II (Sección B, Apartado 8) del nuevo texto de la RT 37 es la obtención de manifestaciones escritas suscriptas por la dirección de la entidad. Expresamente la norma indica que: “Como parte de los procedimientos correspondientes a los encargos de auditoría, revisión, otros encargos de  </vt:lpstr>
      <vt:lpstr>             aseguramiento, encargos de compilación y encargos para la emisión de informes de cumplimiento, el contador obtendrá manifestaciones escritas, suscriptas por la dirección con el propósito de confirmar determinadas materias o para reunir elementos de juicio que no es posible obtener mediante la aplicación de los procedimientos usuales."    </vt:lpstr>
      <vt:lpstr>             2- Sobre los Encargos de Auditoría    a)- ¿En el informe de auditor independiente se debe hacer referencia a la RT 53 (FACPCE)  en reemplazo de la RT 37 (FACPCE)?  </vt:lpstr>
      <vt:lpstr>                    La Resolución Técnica N° 53, modifica el texto original de la Resolución Técnica N° 37.  En ese sentido, se debe continuar mencionando la RT 37 (FACPCE)  en los Informes de Auditoría y demás encargos pero referenciando según los siguientes ejemplos: </vt:lpstr>
      <vt:lpstr>                     • He llevado a cabo mi ………………….. (detallar encargo profesional) de conformidad con las normas incluidas en la sección ………………….. (detallar capitulo y sección) de la Resolución Técnica N° 37 de la Federación Argentina de Consejos Profesionales de Ciencias Económicas. </vt:lpstr>
      <vt:lpstr>                  b)- ¿Qué novedades se introducen en el Informe del Auditor con la nueva RT 37?    • Colocación de la opinión del Informe del Auditor al comienzo.   • La adhesión del párrafo de fundamentos utilizados para nuestra opinión.    </vt:lpstr>
      <vt:lpstr>                   • Incorporación del párrafo de duda sobre empresa en funcionamiento (de corresponder).   • Incorporación del párrafo sobre otra información  (de corresponder).   </vt:lpstr>
      <vt:lpstr>                    c)- ¿Cuál es la estructura del informe del auditor según la RT 37 (Mod. RT 53)?      La nueva estructura del informe del auditor es la siguiente:    • Título: “Informe del Auditor Independiente”   • Destinatarios   • Opinión de Auditoría   </vt:lpstr>
      <vt:lpstr>                     • Fundamentos de la opinión / Fundamentos de la opinión modificada (en caso de corresponder)   • Duda de empresa en funcionamiento (en caso de corresponder)   • Párrafo de énfasis (en caso de corresponder)   • Párrafo sobre Otra Información (en caso de corresponder)    </vt:lpstr>
      <vt:lpstr>                       • Párrafo sobre Otras Cuestiones (en caso de corresponder)   • Responsabilidades de la Dirección   • Responsabilidades del Auditor    </vt:lpstr>
      <vt:lpstr>                           • Informe sobre Otros requerimientos legales y reglamentarios   • Nombre del Contador/Asociación Profesional, Firma, Matricula   • Fecha del Informe    </vt:lpstr>
      <vt:lpstr>                          Con respecto al orden de los párrafos del Informe del Auditor, no se establece un orden obligatorio excepto para los párrafos “Opinión” y “Fundamentos de la Opinión”.   </vt:lpstr>
      <vt:lpstr>                          INFORME N° 22 CENCyA - MODELOS DE INFORMES - Preparados de acuerdo con la RT 37 modificada por la RT 53  </vt:lpstr>
      <vt:lpstr>                          d)- ¿ Que informes de auditoría sobre estados contables de ejercicio 2022 deben ser preparados obligatoriamente por la nueva RT 37 ?     Según se establece en la Resolución General N°3.528/22 modificada por la Resolución General N°3.608/22 ambas  del CPCE Salta, resulta aplicable dicha norma  de auditoria para todos los ejercicios iniciados a  partir del 1° de Enero de 2023, en consecuencia los informes de auditoría de estados contables aplicable  al período 2022, deben ser preparados en virtud  de las normas vigentes para dicho periodo.  </vt:lpstr>
      <vt:lpstr>                             En contraposición a la circunstancia antes expuesta, todo informe de auditoría realizado sobre estados contables de ejercicios económicos iniciados con anterioridad al 1° de Enero de 2023, deberán ser realizados bajo los lineamientos establecidos en el anterior texto de la RT FACPCE N°37. </vt:lpstr>
      <vt:lpstr>                              e)- ¿Se exige exponer los asuntos clave de  la auditoría en la nueva RT37?      La nueva norma de Auditoria, RT 37 (Mod. RT53) no le solicita al auditor independiente incluir una sección especial referida a los “asuntos clave de auditoría”.  </vt:lpstr>
      <vt:lpstr>                           Esta situación, únicamente procede para los informes de auditoría que son emitidos según las Normas Internacionales de Auditoría (NIAs / RT 32- Adopción de las Normas Internacionales de Auditoría del IAASB de la IFAC) para sociedades bajo el régimen de oferta pública regulado por la Comisión Nacional de Valores. </vt:lpstr>
      <vt:lpstr>                           3- Sobre Otros Encargos    a)- ¿Cuáles son los nuevos servicios profesionales que se incorporan en la nueva versión de la RT 37?    Los servicios profesionales que se incorporan son:   • Encargos de aseguramiento sobre declaraciones de gases de efecto invernadero (Capítulo V. Sección D)  </vt:lpstr>
      <vt:lpstr>                             • Encargos de aseguramiento para informar sobre la compilación de información contable proforma incluida en un prospecto (Capítulo V. Sección E)   • Encargo de aseguramiento del balance social (Capítulo V. Sección F)   • Encargos para la emisión de un informe de cumplimiento (Capítulo VIII)  </vt:lpstr>
      <vt:lpstr>                              b)- ¿Cuál es el objetivo de los Encargos de aseguramiento sobre declaraciones de gases de efecto invernadero (Capítulo V. Sección D) incorporados en la nueva versión de la RT 37? </vt:lpstr>
      <vt:lpstr>                               El objetivo de este encargo es que el Contador Público Independiente emita un informe acerca de si una declaración de gases de efecto invernadero (GEI) confeccionada por la entidad ha sido preparada de conformidad con los criterios aplicables (seguridad razonable) o bien si no ha llegado a su conocimiento ninguna cuestión que lo lleve a pensar que la declaración de GEI no ha sido preparada de conformidad con los criterios aplicables (seguridad limitada). </vt:lpstr>
      <vt:lpstr>                                Los criterios que resultan aplicables son los utilizados por la parte responsable para cuantificar e informar acerca de sus emisiones en la declaración de Gases de Efecto Invernadero. </vt:lpstr>
      <vt:lpstr>                  c)- ¿Cuál es el objetivo de los Encargos de aseguramiento para informar sobre la compilación de información contable proforma incluida en un prospecto (Capítulo V. Sección E) incorporados en la nueva versión de la RT 37? </vt:lpstr>
      <vt:lpstr>                  El objetivo es que el Contador Público Independiente emita un informe acerca de si la información contable proforma ha sido compilada en todos los aspectos significativos sobre la base de los criterios aplicables. </vt:lpstr>
      <vt:lpstr>                   Los criterios utilizados por la parte responsable en la compilación pueden haber sido establecidos por un organismo emisor reconocido o por disposición reglamentaria. En caso de no existir criterios establecidos, estos serán desarrollados por la parte responsable. </vt:lpstr>
      <vt:lpstr>                      d)- ¿Cuál es el objetivo del Encargo de aseguramiento del Balance Social (Capítulo V. Sección F) incorporados en la nueva versión de la RT 37?    El objetivo es que el Contador Público Independiente exprese una conclusión con el fin de incrementar el grado de confianza de los usuarios a los que se destina el informe, acerca del resultado respecto de la preparación y presentación del balance social.  </vt:lpstr>
      <vt:lpstr>                      e)- ¿Cuál es el objetivo de los Encargos para la emisión de un Informe de cumplimiento (Capítulo VIII) incorporados en la nueva versión de la RT 37?    Estos encargos se realizan con el único objetivo de corroborar el cumplimiento por parte de un ente de los requerimientos formulados por reguladores, organismos de control u otros entes con facultades de fiscalización, para la realización de diversos trámites, gestiones o procedimientos. </vt:lpstr>
      <vt:lpstr>          f)- ¿Qué cambios se introducen en las Certificaciones con la nueva RT 37?     </vt:lpstr>
      <vt:lpstr>    Según se establece en el párrafo 3.4 del Capítulo VI del nuevo texto, se debe incluir en forma obligatoria una descripción de las responsabilidades del emisor de la información a certificar y del contador (circunstancia opcional, según ameritaba el caso en el texto anterior de la norma); por otro lado, se deja en evidencia ahora, que las certificaciones son un informe profesional, por cuanto en el punto ii del mencionado capitulo así lo revela, en  contraposición al anterior texto que indicaba “normas sobre el contenido de una certificación”.   </vt:lpstr>
      <vt:lpstr>     </vt:lpstr>
      <vt:lpstr>    MUCHAS 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encuentra vigente la RT 53  Prestá atención a esta información para evitar demoras en tus trabajos</dc:title>
  <dc:creator>CPCES4</dc:creator>
  <cp:lastModifiedBy>CPCES4</cp:lastModifiedBy>
  <cp:revision>55</cp:revision>
  <cp:lastPrinted>2024-05-14T12:10:28Z</cp:lastPrinted>
  <dcterms:created xsi:type="dcterms:W3CDTF">2024-05-08T11:16:04Z</dcterms:created>
  <dcterms:modified xsi:type="dcterms:W3CDTF">2024-05-14T12:39:01Z</dcterms:modified>
</cp:coreProperties>
</file>