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79" r:id="rId3"/>
    <p:sldId id="280" r:id="rId4"/>
    <p:sldId id="281" r:id="rId5"/>
    <p:sldId id="271" r:id="rId6"/>
    <p:sldId id="272" r:id="rId7"/>
    <p:sldId id="273" r:id="rId8"/>
    <p:sldId id="274" r:id="rId9"/>
    <p:sldId id="275" r:id="rId10"/>
    <p:sldId id="278" r:id="rId11"/>
  </p:sldIdLst>
  <p:sldSz cx="12192000" cy="6858000"/>
  <p:notesSz cx="6858000" cy="987266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8" roundtripDataSignature="AMtx7mi4RJOkxomm5DHsme7eLkeF8qN9y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86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28" Type="http://customschemas.google.com/relationships/presentationmetadata" Target="metadata"/><Relationship Id="rId10" Type="http://schemas.openxmlformats.org/officeDocument/2006/relationships/slide" Target="slides/slide9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38113" y="739775"/>
            <a:ext cx="6581775" cy="37036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689515"/>
            <a:ext cx="5486400" cy="44426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5031690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689515"/>
            <a:ext cx="5486400" cy="444269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8113" y="739775"/>
            <a:ext cx="6581775" cy="37036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633845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20:notes"/>
          <p:cNvSpPr txBox="1">
            <a:spLocks noGrp="1"/>
          </p:cNvSpPr>
          <p:nvPr>
            <p:ph type="body" idx="1"/>
          </p:nvPr>
        </p:nvSpPr>
        <p:spPr>
          <a:xfrm>
            <a:off x="685800" y="4689515"/>
            <a:ext cx="5486400" cy="444269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5" name="Google Shape;285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8113" y="739775"/>
            <a:ext cx="6581775" cy="37036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513894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11:notes"/>
          <p:cNvSpPr txBox="1">
            <a:spLocks noGrp="1"/>
          </p:cNvSpPr>
          <p:nvPr>
            <p:ph type="body" idx="1"/>
          </p:nvPr>
        </p:nvSpPr>
        <p:spPr>
          <a:xfrm>
            <a:off x="685800" y="4689515"/>
            <a:ext cx="5486400" cy="444269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8" name="Google Shape;208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8113" y="739775"/>
            <a:ext cx="6581775" cy="37036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651670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11:notes"/>
          <p:cNvSpPr txBox="1">
            <a:spLocks noGrp="1"/>
          </p:cNvSpPr>
          <p:nvPr>
            <p:ph type="body" idx="1"/>
          </p:nvPr>
        </p:nvSpPr>
        <p:spPr>
          <a:xfrm>
            <a:off x="685800" y="4689515"/>
            <a:ext cx="5486400" cy="444269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8" name="Google Shape;208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8113" y="739775"/>
            <a:ext cx="6581775" cy="37036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908786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11:notes"/>
          <p:cNvSpPr txBox="1">
            <a:spLocks noGrp="1"/>
          </p:cNvSpPr>
          <p:nvPr>
            <p:ph type="body" idx="1"/>
          </p:nvPr>
        </p:nvSpPr>
        <p:spPr>
          <a:xfrm>
            <a:off x="685800" y="4689515"/>
            <a:ext cx="5486400" cy="444269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8" name="Google Shape;208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8113" y="739775"/>
            <a:ext cx="6581775" cy="37036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198678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11:notes"/>
          <p:cNvSpPr txBox="1">
            <a:spLocks noGrp="1"/>
          </p:cNvSpPr>
          <p:nvPr>
            <p:ph type="body" idx="1"/>
          </p:nvPr>
        </p:nvSpPr>
        <p:spPr>
          <a:xfrm>
            <a:off x="685800" y="4689515"/>
            <a:ext cx="5486400" cy="444269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8" name="Google Shape;208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8113" y="739775"/>
            <a:ext cx="6581775" cy="37036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51924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g28d4d8791c3_0_0:notes"/>
          <p:cNvSpPr txBox="1">
            <a:spLocks noGrp="1"/>
          </p:cNvSpPr>
          <p:nvPr>
            <p:ph type="body" idx="1"/>
          </p:nvPr>
        </p:nvSpPr>
        <p:spPr>
          <a:xfrm>
            <a:off x="685800" y="4689515"/>
            <a:ext cx="5486400" cy="444269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1" name="Google Shape;221;g28d4d8791c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8113" y="739775"/>
            <a:ext cx="6581775" cy="37036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349810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12:notes"/>
          <p:cNvSpPr txBox="1">
            <a:spLocks noGrp="1"/>
          </p:cNvSpPr>
          <p:nvPr>
            <p:ph type="body" idx="1"/>
          </p:nvPr>
        </p:nvSpPr>
        <p:spPr>
          <a:xfrm>
            <a:off x="685800" y="4689515"/>
            <a:ext cx="5486400" cy="444269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5" name="Google Shape;235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8113" y="739775"/>
            <a:ext cx="6581775" cy="37036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102770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13:notes"/>
          <p:cNvSpPr txBox="1">
            <a:spLocks noGrp="1"/>
          </p:cNvSpPr>
          <p:nvPr>
            <p:ph type="body" idx="1"/>
          </p:nvPr>
        </p:nvSpPr>
        <p:spPr>
          <a:xfrm>
            <a:off x="685800" y="4689515"/>
            <a:ext cx="5486400" cy="444269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6" name="Google Shape;246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8113" y="739775"/>
            <a:ext cx="6581775" cy="37036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677795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14:notes"/>
          <p:cNvSpPr txBox="1">
            <a:spLocks noGrp="1"/>
          </p:cNvSpPr>
          <p:nvPr>
            <p:ph type="body" idx="1"/>
          </p:nvPr>
        </p:nvSpPr>
        <p:spPr>
          <a:xfrm>
            <a:off x="685800" y="4689515"/>
            <a:ext cx="5486400" cy="444269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57" name="Google Shape;257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8113" y="739775"/>
            <a:ext cx="6581775" cy="37036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429823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2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3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3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3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3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3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3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3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3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3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2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4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2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2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2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2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2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2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2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2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3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3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3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3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3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3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2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3990110" y="2440479"/>
            <a:ext cx="7639915" cy="1935947"/>
          </a:xfrm>
          <a:prstGeom prst="rect">
            <a:avLst/>
          </a:prstGeom>
        </p:spPr>
        <p:txBody>
          <a:bodyPr anchor="ctr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7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7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7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7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7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7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7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7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7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algn="ctr"/>
            <a:r>
              <a:rPr lang="es-AR" sz="44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PROYECTO DE MODIFICACIÓN </a:t>
            </a:r>
          </a:p>
          <a:p>
            <a:pPr algn="ctr"/>
            <a:r>
              <a:rPr lang="es-AR" sz="44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RESOLUCIONES UIF N° 21/2011</a:t>
            </a:r>
          </a:p>
          <a:p>
            <a:pPr algn="ctr"/>
            <a:r>
              <a:rPr lang="es-AR" sz="44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 N° 65/2011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3789" y="2201341"/>
            <a:ext cx="2408129" cy="241422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20"/>
          <p:cNvSpPr txBox="1">
            <a:spLocks noGrp="1"/>
          </p:cNvSpPr>
          <p:nvPr>
            <p:ph type="subTitle" idx="1"/>
          </p:nvPr>
        </p:nvSpPr>
        <p:spPr>
          <a:xfrm>
            <a:off x="3048000" y="4182683"/>
            <a:ext cx="6096000" cy="538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1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</a:pPr>
            <a:r>
              <a:rPr lang="es-AR" sz="3200" b="1">
                <a:solidFill>
                  <a:schemeClr val="lt1"/>
                </a:solidFill>
              </a:rPr>
              <a:t>UNIDAD DE INFORMACIÓN FINANCIERA </a:t>
            </a:r>
            <a:endParaRPr/>
          </a:p>
        </p:txBody>
      </p:sp>
      <p:pic>
        <p:nvPicPr>
          <p:cNvPr id="288" name="Google Shape;288;p2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891936" y="1296667"/>
            <a:ext cx="2408129" cy="2414225"/>
          </a:xfrm>
          <a:prstGeom prst="rect">
            <a:avLst/>
          </a:prstGeom>
          <a:noFill/>
          <a:ln>
            <a:noFill/>
          </a:ln>
        </p:spPr>
      </p:pic>
      <p:sp>
        <p:nvSpPr>
          <p:cNvPr id="289" name="Google Shape;289;p20"/>
          <p:cNvSpPr txBox="1"/>
          <p:nvPr/>
        </p:nvSpPr>
        <p:spPr>
          <a:xfrm>
            <a:off x="4516940" y="5111121"/>
            <a:ext cx="3845668" cy="538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</a:pPr>
            <a:r>
              <a:rPr lang="es-AR"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www.argentina.gob.ar/uif  </a:t>
            </a:r>
            <a:endParaRPr/>
          </a:p>
        </p:txBody>
      </p:sp>
      <p:sp>
        <p:nvSpPr>
          <p:cNvPr id="290" name="Google Shape;290;p20"/>
          <p:cNvSpPr txBox="1"/>
          <p:nvPr/>
        </p:nvSpPr>
        <p:spPr>
          <a:xfrm>
            <a:off x="408562" y="5807414"/>
            <a:ext cx="11783438" cy="538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</a:pPr>
            <a:r>
              <a:rPr lang="es-AR"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/financial-intelligence-unit-of-argentina</a:t>
            </a:r>
            <a:endParaRPr/>
          </a:p>
        </p:txBody>
      </p:sp>
      <p:pic>
        <p:nvPicPr>
          <p:cNvPr id="291" name="Google Shape;291;p20" descr="Icon&#10;&#10;Description automatically generated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883482" y="5771656"/>
            <a:ext cx="468367" cy="468367"/>
          </a:xfrm>
          <a:prstGeom prst="rect">
            <a:avLst/>
          </a:prstGeom>
          <a:noFill/>
          <a:ln>
            <a:noFill/>
          </a:ln>
        </p:spPr>
      </p:pic>
      <p:pic>
        <p:nvPicPr>
          <p:cNvPr id="292" name="Google Shape;292;p20" descr="Icon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 flipH="1">
            <a:off x="3926140" y="5106256"/>
            <a:ext cx="468366" cy="48944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1"/>
          <p:cNvSpPr txBox="1"/>
          <p:nvPr/>
        </p:nvSpPr>
        <p:spPr>
          <a:xfrm>
            <a:off x="297709" y="2019798"/>
            <a:ext cx="11191926" cy="45784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>
              <a:lnSpc>
                <a:spcPct val="90000"/>
              </a:lnSpc>
              <a:buSzPts val="3200"/>
              <a:buFont typeface="Calibri"/>
              <a:buNone/>
            </a:pPr>
            <a:endParaRPr lang="es-AR" sz="1600" b="1" dirty="0">
              <a:latin typeface="Calibri"/>
              <a:ea typeface="Calibri"/>
              <a:cs typeface="Calibri"/>
              <a:sym typeface="Calibri"/>
            </a:endParaRPr>
          </a:p>
          <a:p>
            <a:pPr>
              <a:lnSpc>
                <a:spcPct val="90000"/>
              </a:lnSpc>
              <a:buSzPts val="3200"/>
              <a:buFont typeface="Calibri"/>
              <a:buNone/>
            </a:pPr>
            <a:endParaRPr lang="es-AR" sz="2800" b="1" dirty="0">
              <a:latin typeface="Calibri"/>
              <a:ea typeface="Calibri"/>
              <a:cs typeface="Calibri"/>
              <a:sym typeface="Calibri"/>
            </a:endParaRPr>
          </a:p>
          <a:p>
            <a:pPr algn="ctr">
              <a:lnSpc>
                <a:spcPct val="90000"/>
              </a:lnSpc>
              <a:buSzPts val="3200"/>
              <a:buFont typeface="Calibri"/>
              <a:buNone/>
            </a:pPr>
            <a:r>
              <a:rPr lang="es-AR" sz="3200" dirty="0">
                <a:latin typeface="Calibri"/>
                <a:ea typeface="Calibri"/>
                <a:cs typeface="Calibri"/>
                <a:sym typeface="Calibri"/>
              </a:rPr>
              <a:t>- Última actualización del año 2011</a:t>
            </a:r>
          </a:p>
          <a:p>
            <a:pPr algn="ctr">
              <a:lnSpc>
                <a:spcPct val="90000"/>
              </a:lnSpc>
              <a:buSzPts val="3200"/>
              <a:buFont typeface="Calibri"/>
              <a:buNone/>
            </a:pPr>
            <a:endParaRPr lang="es-AR" sz="3200" dirty="0">
              <a:latin typeface="Calibri"/>
              <a:ea typeface="Calibri"/>
              <a:cs typeface="Calibri"/>
              <a:sym typeface="Calibri"/>
            </a:endParaRPr>
          </a:p>
          <a:p>
            <a:pPr algn="ctr">
              <a:lnSpc>
                <a:spcPct val="90000"/>
              </a:lnSpc>
              <a:buSzPts val="3200"/>
              <a:buFont typeface="Calibri"/>
              <a:buNone/>
            </a:pPr>
            <a:r>
              <a:rPr lang="es-AR" sz="3200" dirty="0">
                <a:latin typeface="Calibri"/>
                <a:ea typeface="Calibri"/>
                <a:cs typeface="Calibri"/>
                <a:sym typeface="Calibri"/>
              </a:rPr>
              <a:t>- No incluye las últimas actualizaciones a los estándares internacionales del GAFI</a:t>
            </a:r>
          </a:p>
          <a:p>
            <a:pPr algn="ctr">
              <a:lnSpc>
                <a:spcPct val="90000"/>
              </a:lnSpc>
              <a:buSzPts val="3200"/>
              <a:buFont typeface="Calibri"/>
              <a:buNone/>
            </a:pPr>
            <a:endParaRPr lang="es-AR" sz="3200" dirty="0">
              <a:latin typeface="Calibri"/>
              <a:ea typeface="Calibri"/>
              <a:cs typeface="Calibri"/>
              <a:sym typeface="Calibri"/>
            </a:endParaRPr>
          </a:p>
          <a:p>
            <a:pPr algn="ctr">
              <a:lnSpc>
                <a:spcPct val="90000"/>
              </a:lnSpc>
              <a:buSzPts val="3200"/>
              <a:buFont typeface="Calibri"/>
              <a:buNone/>
            </a:pPr>
            <a:r>
              <a:rPr lang="es-AR" sz="3200" dirty="0">
                <a:latin typeface="Calibri"/>
                <a:ea typeface="Calibri"/>
                <a:cs typeface="Calibri"/>
                <a:sym typeface="Calibri"/>
              </a:rPr>
              <a:t>- No incluye EBR</a:t>
            </a:r>
            <a:endParaRPr sz="3200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Google Shape;256;g1dc8d5e4a57_0_293"/>
          <p:cNvSpPr/>
          <p:nvPr/>
        </p:nvSpPr>
        <p:spPr>
          <a:xfrm>
            <a:off x="1" y="0"/>
            <a:ext cx="12192000" cy="989400"/>
          </a:xfrm>
          <a:prstGeom prst="rect">
            <a:avLst/>
          </a:prstGeom>
          <a:solidFill>
            <a:srgbClr val="139DD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SzPts val="1400"/>
            </a:pPr>
            <a:endParaRPr>
              <a:solidFill>
                <a:srgbClr val="FFFFFF"/>
              </a:solidFill>
            </a:endParaRPr>
          </a:p>
        </p:txBody>
      </p:sp>
      <p:sp>
        <p:nvSpPr>
          <p:cNvPr id="12" name="Google Shape;257;g1dc8d5e4a57_0_293"/>
          <p:cNvSpPr txBox="1">
            <a:spLocks/>
          </p:cNvSpPr>
          <p:nvPr/>
        </p:nvSpPr>
        <p:spPr>
          <a:xfrm>
            <a:off x="1039100" y="259800"/>
            <a:ext cx="9945300" cy="4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Clr>
                <a:srgbClr val="139DD9"/>
              </a:buClr>
              <a:buSzPts val="3300"/>
            </a:pPr>
            <a:r>
              <a:rPr lang="es-AR" sz="28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Proyecto de Resolución UIF </a:t>
            </a:r>
          </a:p>
        </p:txBody>
      </p:sp>
      <p:sp>
        <p:nvSpPr>
          <p:cNvPr id="13" name="Google Shape;260;g1dc8d5e4a57_0_293"/>
          <p:cNvSpPr/>
          <p:nvPr/>
        </p:nvSpPr>
        <p:spPr>
          <a:xfrm>
            <a:off x="229145" y="1"/>
            <a:ext cx="587951" cy="989392"/>
          </a:xfrm>
          <a:prstGeom prst="flowChartInputOutput">
            <a:avLst/>
          </a:prstGeom>
          <a:solidFill>
            <a:srgbClr val="D8D8D8"/>
          </a:solidFill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SzPts val="1400"/>
            </a:pPr>
            <a:endParaRPr>
              <a:solidFill>
                <a:srgbClr val="FFFFFF"/>
              </a:solidFill>
            </a:endParaRPr>
          </a:p>
        </p:txBody>
      </p:sp>
      <p:pic>
        <p:nvPicPr>
          <p:cNvPr id="14" name="Imagen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4513" y="5632116"/>
            <a:ext cx="799948" cy="801973"/>
          </a:xfrm>
          <a:prstGeom prst="rect">
            <a:avLst/>
          </a:prstGeom>
        </p:spPr>
      </p:pic>
      <p:sp>
        <p:nvSpPr>
          <p:cNvPr id="2" name="Google Shape;194;p9">
            <a:extLst>
              <a:ext uri="{FF2B5EF4-FFF2-40B4-BE49-F238E27FC236}">
                <a16:creationId xmlns:a16="http://schemas.microsoft.com/office/drawing/2014/main" id="{939E60E5-B7F3-AEFD-55AF-6C3270DD86D6}"/>
              </a:ext>
            </a:extLst>
          </p:cNvPr>
          <p:cNvSpPr/>
          <p:nvPr/>
        </p:nvSpPr>
        <p:spPr>
          <a:xfrm>
            <a:off x="229144" y="1394348"/>
            <a:ext cx="11786071" cy="571088"/>
          </a:xfrm>
          <a:prstGeom prst="rect">
            <a:avLst/>
          </a:prstGeom>
          <a:solidFill>
            <a:schemeClr val="bg1">
              <a:lumMod val="65000"/>
            </a:schemeClr>
          </a:solidFill>
          <a:ln w="28575" cap="flat" cmpd="sng">
            <a:noFill/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lang="es-AR" sz="2800" b="1" dirty="0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ctr"/>
            <a:r>
              <a:rPr lang="es-AR" sz="2800" b="1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Resolución UIF </a:t>
            </a:r>
            <a:r>
              <a:rPr lang="es-AR" sz="2800" b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UIF</a:t>
            </a:r>
            <a:r>
              <a:rPr lang="es-AR" sz="2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AR" sz="2800" b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N°</a:t>
            </a:r>
            <a:r>
              <a:rPr lang="es-AR" sz="2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21/2011 y </a:t>
            </a:r>
            <a:r>
              <a:rPr lang="es-AR" sz="2800" b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N°</a:t>
            </a:r>
            <a:r>
              <a:rPr lang="es-AR" sz="2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65/2011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800" dirty="0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Google Shape;196;p9">
            <a:extLst>
              <a:ext uri="{FF2B5EF4-FFF2-40B4-BE49-F238E27FC236}">
                <a16:creationId xmlns:a16="http://schemas.microsoft.com/office/drawing/2014/main" id="{088B8AE0-7D73-357A-E78D-7DC1216F569D}"/>
              </a:ext>
            </a:extLst>
          </p:cNvPr>
          <p:cNvSpPr/>
          <p:nvPr/>
        </p:nvSpPr>
        <p:spPr>
          <a:xfrm rot="5400000">
            <a:off x="5625350" y="2002998"/>
            <a:ext cx="772800" cy="8064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41ADE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081186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11"/>
          <p:cNvSpPr/>
          <p:nvPr/>
        </p:nvSpPr>
        <p:spPr>
          <a:xfrm>
            <a:off x="290263" y="2147680"/>
            <a:ext cx="5086500" cy="664500"/>
          </a:xfrm>
          <a:prstGeom prst="rect">
            <a:avLst/>
          </a:prstGeom>
          <a:solidFill>
            <a:srgbClr val="139DD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sz="2000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3" name="Google Shape;213;p11"/>
          <p:cNvSpPr/>
          <p:nvPr/>
        </p:nvSpPr>
        <p:spPr>
          <a:xfrm>
            <a:off x="5897963" y="2147678"/>
            <a:ext cx="5886498" cy="3965445"/>
          </a:xfrm>
          <a:prstGeom prst="rect">
            <a:avLst/>
          </a:prstGeom>
          <a:solidFill>
            <a:srgbClr val="139DD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es-AR" sz="2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Sujeto obligado: </a:t>
            </a:r>
          </a:p>
          <a:p>
            <a:pPr algn="ctr"/>
            <a:r>
              <a:rPr lang="es-AR" sz="2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Escribanos: Únicamente cuando a nombre y/o por cuenta de sus Clientes, preparen o autoricen en protocolo notarial cualquiera de las Actividades Específicas.</a:t>
            </a:r>
          </a:p>
          <a:p>
            <a:pPr algn="ctr"/>
            <a:r>
              <a:rPr lang="es-AR" sz="2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Contadores: los contadores públicos matriculados cuyas actividades estén reguladas por los Consejos Profesionales de Ciencias Económicas, únicamente cuando a nombre y/o por cuenta de sus Clientes, preparen o realicen alguna de las Actividades Específicas.</a:t>
            </a:r>
            <a:endParaRPr sz="2000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6" name="Google Shape;216;p11"/>
          <p:cNvSpPr txBox="1"/>
          <p:nvPr/>
        </p:nvSpPr>
        <p:spPr>
          <a:xfrm>
            <a:off x="229145" y="1313174"/>
            <a:ext cx="10515600" cy="498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>
              <a:lnSpc>
                <a:spcPct val="90000"/>
              </a:lnSpc>
              <a:buSzPts val="3200"/>
              <a:buFont typeface="Calibri"/>
              <a:buNone/>
            </a:pPr>
            <a:r>
              <a:rPr lang="es-AR" sz="2800" b="1" dirty="0">
                <a:latin typeface="Calibri"/>
                <a:ea typeface="Calibri"/>
                <a:cs typeface="Calibri"/>
                <a:sym typeface="Calibri"/>
              </a:rPr>
              <a:t>A) Definiciones relevantes</a:t>
            </a:r>
            <a:endParaRPr sz="4800" b="1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Google Shape;256;g1dc8d5e4a57_0_293"/>
          <p:cNvSpPr/>
          <p:nvPr/>
        </p:nvSpPr>
        <p:spPr>
          <a:xfrm>
            <a:off x="1" y="0"/>
            <a:ext cx="12192000" cy="989400"/>
          </a:xfrm>
          <a:prstGeom prst="rect">
            <a:avLst/>
          </a:prstGeom>
          <a:solidFill>
            <a:srgbClr val="139DD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SzPts val="1400"/>
            </a:pPr>
            <a:endParaRPr>
              <a:solidFill>
                <a:srgbClr val="FFFFFF"/>
              </a:solidFill>
            </a:endParaRPr>
          </a:p>
        </p:txBody>
      </p:sp>
      <p:sp>
        <p:nvSpPr>
          <p:cNvPr id="12" name="Google Shape;257;g1dc8d5e4a57_0_293"/>
          <p:cNvSpPr txBox="1">
            <a:spLocks/>
          </p:cNvSpPr>
          <p:nvPr/>
        </p:nvSpPr>
        <p:spPr>
          <a:xfrm>
            <a:off x="1039100" y="259800"/>
            <a:ext cx="9945300" cy="4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Clr>
                <a:srgbClr val="139DD9"/>
              </a:buClr>
              <a:buSzPts val="3300"/>
            </a:pPr>
            <a:r>
              <a:rPr lang="es-AR" sz="28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Proyecto de Resolución UIF </a:t>
            </a:r>
          </a:p>
        </p:txBody>
      </p:sp>
      <p:sp>
        <p:nvSpPr>
          <p:cNvPr id="13" name="Google Shape;260;g1dc8d5e4a57_0_293"/>
          <p:cNvSpPr/>
          <p:nvPr/>
        </p:nvSpPr>
        <p:spPr>
          <a:xfrm>
            <a:off x="229145" y="1"/>
            <a:ext cx="587951" cy="989392"/>
          </a:xfrm>
          <a:prstGeom prst="flowChartInputOutput">
            <a:avLst/>
          </a:prstGeom>
          <a:solidFill>
            <a:srgbClr val="D8D8D8"/>
          </a:solidFill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SzPts val="1400"/>
            </a:pPr>
            <a:endParaRPr>
              <a:solidFill>
                <a:srgbClr val="FFFFFF"/>
              </a:solidFill>
            </a:endParaRPr>
          </a:p>
        </p:txBody>
      </p:sp>
      <p:pic>
        <p:nvPicPr>
          <p:cNvPr id="14" name="Imagen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84485" y="6004064"/>
            <a:ext cx="799948" cy="801973"/>
          </a:xfrm>
          <a:prstGeom prst="rect">
            <a:avLst/>
          </a:prstGeom>
        </p:spPr>
      </p:pic>
      <p:sp>
        <p:nvSpPr>
          <p:cNvPr id="15" name="Google Shape;211;p11"/>
          <p:cNvSpPr/>
          <p:nvPr/>
        </p:nvSpPr>
        <p:spPr>
          <a:xfrm>
            <a:off x="290263" y="2147678"/>
            <a:ext cx="5086500" cy="1838694"/>
          </a:xfrm>
          <a:prstGeom prst="rect">
            <a:avLst/>
          </a:prstGeom>
          <a:solidFill>
            <a:srgbClr val="139DD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es-AR" sz="2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Cliente: distinción entre cliente ocasional o permanente.</a:t>
            </a:r>
            <a:endParaRPr sz="2000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660255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11"/>
          <p:cNvSpPr/>
          <p:nvPr/>
        </p:nvSpPr>
        <p:spPr>
          <a:xfrm>
            <a:off x="290263" y="2147680"/>
            <a:ext cx="5086500" cy="664500"/>
          </a:xfrm>
          <a:prstGeom prst="rect">
            <a:avLst/>
          </a:prstGeom>
          <a:solidFill>
            <a:srgbClr val="139DD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sz="2000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2" name="Google Shape;212;p11"/>
          <p:cNvSpPr/>
          <p:nvPr/>
        </p:nvSpPr>
        <p:spPr>
          <a:xfrm>
            <a:off x="290263" y="3308722"/>
            <a:ext cx="5086500" cy="957904"/>
          </a:xfrm>
          <a:prstGeom prst="rect">
            <a:avLst/>
          </a:prstGeom>
          <a:solidFill>
            <a:srgbClr val="139DD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es-AR" sz="2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Administración de cuentas bancarias, ahorros u otros valores cuando el monto sea superior a 50 SMVM </a:t>
            </a:r>
            <a:endParaRPr sz="2000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3" name="Google Shape;213;p11"/>
          <p:cNvSpPr/>
          <p:nvPr/>
        </p:nvSpPr>
        <p:spPr>
          <a:xfrm>
            <a:off x="5897963" y="2147679"/>
            <a:ext cx="5886498" cy="945916"/>
          </a:xfrm>
          <a:prstGeom prst="rect">
            <a:avLst/>
          </a:prstGeom>
          <a:solidFill>
            <a:srgbClr val="139DD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es-AR" sz="2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Administración de bienes u otros activos cuando el monto sea superior a 150 SMVM</a:t>
            </a:r>
            <a:endParaRPr sz="2000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4" name="Google Shape;214;p11"/>
          <p:cNvSpPr/>
          <p:nvPr/>
        </p:nvSpPr>
        <p:spPr>
          <a:xfrm>
            <a:off x="5897961" y="3291448"/>
            <a:ext cx="5886498" cy="975178"/>
          </a:xfrm>
          <a:prstGeom prst="rect">
            <a:avLst/>
          </a:prstGeom>
          <a:solidFill>
            <a:srgbClr val="139DD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es-AR" sz="2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Organización de aportes o contribuciones para la creación, operación o administración de personas jurídicas u otras estructuras jurídicas</a:t>
            </a:r>
            <a:endParaRPr sz="2000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5" name="Google Shape;215;p11"/>
          <p:cNvSpPr/>
          <p:nvPr/>
        </p:nvSpPr>
        <p:spPr>
          <a:xfrm>
            <a:off x="290263" y="4486733"/>
            <a:ext cx="5086500" cy="1546369"/>
          </a:xfrm>
          <a:prstGeom prst="rect">
            <a:avLst/>
          </a:prstGeom>
          <a:solidFill>
            <a:srgbClr val="139DD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es-AR" sz="2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Creación, operación o administración de personas jurídicas u otras estructuras jurídicas y la compra y venta de negocios jurídicos y/o sobre participaciones de personas jurídicas u otras estructuras jurídicas</a:t>
            </a:r>
            <a:endParaRPr sz="2000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6" name="Google Shape;216;p11"/>
          <p:cNvSpPr txBox="1"/>
          <p:nvPr/>
        </p:nvSpPr>
        <p:spPr>
          <a:xfrm>
            <a:off x="229145" y="1314890"/>
            <a:ext cx="10515600" cy="498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>
              <a:lnSpc>
                <a:spcPct val="90000"/>
              </a:lnSpc>
              <a:buSzPts val="3200"/>
              <a:buFont typeface="Calibri"/>
              <a:buNone/>
            </a:pPr>
            <a:r>
              <a:rPr lang="es-AR" sz="2800" b="1" dirty="0">
                <a:latin typeface="Calibri"/>
                <a:ea typeface="Calibri"/>
                <a:cs typeface="Calibri"/>
                <a:sym typeface="Calibri"/>
              </a:rPr>
              <a:t>B) Actividades Específicas</a:t>
            </a:r>
            <a:endParaRPr sz="4800" b="1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Google Shape;256;g1dc8d5e4a57_0_293"/>
          <p:cNvSpPr/>
          <p:nvPr/>
        </p:nvSpPr>
        <p:spPr>
          <a:xfrm>
            <a:off x="1" y="0"/>
            <a:ext cx="12192000" cy="989400"/>
          </a:xfrm>
          <a:prstGeom prst="rect">
            <a:avLst/>
          </a:prstGeom>
          <a:solidFill>
            <a:srgbClr val="139DD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SzPts val="1400"/>
            </a:pPr>
            <a:endParaRPr>
              <a:solidFill>
                <a:srgbClr val="FFFFFF"/>
              </a:solidFill>
            </a:endParaRPr>
          </a:p>
        </p:txBody>
      </p:sp>
      <p:sp>
        <p:nvSpPr>
          <p:cNvPr id="12" name="Google Shape;257;g1dc8d5e4a57_0_293"/>
          <p:cNvSpPr txBox="1">
            <a:spLocks/>
          </p:cNvSpPr>
          <p:nvPr/>
        </p:nvSpPr>
        <p:spPr>
          <a:xfrm>
            <a:off x="1039100" y="259800"/>
            <a:ext cx="9945300" cy="4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Clr>
                <a:srgbClr val="139DD9"/>
              </a:buClr>
              <a:buSzPts val="3300"/>
            </a:pPr>
            <a:r>
              <a:rPr lang="es-AR" sz="28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Proyecto de Resolución UIF </a:t>
            </a:r>
          </a:p>
        </p:txBody>
      </p:sp>
      <p:sp>
        <p:nvSpPr>
          <p:cNvPr id="13" name="Google Shape;260;g1dc8d5e4a57_0_293"/>
          <p:cNvSpPr/>
          <p:nvPr/>
        </p:nvSpPr>
        <p:spPr>
          <a:xfrm>
            <a:off x="229145" y="1"/>
            <a:ext cx="587951" cy="989392"/>
          </a:xfrm>
          <a:prstGeom prst="flowChartInputOutput">
            <a:avLst/>
          </a:prstGeom>
          <a:solidFill>
            <a:srgbClr val="D8D8D8"/>
          </a:solidFill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SzPts val="1400"/>
            </a:pPr>
            <a:endParaRPr>
              <a:solidFill>
                <a:srgbClr val="FFFFFF"/>
              </a:solidFill>
            </a:endParaRPr>
          </a:p>
        </p:txBody>
      </p:sp>
      <p:pic>
        <p:nvPicPr>
          <p:cNvPr id="14" name="Imagen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84485" y="6004064"/>
            <a:ext cx="799948" cy="801973"/>
          </a:xfrm>
          <a:prstGeom prst="rect">
            <a:avLst/>
          </a:prstGeom>
        </p:spPr>
      </p:pic>
      <p:sp>
        <p:nvSpPr>
          <p:cNvPr id="15" name="Google Shape;211;p11"/>
          <p:cNvSpPr/>
          <p:nvPr/>
        </p:nvSpPr>
        <p:spPr>
          <a:xfrm>
            <a:off x="290263" y="2147678"/>
            <a:ext cx="5086500" cy="957903"/>
          </a:xfrm>
          <a:prstGeom prst="rect">
            <a:avLst/>
          </a:prstGeom>
          <a:solidFill>
            <a:srgbClr val="139DD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es-AR" sz="2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Transferencias de dominio por compra y venta de inmuebles cuando el monto sea superior a 700 SMVM</a:t>
            </a:r>
            <a:endParaRPr sz="2000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" name="Google Shape;214;p11"/>
          <p:cNvSpPr/>
          <p:nvPr/>
        </p:nvSpPr>
        <p:spPr>
          <a:xfrm>
            <a:off x="5897962" y="4493594"/>
            <a:ext cx="5886497" cy="1510469"/>
          </a:xfrm>
          <a:prstGeom prst="rect">
            <a:avLst/>
          </a:prstGeom>
          <a:solidFill>
            <a:srgbClr val="139DD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es-AR" sz="2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Auditorías de Estados Contables</a:t>
            </a:r>
            <a:endParaRPr sz="2000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60518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11"/>
          <p:cNvSpPr/>
          <p:nvPr/>
        </p:nvSpPr>
        <p:spPr>
          <a:xfrm>
            <a:off x="2799624" y="2314008"/>
            <a:ext cx="5086500" cy="664500"/>
          </a:xfrm>
          <a:prstGeom prst="rect">
            <a:avLst/>
          </a:prstGeom>
          <a:solidFill>
            <a:srgbClr val="139DD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2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Factores de Riesgo</a:t>
            </a:r>
            <a:endParaRPr sz="20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2" name="Google Shape;212;p11"/>
          <p:cNvSpPr/>
          <p:nvPr/>
        </p:nvSpPr>
        <p:spPr>
          <a:xfrm>
            <a:off x="2799624" y="3479113"/>
            <a:ext cx="5086500" cy="664500"/>
          </a:xfrm>
          <a:prstGeom prst="rect">
            <a:avLst/>
          </a:prstGeom>
          <a:solidFill>
            <a:srgbClr val="139DD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2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Informe Técnico de AER y Metodología: periodicidad y presentación a la UIF.</a:t>
            </a:r>
            <a:endParaRPr sz="20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6" name="Google Shape;216;p11"/>
          <p:cNvSpPr txBox="1"/>
          <p:nvPr/>
        </p:nvSpPr>
        <p:spPr>
          <a:xfrm>
            <a:off x="229145" y="1314890"/>
            <a:ext cx="10515600" cy="498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s-AR" sz="2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C) Sistema de Prevención de LA/FT - Parte 1: Riesgos</a:t>
            </a:r>
            <a:endParaRPr sz="4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Google Shape;256;g1dc8d5e4a57_0_293"/>
          <p:cNvSpPr/>
          <p:nvPr/>
        </p:nvSpPr>
        <p:spPr>
          <a:xfrm>
            <a:off x="1" y="0"/>
            <a:ext cx="12192000" cy="989400"/>
          </a:xfrm>
          <a:prstGeom prst="rect">
            <a:avLst/>
          </a:prstGeom>
          <a:solidFill>
            <a:srgbClr val="139DD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Google Shape;257;g1dc8d5e4a57_0_293"/>
          <p:cNvSpPr txBox="1">
            <a:spLocks/>
          </p:cNvSpPr>
          <p:nvPr/>
        </p:nvSpPr>
        <p:spPr>
          <a:xfrm>
            <a:off x="1039100" y="259800"/>
            <a:ext cx="9945300" cy="4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Clr>
                <a:srgbClr val="139DD9"/>
              </a:buClr>
              <a:buSzPts val="3300"/>
            </a:pPr>
            <a:r>
              <a:rPr lang="es-AR" sz="2800" b="1" dirty="0">
                <a:solidFill>
                  <a:schemeClr val="l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Proyecto de Resolución UIF </a:t>
            </a:r>
          </a:p>
        </p:txBody>
      </p:sp>
      <p:sp>
        <p:nvSpPr>
          <p:cNvPr id="13" name="Google Shape;260;g1dc8d5e4a57_0_293"/>
          <p:cNvSpPr/>
          <p:nvPr/>
        </p:nvSpPr>
        <p:spPr>
          <a:xfrm>
            <a:off x="229145" y="1"/>
            <a:ext cx="587951" cy="989392"/>
          </a:xfrm>
          <a:prstGeom prst="flowChartInputOutput">
            <a:avLst/>
          </a:prstGeom>
          <a:solidFill>
            <a:srgbClr val="D8D8D8"/>
          </a:solidFill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" name="Imagen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4513" y="5632116"/>
            <a:ext cx="799948" cy="801973"/>
          </a:xfrm>
          <a:prstGeom prst="rect">
            <a:avLst/>
          </a:prstGeom>
        </p:spPr>
      </p:pic>
      <p:sp>
        <p:nvSpPr>
          <p:cNvPr id="2" name="Google Shape;214;p11">
            <a:extLst>
              <a:ext uri="{FF2B5EF4-FFF2-40B4-BE49-F238E27FC236}">
                <a16:creationId xmlns:a16="http://schemas.microsoft.com/office/drawing/2014/main" id="{87AA31D9-D163-2730-A331-C0630DB4F913}"/>
              </a:ext>
            </a:extLst>
          </p:cNvPr>
          <p:cNvSpPr/>
          <p:nvPr/>
        </p:nvSpPr>
        <p:spPr>
          <a:xfrm>
            <a:off x="2799624" y="4644218"/>
            <a:ext cx="5086500" cy="664500"/>
          </a:xfrm>
          <a:prstGeom prst="rect">
            <a:avLst/>
          </a:prstGeom>
          <a:solidFill>
            <a:srgbClr val="139DD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2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Mitigación de Riesgos</a:t>
            </a:r>
            <a:endParaRPr sz="20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g28d4d8791c3_0_0"/>
          <p:cNvSpPr/>
          <p:nvPr/>
        </p:nvSpPr>
        <p:spPr>
          <a:xfrm>
            <a:off x="523120" y="3551556"/>
            <a:ext cx="5086500" cy="664500"/>
          </a:xfrm>
          <a:prstGeom prst="rect">
            <a:avLst/>
          </a:prstGeom>
          <a:solidFill>
            <a:srgbClr val="139DD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2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Capacitación anual</a:t>
            </a:r>
            <a:endParaRPr sz="20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0" name="Google Shape;230;g28d4d8791c3_0_0"/>
          <p:cNvSpPr/>
          <p:nvPr/>
        </p:nvSpPr>
        <p:spPr>
          <a:xfrm>
            <a:off x="3552750" y="4726484"/>
            <a:ext cx="5086500" cy="636228"/>
          </a:xfrm>
          <a:prstGeom prst="rect">
            <a:avLst/>
          </a:prstGeom>
          <a:solidFill>
            <a:srgbClr val="139DD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2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Revisión Externa Independiente. 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2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Periodicidad y presentación a la UIF</a:t>
            </a:r>
            <a:endParaRPr sz="20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Google Shape;216;p11"/>
          <p:cNvSpPr txBox="1"/>
          <p:nvPr/>
        </p:nvSpPr>
        <p:spPr>
          <a:xfrm>
            <a:off x="229145" y="1314890"/>
            <a:ext cx="10515600" cy="498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s-AR" sz="2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C) Sistema de Prevención de LA/FT - Parte 2: Cumplimiento</a:t>
            </a:r>
            <a:endParaRPr sz="4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" name="Google Shape;256;g1dc8d5e4a57_0_293"/>
          <p:cNvSpPr/>
          <p:nvPr/>
        </p:nvSpPr>
        <p:spPr>
          <a:xfrm>
            <a:off x="1" y="0"/>
            <a:ext cx="12192000" cy="989400"/>
          </a:xfrm>
          <a:prstGeom prst="rect">
            <a:avLst/>
          </a:prstGeom>
          <a:solidFill>
            <a:srgbClr val="139DD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" name="Google Shape;257;g1dc8d5e4a57_0_293"/>
          <p:cNvSpPr txBox="1">
            <a:spLocks/>
          </p:cNvSpPr>
          <p:nvPr/>
        </p:nvSpPr>
        <p:spPr>
          <a:xfrm>
            <a:off x="1039100" y="259800"/>
            <a:ext cx="9945300" cy="4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Clr>
                <a:srgbClr val="139DD9"/>
              </a:buClr>
              <a:buSzPts val="3300"/>
            </a:pPr>
            <a:r>
              <a:rPr lang="es-AR" sz="2800" b="1" dirty="0">
                <a:solidFill>
                  <a:schemeClr val="l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Proyecto de Resolución UIF </a:t>
            </a:r>
          </a:p>
        </p:txBody>
      </p:sp>
      <p:sp>
        <p:nvSpPr>
          <p:cNvPr id="15" name="Google Shape;260;g1dc8d5e4a57_0_293"/>
          <p:cNvSpPr/>
          <p:nvPr/>
        </p:nvSpPr>
        <p:spPr>
          <a:xfrm>
            <a:off x="229145" y="1"/>
            <a:ext cx="587951" cy="989392"/>
          </a:xfrm>
          <a:prstGeom prst="flowChartInputOutput">
            <a:avLst/>
          </a:prstGeom>
          <a:solidFill>
            <a:srgbClr val="D8D8D8"/>
          </a:solidFill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" name="Imagen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4513" y="5632116"/>
            <a:ext cx="799948" cy="801973"/>
          </a:xfrm>
          <a:prstGeom prst="rect">
            <a:avLst/>
          </a:prstGeom>
        </p:spPr>
      </p:pic>
      <p:sp>
        <p:nvSpPr>
          <p:cNvPr id="2" name="Google Shape;232;g28d4d8791c3_0_0">
            <a:extLst>
              <a:ext uri="{FF2B5EF4-FFF2-40B4-BE49-F238E27FC236}">
                <a16:creationId xmlns:a16="http://schemas.microsoft.com/office/drawing/2014/main" id="{8DD08BBC-F973-2427-1419-78F871A8021A}"/>
              </a:ext>
            </a:extLst>
          </p:cNvPr>
          <p:cNvSpPr/>
          <p:nvPr/>
        </p:nvSpPr>
        <p:spPr>
          <a:xfrm>
            <a:off x="6011750" y="3551556"/>
            <a:ext cx="5086500" cy="664500"/>
          </a:xfrm>
          <a:prstGeom prst="rect">
            <a:avLst/>
          </a:prstGeom>
          <a:solidFill>
            <a:srgbClr val="139DD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2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Conservación de documentación</a:t>
            </a:r>
            <a:endParaRPr sz="20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Google Shape;214;p11">
            <a:extLst>
              <a:ext uri="{FF2B5EF4-FFF2-40B4-BE49-F238E27FC236}">
                <a16:creationId xmlns:a16="http://schemas.microsoft.com/office/drawing/2014/main" id="{AC538C92-301A-F8F0-538B-7EF0494A2E3A}"/>
              </a:ext>
            </a:extLst>
          </p:cNvPr>
          <p:cNvSpPr/>
          <p:nvPr/>
        </p:nvSpPr>
        <p:spPr>
          <a:xfrm>
            <a:off x="523120" y="2467753"/>
            <a:ext cx="5086500" cy="664500"/>
          </a:xfrm>
          <a:prstGeom prst="rect">
            <a:avLst/>
          </a:prstGeom>
          <a:solidFill>
            <a:srgbClr val="139DD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2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Políticas, Procedimientos y Controles</a:t>
            </a:r>
            <a:endParaRPr sz="20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" name="Google Shape;215;p11">
            <a:extLst>
              <a:ext uri="{FF2B5EF4-FFF2-40B4-BE49-F238E27FC236}">
                <a16:creationId xmlns:a16="http://schemas.microsoft.com/office/drawing/2014/main" id="{6BEF53F4-0D51-D9FE-7924-96F1EE6A8EBE}"/>
              </a:ext>
            </a:extLst>
          </p:cNvPr>
          <p:cNvSpPr/>
          <p:nvPr/>
        </p:nvSpPr>
        <p:spPr>
          <a:xfrm>
            <a:off x="6011750" y="2497140"/>
            <a:ext cx="5086500" cy="664500"/>
          </a:xfrm>
          <a:prstGeom prst="rect">
            <a:avLst/>
          </a:prstGeom>
          <a:solidFill>
            <a:srgbClr val="139DD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2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Manual de Prevención de LA/FT: revisión periódica.</a:t>
            </a:r>
            <a:endParaRPr sz="20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12"/>
          <p:cNvSpPr/>
          <p:nvPr/>
        </p:nvSpPr>
        <p:spPr>
          <a:xfrm>
            <a:off x="290263" y="2634192"/>
            <a:ext cx="5086500" cy="1002859"/>
          </a:xfrm>
          <a:prstGeom prst="rect">
            <a:avLst/>
          </a:prstGeom>
          <a:solidFill>
            <a:srgbClr val="139DD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2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Identificación y verificación de clientes: reglas generales, persona humana, persona jurídicas y otros tipos de clientes</a:t>
            </a:r>
            <a:endParaRPr sz="20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0" name="Google Shape;240;p12"/>
          <p:cNvSpPr/>
          <p:nvPr/>
        </p:nvSpPr>
        <p:spPr>
          <a:xfrm>
            <a:off x="3142645" y="4041739"/>
            <a:ext cx="5086500" cy="1187808"/>
          </a:xfrm>
          <a:prstGeom prst="rect">
            <a:avLst/>
          </a:prstGeom>
          <a:solidFill>
            <a:srgbClr val="139DD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2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Calificación y Segmentación en base al riesgo: bajo, medio y alto. Supuestos de mayor riesgo.</a:t>
            </a:r>
            <a:endParaRPr sz="20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1" name="Google Shape;241;p12"/>
          <p:cNvSpPr/>
          <p:nvPr/>
        </p:nvSpPr>
        <p:spPr>
          <a:xfrm>
            <a:off x="5548013" y="2634205"/>
            <a:ext cx="5086500" cy="1002846"/>
          </a:xfrm>
          <a:prstGeom prst="rect">
            <a:avLst/>
          </a:prstGeom>
          <a:solidFill>
            <a:srgbClr val="139DD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2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Debida Diligencia Continuada: clientes con más de dos o más AE en un año.</a:t>
            </a:r>
            <a:endParaRPr sz="20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" name="Google Shape;216;p11"/>
          <p:cNvSpPr txBox="1"/>
          <p:nvPr/>
        </p:nvSpPr>
        <p:spPr>
          <a:xfrm>
            <a:off x="229145" y="1314890"/>
            <a:ext cx="10515600" cy="498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lnSpc>
                <a:spcPct val="90000"/>
              </a:lnSpc>
              <a:buClr>
                <a:schemeClr val="dk1"/>
              </a:buClr>
              <a:buSzPts val="3200"/>
            </a:pPr>
            <a:r>
              <a:rPr lang="es-AR" sz="2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D) Debida Diligencia, Identificación y Conocimiento del Cliente</a:t>
            </a:r>
            <a:endParaRPr sz="4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" name="Google Shape;256;g1dc8d5e4a57_0_293"/>
          <p:cNvSpPr/>
          <p:nvPr/>
        </p:nvSpPr>
        <p:spPr>
          <a:xfrm>
            <a:off x="1" y="0"/>
            <a:ext cx="12192000" cy="989400"/>
          </a:xfrm>
          <a:prstGeom prst="rect">
            <a:avLst/>
          </a:prstGeom>
          <a:solidFill>
            <a:srgbClr val="139DD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Google Shape;257;g1dc8d5e4a57_0_293"/>
          <p:cNvSpPr txBox="1">
            <a:spLocks/>
          </p:cNvSpPr>
          <p:nvPr/>
        </p:nvSpPr>
        <p:spPr>
          <a:xfrm>
            <a:off x="1039100" y="259800"/>
            <a:ext cx="9945300" cy="4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Clr>
                <a:srgbClr val="139DD9"/>
              </a:buClr>
              <a:buSzPts val="3300"/>
            </a:pPr>
            <a:r>
              <a:rPr lang="es-AR" sz="2800" b="1" dirty="0">
                <a:solidFill>
                  <a:schemeClr val="l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Proyecto de Resolución UIF </a:t>
            </a:r>
          </a:p>
        </p:txBody>
      </p:sp>
      <p:sp>
        <p:nvSpPr>
          <p:cNvPr id="17" name="Google Shape;260;g1dc8d5e4a57_0_293"/>
          <p:cNvSpPr/>
          <p:nvPr/>
        </p:nvSpPr>
        <p:spPr>
          <a:xfrm>
            <a:off x="229145" y="1"/>
            <a:ext cx="587951" cy="989392"/>
          </a:xfrm>
          <a:prstGeom prst="flowChartInputOutput">
            <a:avLst/>
          </a:prstGeom>
          <a:solidFill>
            <a:srgbClr val="D8D8D8"/>
          </a:solidFill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8" name="Imagen 1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4513" y="5632116"/>
            <a:ext cx="799948" cy="801973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13"/>
          <p:cNvSpPr/>
          <p:nvPr/>
        </p:nvSpPr>
        <p:spPr>
          <a:xfrm>
            <a:off x="1039100" y="3644821"/>
            <a:ext cx="4664329" cy="1020936"/>
          </a:xfrm>
          <a:prstGeom prst="rect">
            <a:avLst/>
          </a:prstGeom>
          <a:solidFill>
            <a:srgbClr val="139DD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24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Monitoreo Operatoria: clientes que realicen dos o más AE en un año. Señales de alerta.</a:t>
            </a:r>
            <a:endParaRPr sz="2400" dirty="0"/>
          </a:p>
        </p:txBody>
      </p:sp>
      <p:sp>
        <p:nvSpPr>
          <p:cNvPr id="253" name="Google Shape;253;p13"/>
          <p:cNvSpPr/>
          <p:nvPr/>
        </p:nvSpPr>
        <p:spPr>
          <a:xfrm>
            <a:off x="5948126" y="3644821"/>
            <a:ext cx="4664330" cy="1020936"/>
          </a:xfrm>
          <a:prstGeom prst="rect">
            <a:avLst/>
          </a:prstGeom>
          <a:solidFill>
            <a:srgbClr val="139DD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24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Reporte de Operaciones Sospechosas LA/FT</a:t>
            </a:r>
            <a:endParaRPr sz="2400" dirty="0"/>
          </a:p>
        </p:txBody>
      </p:sp>
      <p:sp>
        <p:nvSpPr>
          <p:cNvPr id="11" name="Google Shape;216;p11"/>
          <p:cNvSpPr txBox="1"/>
          <p:nvPr/>
        </p:nvSpPr>
        <p:spPr>
          <a:xfrm>
            <a:off x="229145" y="1314890"/>
            <a:ext cx="10515600" cy="498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lnSpc>
                <a:spcPct val="90000"/>
              </a:lnSpc>
              <a:buClr>
                <a:schemeClr val="dk1"/>
              </a:buClr>
              <a:buSzPts val="3200"/>
            </a:pPr>
            <a:r>
              <a:rPr lang="es-AR" sz="2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E) Monitoreo Transaccional, Análisis y Reporte </a:t>
            </a:r>
            <a:endParaRPr sz="4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Google Shape;256;g1dc8d5e4a57_0_293"/>
          <p:cNvSpPr/>
          <p:nvPr/>
        </p:nvSpPr>
        <p:spPr>
          <a:xfrm>
            <a:off x="1" y="0"/>
            <a:ext cx="12192000" cy="989400"/>
          </a:xfrm>
          <a:prstGeom prst="rect">
            <a:avLst/>
          </a:prstGeom>
          <a:solidFill>
            <a:srgbClr val="139DD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" name="Google Shape;257;g1dc8d5e4a57_0_293"/>
          <p:cNvSpPr txBox="1">
            <a:spLocks/>
          </p:cNvSpPr>
          <p:nvPr/>
        </p:nvSpPr>
        <p:spPr>
          <a:xfrm>
            <a:off x="1039100" y="259800"/>
            <a:ext cx="9945300" cy="4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Clr>
                <a:srgbClr val="139DD9"/>
              </a:buClr>
              <a:buSzPts val="3300"/>
            </a:pPr>
            <a:r>
              <a:rPr lang="es-AR" sz="2800" b="1" dirty="0">
                <a:solidFill>
                  <a:schemeClr val="l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Proyecto de Resolución UIF </a:t>
            </a:r>
          </a:p>
        </p:txBody>
      </p:sp>
      <p:sp>
        <p:nvSpPr>
          <p:cNvPr id="14" name="Google Shape;260;g1dc8d5e4a57_0_293"/>
          <p:cNvSpPr/>
          <p:nvPr/>
        </p:nvSpPr>
        <p:spPr>
          <a:xfrm>
            <a:off x="229145" y="1"/>
            <a:ext cx="587951" cy="989392"/>
          </a:xfrm>
          <a:prstGeom prst="flowChartInputOutput">
            <a:avLst/>
          </a:prstGeom>
          <a:solidFill>
            <a:srgbClr val="D8D8D8"/>
          </a:solidFill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" name="Imagen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4513" y="5632116"/>
            <a:ext cx="799948" cy="801973"/>
          </a:xfrm>
          <a:prstGeom prst="rect">
            <a:avLst/>
          </a:prstGeom>
        </p:spPr>
      </p:pic>
      <p:sp>
        <p:nvSpPr>
          <p:cNvPr id="2" name="Google Shape;250;p13">
            <a:extLst>
              <a:ext uri="{FF2B5EF4-FFF2-40B4-BE49-F238E27FC236}">
                <a16:creationId xmlns:a16="http://schemas.microsoft.com/office/drawing/2014/main" id="{5ED041D0-78CE-B8C7-ADC4-58883DC1F9F2}"/>
              </a:ext>
            </a:extLst>
          </p:cNvPr>
          <p:cNvSpPr/>
          <p:nvPr/>
        </p:nvSpPr>
        <p:spPr>
          <a:xfrm>
            <a:off x="5948126" y="2408064"/>
            <a:ext cx="4664329" cy="1020936"/>
          </a:xfrm>
          <a:prstGeom prst="rect">
            <a:avLst/>
          </a:prstGeom>
          <a:solidFill>
            <a:srgbClr val="139DD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24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Registro de Operaciones Inusuales </a:t>
            </a:r>
            <a:endParaRPr lang="es-AR" sz="2400" dirty="0"/>
          </a:p>
        </p:txBody>
      </p:sp>
      <p:sp>
        <p:nvSpPr>
          <p:cNvPr id="3" name="Google Shape;252;p13">
            <a:extLst>
              <a:ext uri="{FF2B5EF4-FFF2-40B4-BE49-F238E27FC236}">
                <a16:creationId xmlns:a16="http://schemas.microsoft.com/office/drawing/2014/main" id="{E7B48EFE-05FE-C517-B331-8FABC47DFC28}"/>
              </a:ext>
            </a:extLst>
          </p:cNvPr>
          <p:cNvSpPr/>
          <p:nvPr/>
        </p:nvSpPr>
        <p:spPr>
          <a:xfrm>
            <a:off x="1039099" y="2408064"/>
            <a:ext cx="4664329" cy="1020936"/>
          </a:xfrm>
          <a:prstGeom prst="rect">
            <a:avLst/>
          </a:prstGeom>
          <a:solidFill>
            <a:srgbClr val="139DD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24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Perfil transaccional del cliente de aquellos que realicen dos o más AE en un año.</a:t>
            </a:r>
            <a:endParaRPr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14"/>
          <p:cNvSpPr/>
          <p:nvPr/>
        </p:nvSpPr>
        <p:spPr>
          <a:xfrm>
            <a:off x="926110" y="2061770"/>
            <a:ext cx="4560290" cy="647455"/>
          </a:xfrm>
          <a:prstGeom prst="rect">
            <a:avLst/>
          </a:prstGeom>
          <a:solidFill>
            <a:srgbClr val="139DD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2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Reporte Sistemático Anual</a:t>
            </a:r>
            <a:endParaRPr sz="20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2" name="Google Shape;262;p14"/>
          <p:cNvSpPr/>
          <p:nvPr/>
        </p:nvSpPr>
        <p:spPr>
          <a:xfrm>
            <a:off x="926110" y="2924699"/>
            <a:ext cx="4560290" cy="644835"/>
          </a:xfrm>
          <a:prstGeom prst="rect">
            <a:avLst/>
          </a:prstGeom>
          <a:solidFill>
            <a:srgbClr val="139DD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es-AR" sz="2000" dirty="0">
                <a:solidFill>
                  <a:schemeClr val="lt1"/>
                </a:solidFill>
                <a:latin typeface="Calibri"/>
                <a:cs typeface="Calibri"/>
              </a:rPr>
              <a:t>Reporte Sistemático Mensual</a:t>
            </a:r>
            <a:endParaRPr sz="2000" dirty="0">
              <a:solidFill>
                <a:schemeClr val="lt1"/>
              </a:solidFill>
              <a:latin typeface="Calibri"/>
              <a:cs typeface="Calibri"/>
            </a:endParaRPr>
          </a:p>
        </p:txBody>
      </p:sp>
      <p:sp>
        <p:nvSpPr>
          <p:cNvPr id="13" name="Google Shape;256;g1dc8d5e4a57_0_293"/>
          <p:cNvSpPr/>
          <p:nvPr/>
        </p:nvSpPr>
        <p:spPr>
          <a:xfrm>
            <a:off x="1" y="0"/>
            <a:ext cx="12192000" cy="989400"/>
          </a:xfrm>
          <a:prstGeom prst="rect">
            <a:avLst/>
          </a:prstGeom>
          <a:solidFill>
            <a:srgbClr val="139DD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" name="Google Shape;257;g1dc8d5e4a57_0_293"/>
          <p:cNvSpPr txBox="1">
            <a:spLocks/>
          </p:cNvSpPr>
          <p:nvPr/>
        </p:nvSpPr>
        <p:spPr>
          <a:xfrm>
            <a:off x="1052748" y="259800"/>
            <a:ext cx="9945300" cy="4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Clr>
                <a:srgbClr val="139DD9"/>
              </a:buClr>
              <a:buSzPts val="3300"/>
            </a:pPr>
            <a:r>
              <a:rPr lang="es-AR" sz="2800" b="1" dirty="0">
                <a:solidFill>
                  <a:schemeClr val="l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Proyecto de Resolución UIF </a:t>
            </a:r>
          </a:p>
        </p:txBody>
      </p:sp>
      <p:sp>
        <p:nvSpPr>
          <p:cNvPr id="15" name="Google Shape;260;g1dc8d5e4a57_0_293"/>
          <p:cNvSpPr/>
          <p:nvPr/>
        </p:nvSpPr>
        <p:spPr>
          <a:xfrm>
            <a:off x="229145" y="1"/>
            <a:ext cx="587951" cy="989392"/>
          </a:xfrm>
          <a:prstGeom prst="flowChartInputOutput">
            <a:avLst/>
          </a:prstGeom>
          <a:solidFill>
            <a:srgbClr val="D8D8D8"/>
          </a:solidFill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" name="Imagen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4513" y="5632116"/>
            <a:ext cx="799948" cy="801973"/>
          </a:xfrm>
          <a:prstGeom prst="rect">
            <a:avLst/>
          </a:prstGeom>
        </p:spPr>
      </p:pic>
      <p:sp>
        <p:nvSpPr>
          <p:cNvPr id="18" name="Google Shape;216;p11"/>
          <p:cNvSpPr txBox="1"/>
          <p:nvPr/>
        </p:nvSpPr>
        <p:spPr>
          <a:xfrm>
            <a:off x="228600" y="1258975"/>
            <a:ext cx="10515600" cy="498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lnSpc>
                <a:spcPct val="90000"/>
              </a:lnSpc>
              <a:buClr>
                <a:schemeClr val="dk1"/>
              </a:buClr>
              <a:buSzPts val="3200"/>
            </a:pPr>
            <a:r>
              <a:rPr lang="es-AR" sz="2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F) Regímenes informativos</a:t>
            </a:r>
          </a:p>
        </p:txBody>
      </p:sp>
      <p:sp>
        <p:nvSpPr>
          <p:cNvPr id="2" name="Google Shape;264;p14">
            <a:extLst>
              <a:ext uri="{FF2B5EF4-FFF2-40B4-BE49-F238E27FC236}">
                <a16:creationId xmlns:a16="http://schemas.microsoft.com/office/drawing/2014/main" id="{DE4426F8-387C-23F6-F3E3-A8835ED1E8AC}"/>
              </a:ext>
            </a:extLst>
          </p:cNvPr>
          <p:cNvSpPr/>
          <p:nvPr/>
        </p:nvSpPr>
        <p:spPr>
          <a:xfrm>
            <a:off x="926110" y="5187868"/>
            <a:ext cx="4560290" cy="710483"/>
          </a:xfrm>
          <a:prstGeom prst="rect">
            <a:avLst/>
          </a:prstGeom>
          <a:solidFill>
            <a:srgbClr val="139DD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just">
              <a:buClr>
                <a:schemeClr val="lt1"/>
              </a:buClr>
              <a:buSzPts val="2400"/>
            </a:pPr>
            <a:r>
              <a:rPr lang="es-ES" sz="2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Entrada en vigencia</a:t>
            </a:r>
            <a:endParaRPr sz="2000" dirty="0"/>
          </a:p>
        </p:txBody>
      </p:sp>
      <p:sp>
        <p:nvSpPr>
          <p:cNvPr id="3" name="Google Shape;216;p11">
            <a:extLst>
              <a:ext uri="{FF2B5EF4-FFF2-40B4-BE49-F238E27FC236}">
                <a16:creationId xmlns:a16="http://schemas.microsoft.com/office/drawing/2014/main" id="{D66A9774-5DFD-F488-BBE2-30C8508D876C}"/>
              </a:ext>
            </a:extLst>
          </p:cNvPr>
          <p:cNvSpPr txBox="1"/>
          <p:nvPr/>
        </p:nvSpPr>
        <p:spPr>
          <a:xfrm>
            <a:off x="229145" y="4395221"/>
            <a:ext cx="10515600" cy="498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lnSpc>
                <a:spcPct val="90000"/>
              </a:lnSpc>
              <a:buClr>
                <a:schemeClr val="dk1"/>
              </a:buClr>
              <a:buSzPts val="3200"/>
            </a:pPr>
            <a:r>
              <a:rPr lang="es-AR" sz="2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G) Disposiciones transitorias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2772</TotalTime>
  <Words>494</Words>
  <Application>Microsoft Office PowerPoint</Application>
  <PresentationFormat>Panorámica</PresentationFormat>
  <Paragraphs>60</Paragraphs>
  <Slides>10</Slides>
  <Notes>10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3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PROYECTO DE RESOLUCIÓN UIF   Proveedores de Servicios de Activos Virtuales (PSAV)</dc:title>
  <dc:creator>Hernan Miceli</dc:creator>
  <cp:lastModifiedBy>Liz Castellano</cp:lastModifiedBy>
  <cp:revision>50</cp:revision>
  <cp:lastPrinted>2023-07-13T20:59:10Z</cp:lastPrinted>
  <dcterms:created xsi:type="dcterms:W3CDTF">2022-03-11T18:46:58Z</dcterms:created>
  <dcterms:modified xsi:type="dcterms:W3CDTF">2023-10-23T18:40:55Z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0x0101002AFBCBAF12CBE84384F747593D890285</vt:lpwstr>
  </property>
  <property fmtid="{D5CDD505-2E9C-101B-9397-08002B2CF9AE}" pid="3" name="MSIP_Label_a303951b-6b01-453a-9bdd-dbf0a319f40b_Enabled">
    <vt:lpwstr>true</vt:lpwstr>
  </property>
  <property fmtid="{D5CDD505-2E9C-101B-9397-08002B2CF9AE}" pid="4" name="MSIP_Label_a303951b-6b01-453a-9bdd-dbf0a319f40b_SetDate">
    <vt:lpwstr>2023-03-31T14:57:54Z</vt:lpwstr>
  </property>
  <property fmtid="{D5CDD505-2E9C-101B-9397-08002B2CF9AE}" pid="5" name="MSIP_Label_a303951b-6b01-453a-9bdd-dbf0a319f40b_Method">
    <vt:lpwstr>Standard</vt:lpwstr>
  </property>
  <property fmtid="{D5CDD505-2E9C-101B-9397-08002B2CF9AE}" pid="6" name="MSIP_Label_a303951b-6b01-453a-9bdd-dbf0a319f40b_Name">
    <vt:lpwstr>General</vt:lpwstr>
  </property>
  <property fmtid="{D5CDD505-2E9C-101B-9397-08002B2CF9AE}" pid="7" name="MSIP_Label_a303951b-6b01-453a-9bdd-dbf0a319f40b_SiteId">
    <vt:lpwstr>05cf0402-765e-4885-b7c4-9a0c316075fc</vt:lpwstr>
  </property>
  <property fmtid="{D5CDD505-2E9C-101B-9397-08002B2CF9AE}" pid="8" name="MSIP_Label_a303951b-6b01-453a-9bdd-dbf0a319f40b_ActionId">
    <vt:lpwstr>02c6d9b0-890b-4d2f-a222-46e3958f1818</vt:lpwstr>
  </property>
  <property fmtid="{D5CDD505-2E9C-101B-9397-08002B2CF9AE}" pid="9" name="MSIP_Label_a303951b-6b01-453a-9bdd-dbf0a319f40b_ContentBits">
    <vt:lpwstr>0</vt:lpwstr>
  </property>
</Properties>
</file>