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6" r:id="rId5"/>
    <p:sldId id="322" r:id="rId6"/>
    <p:sldId id="311" r:id="rId7"/>
    <p:sldId id="323" r:id="rId8"/>
    <p:sldId id="325" r:id="rId9"/>
    <p:sldId id="326" r:id="rId10"/>
    <p:sldId id="327" r:id="rId11"/>
    <p:sldId id="328" r:id="rId12"/>
  </p:sldIdLst>
  <p:sldSz cx="12192000" cy="6858000"/>
  <p:notesSz cx="6888163" cy="10018713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1AAEB2"/>
    <a:srgbClr val="16979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70" autoAdjust="0"/>
  </p:normalViewPr>
  <p:slideViewPr>
    <p:cSldViewPr snapToGrid="0">
      <p:cViewPr varScale="1">
        <p:scale>
          <a:sx n="109" d="100"/>
          <a:sy n="109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88148F02-35C7-49E6-993F-E82908D7AF75}" type="datetime1">
              <a:rPr lang="es-ES" smtClean="0"/>
              <a:t>02/06/2022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64C531EA-3B14-40B9-94EF-FFD37E10845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70AAB062-198E-4F51-A2F6-E1757EE113E0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3733D7A2-C585-48BF-BF8C-C21FDC051F7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2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141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3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994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4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10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5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678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6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726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7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342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483032">
              <a:defRPr/>
            </a:pPr>
            <a:fld id="{3733D7A2-C585-48BF-BF8C-C21FDC051F77}" type="slidenum">
              <a:rPr lang="es-ES" noProof="1" dirty="0">
                <a:solidFill>
                  <a:prstClr val="black"/>
                </a:solidFill>
                <a:latin typeface="Calibri" panose="020F0502020204030204"/>
              </a:rPr>
              <a:pPr defTabSz="483032">
                <a:defRPr/>
              </a:pPr>
              <a:t>8</a:t>
            </a:fld>
            <a:endParaRPr lang="es-ES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28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8F6463-E3E5-495A-9247-FB13D216B2BB}" type="datetime1">
              <a:rPr lang="es-ES" noProof="1" smtClean="0"/>
              <a:t>02/06/2022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399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9C1930-778F-4458-8924-EEC59DD2356C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486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C51A39-469D-45D6-9466-8F867D5AA5F3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750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753D48-8572-4784-98D4-3FA29A2341E7}" type="datetime1">
              <a:rPr lang="es-ES" noProof="1" smtClean="0"/>
              <a:t>02/06/2022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2841350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3F794C-6882-41AC-82BF-60BB9E6F3BCD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578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585378-E0B5-4F68-82D2-43529871C830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4670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BEEF58-48C9-467B-A631-1E436BEDAB11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401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0F666-88B8-4DF3-9956-D08FAF884D2A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9949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1315F2-01CA-4762-8977-05CA9889EEFD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38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C31800-ABDF-4500-B590-0F98C33628D8}" type="datetime1">
              <a:rPr lang="es-ES" noProof="0" smtClean="0"/>
              <a:t>02/06/2022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75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753D48-8572-4784-98D4-3FA29A2341E7}" type="datetime1">
              <a:rPr lang="es-ES" noProof="1" smtClean="0"/>
              <a:t>02/06/2022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1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1293404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2753D48-8572-4784-98D4-3FA29A2341E7}" type="datetime1">
              <a:rPr lang="es-ES" noProof="1" smtClean="0"/>
              <a:t>02/06/2022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E57DC2-970A-4B3E-BB1C-7A09969E49DF}" type="slidenum">
              <a:rPr lang="es-ES" noProof="1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1990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igitalisthub.com/en/wp-content/uploads/sites/2/2021/07/wellness-data-shutterstock_1349383658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"/>
            <a:ext cx="12192000" cy="68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8106" y="6371931"/>
            <a:ext cx="2335787" cy="531866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s-ES" sz="1800" b="1" noProof="1" smtClean="0">
                <a:solidFill>
                  <a:srgbClr val="FFFFFF"/>
                </a:solidFill>
              </a:rPr>
              <a:t>Junio </a:t>
            </a:r>
            <a:r>
              <a:rPr lang="es-ES" sz="1800" b="1" noProof="1" smtClean="0">
                <a:solidFill>
                  <a:srgbClr val="FFFFFF"/>
                </a:solidFill>
              </a:rPr>
              <a:t>de 2022</a:t>
            </a:r>
            <a:endParaRPr lang="es-ES" sz="1800" b="1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536" y="4868500"/>
            <a:ext cx="5248450" cy="1558599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es-ES" sz="3600" b="1" noProof="1" smtClean="0">
                <a:solidFill>
                  <a:srgbClr val="FFFFFF"/>
                </a:solidFill>
                <a:latin typeface="+mn-lt"/>
              </a:rPr>
              <a:t>COVID-19. Actualización de la</a:t>
            </a:r>
            <a:br>
              <a:rPr lang="es-ES" sz="3600" b="1" noProof="1" smtClean="0">
                <a:solidFill>
                  <a:srgbClr val="FFFFFF"/>
                </a:solidFill>
                <a:latin typeface="+mn-lt"/>
              </a:rPr>
            </a:br>
            <a:r>
              <a:rPr lang="es-ES" sz="3600" b="1" noProof="1" smtClean="0">
                <a:solidFill>
                  <a:srgbClr val="FFFFFF"/>
                </a:solidFill>
                <a:latin typeface="+mn-lt"/>
              </a:rPr>
              <a:t>Situación Epidemiológica de la Provincia de Salta.</a:t>
            </a:r>
            <a:endParaRPr lang="es-ES" sz="3600" b="1" noProof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63893" y="76363"/>
            <a:ext cx="5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Dirección General de Coordinación Epidemiológica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Ministerio de Salud Pública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58337" y="6427113"/>
            <a:ext cx="3498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Reporte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semanal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de la Dirección Gral. De Coordinación Epidemiológica. Fecha: </a:t>
            </a:r>
            <a:r>
              <a:rPr lang="es-AR" sz="1100" dirty="0" smtClean="0">
                <a:solidFill>
                  <a:prstClr val="white"/>
                </a:solidFill>
                <a:latin typeface="Calibri" panose="020F0502020204030204"/>
              </a:rPr>
              <a:t>30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/05/2022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21" y="89473"/>
            <a:ext cx="7473463" cy="61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69376" y="135489"/>
            <a:ext cx="1040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Roboto"/>
              </a:rPr>
              <a:t>Diagnóstico de virus respiratorios por laboratorio, según semana epidemiológica. </a:t>
            </a:r>
            <a:endParaRPr lang="es-ES" sz="1400" dirty="0">
              <a:latin typeface="Roboto"/>
            </a:endParaRPr>
          </a:p>
          <a:p>
            <a:pPr algn="ctr"/>
            <a:r>
              <a:rPr lang="es-ES" sz="1400" b="1" dirty="0">
                <a:latin typeface="Roboto"/>
              </a:rPr>
              <a:t>Provincia de Salta. Año 2022</a:t>
            </a:r>
            <a:endParaRPr lang="es-ES" sz="1400" b="0" i="0" dirty="0">
              <a:effectLst/>
              <a:latin typeface="Robot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637" y="905739"/>
            <a:ext cx="6207821" cy="2532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27" y="3684821"/>
            <a:ext cx="6208131" cy="25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61" t="1773" r="1210" b="23674"/>
          <a:stretch/>
        </p:blipFill>
        <p:spPr>
          <a:xfrm>
            <a:off x="1494692" y="796617"/>
            <a:ext cx="9062540" cy="36312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33244" y="183968"/>
            <a:ext cx="658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Monitoreo de SARS COV-2 en aguas residuales – Provincia de Salta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1366054" y="4672737"/>
            <a:ext cx="9319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Evolución de la concentración viral promedio desde el inicio del monitoreo el 13/8/2020 hasta la fecha (26/05/2022). Se calculó el promedio ponderado teniendo en cuenta la concentración viral de cada una de las zonas monitoreadas (13 hasta el 23/2/2022 y 6 a partir del 29/3/2022) y la cantidad de habitantes de cada una de ellas a partir de los usuarios registrados.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59119" y="509953"/>
            <a:ext cx="98737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PUNTOS CLAVE EN LA ACTUALIZACIÓN DE LA ESTRATEGIA </a:t>
            </a:r>
            <a:endParaRPr lang="es-ES" sz="3200" b="1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sz="2000" dirty="0" smtClean="0"/>
              <a:t>✓</a:t>
            </a:r>
            <a:r>
              <a:rPr lang="es-ES" sz="2000" dirty="0"/>
              <a:t>Altas coberturas de vacunación especialmente en la población más vulnerable, lo que constituye la principal herramienta para disminuir la mortalidad por COVID-19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✓</a:t>
            </a:r>
            <a:r>
              <a:rPr lang="es-ES" sz="2000" dirty="0"/>
              <a:t>Población con alta protección contra enfermedad grave por COVID19 (infección natural y por vacunas</a:t>
            </a:r>
            <a:r>
              <a:rPr lang="es-ES" sz="2000" dirty="0" smtClean="0"/>
              <a:t>).</a:t>
            </a:r>
          </a:p>
          <a:p>
            <a:r>
              <a:rPr lang="es-ES" sz="2000" dirty="0" smtClean="0"/>
              <a:t> </a:t>
            </a:r>
          </a:p>
          <a:p>
            <a:r>
              <a:rPr lang="es-ES" sz="2000" dirty="0" smtClean="0"/>
              <a:t>✓</a:t>
            </a:r>
            <a:r>
              <a:rPr lang="es-ES" sz="2000" dirty="0"/>
              <a:t>Población susceptible a otros virus respiratorios que no han circulado desde el inicio de la pandemia o tuvieron baja circulación (principalmente en niños/as) y que actualmente registran circulación.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✓</a:t>
            </a:r>
            <a:r>
              <a:rPr lang="es-ES" sz="2000" dirty="0"/>
              <a:t>Incertidumbre sobre el comportamiento de SARS-CoV-2 en 2022 (nuevas variantes, nuevos picos, </a:t>
            </a:r>
            <a:r>
              <a:rPr lang="es-ES" sz="2000" dirty="0" err="1"/>
              <a:t>co</a:t>
            </a:r>
            <a:r>
              <a:rPr lang="es-ES" sz="2000" dirty="0"/>
              <a:t>-circulación con otros virus).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4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54015" y="536330"/>
            <a:ext cx="92143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MEDIDAS DE PREVENCIÓN </a:t>
            </a:r>
            <a:r>
              <a:rPr lang="es-ES" sz="3600" b="1" dirty="0" smtClean="0"/>
              <a:t>GENERALES</a:t>
            </a:r>
          </a:p>
          <a:p>
            <a:pPr algn="ctr"/>
            <a:r>
              <a:rPr lang="es-ES" sz="3600" b="1" dirty="0" smtClean="0"/>
              <a:t> </a:t>
            </a:r>
            <a:endParaRPr lang="es-ES" dirty="0"/>
          </a:p>
          <a:p>
            <a:r>
              <a:rPr lang="es-ES" sz="2400" dirty="0"/>
              <a:t>• </a:t>
            </a:r>
            <a:r>
              <a:rPr lang="es-ES" sz="2400" dirty="0" smtClean="0"/>
              <a:t>Continúa </a:t>
            </a:r>
            <a:r>
              <a:rPr lang="es-ES" sz="2400" dirty="0"/>
              <a:t>la </a:t>
            </a:r>
            <a:r>
              <a:rPr lang="es-ES" sz="2400" b="1" dirty="0"/>
              <a:t>firme</a:t>
            </a:r>
            <a:r>
              <a:rPr lang="es-ES" sz="2400" dirty="0"/>
              <a:t> </a:t>
            </a:r>
            <a:r>
              <a:rPr lang="es-ES" sz="2400" dirty="0" smtClean="0"/>
              <a:t>recomendación </a:t>
            </a:r>
            <a:r>
              <a:rPr lang="es-ES" sz="2400" dirty="0"/>
              <a:t>del uso adecuado del barbijo en lugares </a:t>
            </a:r>
            <a:r>
              <a:rPr lang="es-ES" sz="2400" dirty="0" smtClean="0"/>
              <a:t>cerrados, sin ventilación </a:t>
            </a:r>
            <a:r>
              <a:rPr lang="es-ES" sz="2400" dirty="0"/>
              <a:t>adecuada y con gran afluencia de personas (transporte publico, establecimientos de </a:t>
            </a:r>
            <a:r>
              <a:rPr lang="es-ES" sz="2400" dirty="0" smtClean="0"/>
              <a:t>atención </a:t>
            </a:r>
            <a:r>
              <a:rPr lang="es-ES" sz="2400" dirty="0"/>
              <a:t>de salud</a:t>
            </a:r>
            <a:r>
              <a:rPr lang="es-ES" sz="2400" dirty="0" smtClean="0"/>
              <a:t>).</a:t>
            </a:r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Asegurar adecuada ventilación de ambientes.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Lavado de manos frecuente.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No acudir a actividades laborales, educativas, sociales o lugares públicos ante la presencia de síntomas.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34207" y="225316"/>
            <a:ext cx="96275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PRIORIZACIÓN </a:t>
            </a:r>
            <a:r>
              <a:rPr lang="es-ES" sz="4400" dirty="0" smtClean="0"/>
              <a:t>DIAGNÓSTICA</a:t>
            </a:r>
          </a:p>
          <a:p>
            <a:pPr algn="ctr"/>
            <a:endParaRPr lang="es-ES" sz="2800" dirty="0" smtClean="0"/>
          </a:p>
          <a:p>
            <a:r>
              <a:rPr lang="es-ES" sz="2000" i="1" dirty="0" smtClean="0"/>
              <a:t>Se </a:t>
            </a:r>
            <a:r>
              <a:rPr lang="es-ES" sz="2000" i="1" dirty="0"/>
              <a:t>priorizará el diagnóstico etiológico de COVID-19 en personas con enfermedad respiratoria que pertenezcan a los siguientes grupos</a:t>
            </a:r>
            <a:r>
              <a:rPr lang="es-ES" sz="2000" i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 </a:t>
            </a:r>
            <a:r>
              <a:rPr lang="es-ES" sz="2000" dirty="0"/>
              <a:t>• Personas mayores de 50 años y con condiciones de riesgo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 </a:t>
            </a:r>
          </a:p>
          <a:p>
            <a:r>
              <a:rPr lang="es-ES" sz="2000" dirty="0" smtClean="0"/>
              <a:t>• </a:t>
            </a:r>
            <a:r>
              <a:rPr lang="es-ES" sz="2000" dirty="0"/>
              <a:t>Poblaciones especiales: Personas que residan, trabajen o asistan a ámbitos que por </a:t>
            </a:r>
            <a:r>
              <a:rPr lang="es-ES" sz="2000" dirty="0" smtClean="0"/>
              <a:t>las </a:t>
            </a:r>
            <a:r>
              <a:rPr lang="es-ES" sz="2000" dirty="0"/>
              <a:t>características propias presentan mayor riesgo de transmisión o generación de brotes (instituciones carcelarias, instituciones de salud, centros con personas institucionalizadas, personas que trabajen o presten cuidado a personas vulnerables).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• </a:t>
            </a:r>
            <a:r>
              <a:rPr lang="es-ES" sz="2000" dirty="0"/>
              <a:t>Personas con antecedente de viaje en últimos 14 días en una región en la que esté circulando una variante de interés o de preocupación que no estén circulando en el país.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• </a:t>
            </a:r>
            <a:r>
              <a:rPr lang="es-ES" sz="2000" dirty="0"/>
              <a:t>Personas con enfermedad grave (internados), o fallecidos y casos inusitados.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• </a:t>
            </a:r>
            <a:r>
              <a:rPr lang="es-ES" sz="2000" dirty="0"/>
              <a:t>En ocasión de la investigación y control de brotes.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0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54731"/>
            <a:ext cx="12192000" cy="403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6679" y="6491729"/>
            <a:ext cx="4465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SIISA/SNVS 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 </a:t>
            </a:r>
            <a:r>
              <a:rPr kumimoji="0" lang="es-A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Dirección Gral. De Coordinación Epidemiológica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5946" y="631689"/>
            <a:ext cx="99792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RECOMENDACIONES MEDIDAS DE </a:t>
            </a:r>
            <a:r>
              <a:rPr lang="es-ES" sz="4000" b="1" dirty="0" smtClean="0"/>
              <a:t>CONTROL</a:t>
            </a:r>
          </a:p>
          <a:p>
            <a:endParaRPr lang="es-ES" sz="4000" dirty="0" smtClean="0"/>
          </a:p>
          <a:p>
            <a:r>
              <a:rPr lang="es-ES" dirty="0" smtClean="0"/>
              <a:t> </a:t>
            </a:r>
          </a:p>
          <a:p>
            <a:r>
              <a:rPr lang="es-ES" sz="2800" dirty="0" smtClean="0"/>
              <a:t>Ante </a:t>
            </a:r>
            <a:r>
              <a:rPr lang="es-ES" sz="2800" dirty="0"/>
              <a:t>la presencia de síntomas respiratorios o compatibles con COVID-19 u otros virus respiratorios no se debe asistir a actividades laborales, educativas o lugares públicos durante el período sintomático, a fin de disminuir la transmisión de virus respiratorios. Esta recomendación se establece independientemente de contar o no con un diagnóstico etiológico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4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9A38F-9A2C-42E5-9013-4C4B1FFCB4F6}">
  <ds:schemaRefs>
    <ds:schemaRef ds:uri="16c05727-aa75-4e4a-9b5f-8a80a1165891"/>
    <ds:schemaRef ds:uri="71af3243-3dd4-4a8d-8c0d-dd76da1f02a5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Panorámica</PresentationFormat>
  <Paragraphs>59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Tema de Office</vt:lpstr>
      <vt:lpstr>COVID-19. Actualización de la Situación Epidemiológica de la Provincia de Salta.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2021-02-24T13:19:01Z</dcterms:created>
  <dcterms:modified xsi:type="dcterms:W3CDTF">2022-06-02T14:51:58Z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