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80" r:id="rId4"/>
  </p:sldMasterIdLst>
  <p:notesMasterIdLst>
    <p:notesMasterId r:id="rId24"/>
  </p:notesMasterIdLst>
  <p:handoutMasterIdLst>
    <p:handoutMasterId r:id="rId25"/>
  </p:handoutMasterIdLst>
  <p:sldIdLst>
    <p:sldId id="266" r:id="rId5"/>
    <p:sldId id="322" r:id="rId6"/>
    <p:sldId id="312" r:id="rId7"/>
    <p:sldId id="311" r:id="rId8"/>
    <p:sldId id="302" r:id="rId9"/>
    <p:sldId id="313" r:id="rId10"/>
    <p:sldId id="318" r:id="rId11"/>
    <p:sldId id="319" r:id="rId12"/>
    <p:sldId id="331" r:id="rId13"/>
    <p:sldId id="330" r:id="rId14"/>
    <p:sldId id="301" r:id="rId15"/>
    <p:sldId id="324" r:id="rId16"/>
    <p:sldId id="323" r:id="rId17"/>
    <p:sldId id="325" r:id="rId18"/>
    <p:sldId id="327" r:id="rId19"/>
    <p:sldId id="326" r:id="rId20"/>
    <p:sldId id="328" r:id="rId21"/>
    <p:sldId id="329" r:id="rId22"/>
    <p:sldId id="321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AEB2"/>
    <a:srgbClr val="16979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E5007-FD41-45B2-A972-B78FEC7A0A8C}" v="17" dt="2022-01-07T03:27:55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070" autoAdjust="0"/>
  </p:normalViewPr>
  <p:slideViewPr>
    <p:cSldViewPr snapToGrid="0">
      <p:cViewPr varScale="1">
        <p:scale>
          <a:sx n="41" d="100"/>
          <a:sy n="41" d="100"/>
        </p:scale>
        <p:origin x="8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COVID 19. Casos </a:t>
            </a:r>
            <a:r>
              <a:rPr lang="en-US" sz="1800" dirty="0" err="1"/>
              <a:t>confirmados</a:t>
            </a:r>
            <a:r>
              <a:rPr lang="en-US" sz="1800" dirty="0"/>
              <a:t>. </a:t>
            </a:r>
            <a:r>
              <a:rPr lang="en-US" sz="1800" dirty="0" err="1"/>
              <a:t>Promedio</a:t>
            </a:r>
            <a:r>
              <a:rPr lang="en-US" sz="1800" dirty="0"/>
              <a:t> por S.E. </a:t>
            </a:r>
          </a:p>
          <a:p>
            <a:pPr>
              <a:defRPr sz="1800"/>
            </a:pPr>
            <a:r>
              <a:rPr lang="en-US" sz="1800" dirty="0" err="1"/>
              <a:t>Provincia</a:t>
            </a:r>
            <a:r>
              <a:rPr lang="en-US" sz="1800" dirty="0"/>
              <a:t> de Salta. </a:t>
            </a:r>
            <a:r>
              <a:rPr lang="en-US" sz="1800" dirty="0" err="1"/>
              <a:t>Año</a:t>
            </a:r>
            <a:r>
              <a:rPr lang="en-US" sz="1800" dirty="0"/>
              <a:t> 2021 (SE 01 - 52)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'Año 2021'!$B$1</c:f>
              <c:strCache>
                <c:ptCount val="1"/>
                <c:pt idx="0">
                  <c:v>Casos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'Año 2021'!$A$2:$A$53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 formatCode="0">
                  <c:v>14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'Año 2021'!$B$2:$B$53</c:f>
              <c:numCache>
                <c:formatCode>0.00</c:formatCode>
                <c:ptCount val="52"/>
                <c:pt idx="0">
                  <c:v>54.714285714285715</c:v>
                </c:pt>
                <c:pt idx="1">
                  <c:v>53.857142857142854</c:v>
                </c:pt>
                <c:pt idx="2">
                  <c:v>56.285714285714285</c:v>
                </c:pt>
                <c:pt idx="3">
                  <c:v>56</c:v>
                </c:pt>
                <c:pt idx="4">
                  <c:v>72.857142857142861</c:v>
                </c:pt>
                <c:pt idx="5">
                  <c:v>79.428571428571431</c:v>
                </c:pt>
                <c:pt idx="6">
                  <c:v>88.428571428571431</c:v>
                </c:pt>
                <c:pt idx="7">
                  <c:v>107.57142857142857</c:v>
                </c:pt>
                <c:pt idx="8">
                  <c:v>101.42857142857143</c:v>
                </c:pt>
                <c:pt idx="9">
                  <c:v>114.42857142857143</c:v>
                </c:pt>
                <c:pt idx="10">
                  <c:v>109.42857142857143</c:v>
                </c:pt>
                <c:pt idx="11">
                  <c:v>100.85714285714286</c:v>
                </c:pt>
                <c:pt idx="12">
                  <c:v>107.71428571428571</c:v>
                </c:pt>
                <c:pt idx="13">
                  <c:v>200.57142857142858</c:v>
                </c:pt>
                <c:pt idx="14">
                  <c:v>202.71428571428572</c:v>
                </c:pt>
                <c:pt idx="15">
                  <c:v>187.85714285714286</c:v>
                </c:pt>
                <c:pt idx="16">
                  <c:v>178.85714285714286</c:v>
                </c:pt>
                <c:pt idx="17">
                  <c:v>221.57142857142858</c:v>
                </c:pt>
                <c:pt idx="18">
                  <c:v>269.28571428571428</c:v>
                </c:pt>
                <c:pt idx="19">
                  <c:v>478.71428571428572</c:v>
                </c:pt>
                <c:pt idx="20">
                  <c:v>449.85714285714283</c:v>
                </c:pt>
                <c:pt idx="21">
                  <c:v>601.85714285714289</c:v>
                </c:pt>
                <c:pt idx="22">
                  <c:v>539</c:v>
                </c:pt>
                <c:pt idx="23">
                  <c:v>467.14285714285717</c:v>
                </c:pt>
                <c:pt idx="24">
                  <c:v>500.85714285714283</c:v>
                </c:pt>
                <c:pt idx="25">
                  <c:v>518.85714285714289</c:v>
                </c:pt>
                <c:pt idx="26">
                  <c:v>464.85714285714283</c:v>
                </c:pt>
                <c:pt idx="27">
                  <c:v>508.57142857142856</c:v>
                </c:pt>
                <c:pt idx="28">
                  <c:v>356.28571428571428</c:v>
                </c:pt>
                <c:pt idx="29">
                  <c:v>321</c:v>
                </c:pt>
                <c:pt idx="30">
                  <c:v>283</c:v>
                </c:pt>
                <c:pt idx="31">
                  <c:v>251</c:v>
                </c:pt>
                <c:pt idx="32">
                  <c:v>196.85714285714286</c:v>
                </c:pt>
                <c:pt idx="33">
                  <c:v>160.85714285714286</c:v>
                </c:pt>
                <c:pt idx="34">
                  <c:v>113.71428571428571</c:v>
                </c:pt>
                <c:pt idx="35">
                  <c:v>82.857142857142861</c:v>
                </c:pt>
                <c:pt idx="36">
                  <c:v>55.285714285714285</c:v>
                </c:pt>
                <c:pt idx="37">
                  <c:v>47.714285714285715</c:v>
                </c:pt>
                <c:pt idx="38">
                  <c:v>47.428571428571431</c:v>
                </c:pt>
                <c:pt idx="39">
                  <c:v>28.714285714285715</c:v>
                </c:pt>
                <c:pt idx="40">
                  <c:v>36.714285714285715</c:v>
                </c:pt>
                <c:pt idx="41">
                  <c:v>46</c:v>
                </c:pt>
                <c:pt idx="42">
                  <c:v>53.714285714285715</c:v>
                </c:pt>
                <c:pt idx="43">
                  <c:v>70.285714285714292</c:v>
                </c:pt>
                <c:pt idx="44">
                  <c:v>64.571428571428569</c:v>
                </c:pt>
                <c:pt idx="45">
                  <c:v>65.285714285714292</c:v>
                </c:pt>
                <c:pt idx="46">
                  <c:v>71.285714285714292</c:v>
                </c:pt>
                <c:pt idx="47">
                  <c:v>80.285714285714292</c:v>
                </c:pt>
                <c:pt idx="48">
                  <c:v>84.714285714285708</c:v>
                </c:pt>
                <c:pt idx="49">
                  <c:v>106.42857142857143</c:v>
                </c:pt>
                <c:pt idx="50">
                  <c:v>154.71428571428572</c:v>
                </c:pt>
                <c:pt idx="51">
                  <c:v>499.28571428571428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E-44F9-8C63-693DD7A32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97078992"/>
        <c:axId val="883234416"/>
      </c:barChart>
      <c:catAx>
        <c:axId val="697078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semana epidemiológica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3234416"/>
        <c:crosses val="autoZero"/>
        <c:auto val="1"/>
        <c:lblAlgn val="ctr"/>
        <c:lblOffset val="100"/>
        <c:noMultiLvlLbl val="0"/>
      </c:catAx>
      <c:valAx>
        <c:axId val="88323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promedio de casos por semana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9707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/>
              <a:t>COVID-19</a:t>
            </a:r>
            <a:r>
              <a:rPr lang="es-419" sz="1050" baseline="0"/>
              <a:t>. Tiempo de duplicación por casos notifcados en el parte diario. Evolución de casos Teórico Vs. Reales. Departamento Orán. 06/01/2022</a:t>
            </a:r>
            <a:endParaRPr lang="es-419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orán!$B$3</c:f>
              <c:strCache>
                <c:ptCount val="1"/>
                <c:pt idx="0">
                  <c:v>Tpo. De duplicación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orán!$A$4:$A$46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orán!$B$4:$B$46</c:f>
              <c:numCache>
                <c:formatCode>General</c:formatCode>
                <c:ptCount val="43"/>
                <c:pt idx="0" formatCode="0.00">
                  <c:v>3.71</c:v>
                </c:pt>
                <c:pt idx="3" formatCode="0.00">
                  <c:v>1.46</c:v>
                </c:pt>
                <c:pt idx="4" formatCode="0.00">
                  <c:v>3.33</c:v>
                </c:pt>
                <c:pt idx="5" formatCode="0.00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5-4DCC-A40E-8C89512EF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050888"/>
        <c:axId val="381055984"/>
      </c:barChart>
      <c:lineChart>
        <c:grouping val="standard"/>
        <c:varyColors val="0"/>
        <c:ser>
          <c:idx val="1"/>
          <c:order val="1"/>
          <c:tx>
            <c:strRef>
              <c:f>orán!$C$3</c:f>
              <c:strCache>
                <c:ptCount val="1"/>
                <c:pt idx="0">
                  <c:v>Teórico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orán!$A$4:$A$46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orán!$C$4:$C$46</c:f>
              <c:numCache>
                <c:formatCode>0</c:formatCode>
                <c:ptCount val="43"/>
                <c:pt idx="0">
                  <c:v>229</c:v>
                </c:pt>
                <c:pt idx="1">
                  <c:v>286.25</c:v>
                </c:pt>
                <c:pt idx="2">
                  <c:v>343.5</c:v>
                </c:pt>
                <c:pt idx="3">
                  <c:v>400.75</c:v>
                </c:pt>
                <c:pt idx="4">
                  <c:v>458</c:v>
                </c:pt>
                <c:pt idx="5">
                  <c:v>572.5</c:v>
                </c:pt>
                <c:pt idx="6">
                  <c:v>687</c:v>
                </c:pt>
                <c:pt idx="7">
                  <c:v>801.5</c:v>
                </c:pt>
                <c:pt idx="8">
                  <c:v>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85-4DCC-A40E-8C89512EF754}"/>
            </c:ext>
          </c:extLst>
        </c:ser>
        <c:ser>
          <c:idx val="2"/>
          <c:order val="2"/>
          <c:tx>
            <c:strRef>
              <c:f>orán!$D$3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orán!$A$4:$A$46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orán!$D$4:$D$46</c:f>
              <c:numCache>
                <c:formatCode>0</c:formatCode>
                <c:ptCount val="43"/>
                <c:pt idx="0">
                  <c:v>197</c:v>
                </c:pt>
                <c:pt idx="1">
                  <c:v>426</c:v>
                </c:pt>
                <c:pt idx="2">
                  <c:v>472</c:v>
                </c:pt>
                <c:pt idx="3">
                  <c:v>752</c:v>
                </c:pt>
                <c:pt idx="4">
                  <c:v>1134</c:v>
                </c:pt>
                <c:pt idx="5">
                  <c:v>1619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85-4DCC-A40E-8C89512EF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57944"/>
        <c:axId val="381052064"/>
      </c:lineChart>
      <c:dateAx>
        <c:axId val="38105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2064"/>
        <c:crosses val="autoZero"/>
        <c:auto val="1"/>
        <c:lblOffset val="100"/>
        <c:baseTimeUnit val="days"/>
      </c:dateAx>
      <c:valAx>
        <c:axId val="381052064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Casos</a:t>
                </a:r>
                <a:r>
                  <a:rPr lang="es-419" baseline="0"/>
                  <a:t> COVID-19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7944"/>
        <c:crosses val="autoZero"/>
        <c:crossBetween val="between"/>
      </c:valAx>
      <c:valAx>
        <c:axId val="381055984"/>
        <c:scaling>
          <c:orientation val="minMax"/>
          <c:max val="20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Tiempo</a:t>
                </a:r>
                <a:r>
                  <a:rPr lang="es-419" baseline="0"/>
                  <a:t> de duplicación (DIA)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0888"/>
        <c:crosses val="max"/>
        <c:crossBetween val="between"/>
        <c:minorUnit val="1"/>
      </c:valAx>
      <c:dateAx>
        <c:axId val="38105088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810559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/>
              <a:t>COVID-19</a:t>
            </a:r>
            <a:r>
              <a:rPr lang="es-419" sz="1050" baseline="0"/>
              <a:t>. Tiempo de duplicación por casos notifcados en el parte diario. Evolución de casos Teórico Vs. Reales. Departamento San Martín. 06/01/2022</a:t>
            </a:r>
            <a:endParaRPr lang="es-419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 Martín'!$B$3</c:f>
              <c:strCache>
                <c:ptCount val="1"/>
                <c:pt idx="0">
                  <c:v>Tpo. De duplicación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'San Martín'!$A$4:$A$46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'San Martín'!$B$4:$B$46</c:f>
              <c:numCache>
                <c:formatCode>General</c:formatCode>
                <c:ptCount val="43"/>
                <c:pt idx="0" formatCode="0.00">
                  <c:v>16.89</c:v>
                </c:pt>
                <c:pt idx="3" formatCode="0.00">
                  <c:v>11.77</c:v>
                </c:pt>
                <c:pt idx="4" formatCode="0.00">
                  <c:v>11.54</c:v>
                </c:pt>
                <c:pt idx="5" formatCode="0.00">
                  <c:v>10.57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A-419C-8EB4-20380CA24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050888"/>
        <c:axId val="381055984"/>
      </c:barChart>
      <c:lineChart>
        <c:grouping val="standard"/>
        <c:varyColors val="0"/>
        <c:ser>
          <c:idx val="1"/>
          <c:order val="1"/>
          <c:tx>
            <c:strRef>
              <c:f>'San Martín'!$C$3</c:f>
              <c:strCache>
                <c:ptCount val="1"/>
                <c:pt idx="0">
                  <c:v>Teórico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'San Martín'!$A$4:$A$46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'San Martín'!$C$4:$C$46</c:f>
              <c:numCache>
                <c:formatCode>0</c:formatCode>
                <c:ptCount val="43"/>
                <c:pt idx="0">
                  <c:v>124</c:v>
                </c:pt>
                <c:pt idx="1">
                  <c:v>131.29411764705881</c:v>
                </c:pt>
                <c:pt idx="2">
                  <c:v>138.58823529411765</c:v>
                </c:pt>
                <c:pt idx="3">
                  <c:v>145.88235294117646</c:v>
                </c:pt>
                <c:pt idx="4">
                  <c:v>153.17647058823528</c:v>
                </c:pt>
                <c:pt idx="5">
                  <c:v>160.47058823529409</c:v>
                </c:pt>
                <c:pt idx="6">
                  <c:v>167.76470588235293</c:v>
                </c:pt>
                <c:pt idx="7">
                  <c:v>175.05882352941174</c:v>
                </c:pt>
                <c:pt idx="8">
                  <c:v>182.35294117647055</c:v>
                </c:pt>
                <c:pt idx="9">
                  <c:v>189.64705882352939</c:v>
                </c:pt>
                <c:pt idx="10">
                  <c:v>196.9411764705882</c:v>
                </c:pt>
                <c:pt idx="11">
                  <c:v>204.23529411764702</c:v>
                </c:pt>
                <c:pt idx="12">
                  <c:v>211.52941176470586</c:v>
                </c:pt>
                <c:pt idx="13">
                  <c:v>218.82352941176464</c:v>
                </c:pt>
                <c:pt idx="14">
                  <c:v>226.11764705882348</c:v>
                </c:pt>
                <c:pt idx="15">
                  <c:v>233.41176470588229</c:v>
                </c:pt>
                <c:pt idx="16">
                  <c:v>240.7058823529411</c:v>
                </c:pt>
                <c:pt idx="17">
                  <c:v>247.99999999999994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2A-419C-8EB4-20380CA24407}"/>
            </c:ext>
          </c:extLst>
        </c:ser>
        <c:ser>
          <c:idx val="2"/>
          <c:order val="2"/>
          <c:tx>
            <c:strRef>
              <c:f>'San Martín'!$D$3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'San Martín'!$A$4:$A$46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'San Martín'!$D$4:$D$46</c:f>
              <c:numCache>
                <c:formatCode>0</c:formatCode>
                <c:ptCount val="43"/>
                <c:pt idx="0">
                  <c:v>64</c:v>
                </c:pt>
                <c:pt idx="1">
                  <c:v>188</c:v>
                </c:pt>
                <c:pt idx="2">
                  <c:v>216</c:v>
                </c:pt>
                <c:pt idx="3">
                  <c:v>302</c:v>
                </c:pt>
                <c:pt idx="4">
                  <c:v>398</c:v>
                </c:pt>
                <c:pt idx="5">
                  <c:v>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2A-419C-8EB4-20380CA24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57944"/>
        <c:axId val="381052064"/>
      </c:lineChart>
      <c:dateAx>
        <c:axId val="38105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2064"/>
        <c:crosses val="autoZero"/>
        <c:auto val="1"/>
        <c:lblOffset val="100"/>
        <c:baseTimeUnit val="days"/>
      </c:dateAx>
      <c:valAx>
        <c:axId val="381052064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Casos</a:t>
                </a:r>
                <a:r>
                  <a:rPr lang="es-419" baseline="0"/>
                  <a:t> COVID-19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7944"/>
        <c:crosses val="autoZero"/>
        <c:crossBetween val="between"/>
      </c:valAx>
      <c:valAx>
        <c:axId val="381055984"/>
        <c:scaling>
          <c:orientation val="minMax"/>
          <c:max val="20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Tiempo</a:t>
                </a:r>
                <a:r>
                  <a:rPr lang="es-419" baseline="0"/>
                  <a:t> de duplicación (DIA)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0888"/>
        <c:crosses val="max"/>
        <c:crossBetween val="between"/>
        <c:minorUnit val="1"/>
      </c:valAx>
      <c:dateAx>
        <c:axId val="38105088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810559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050" b="1"/>
              <a:t>SARS</a:t>
            </a:r>
            <a:r>
              <a:rPr lang="es-AR" sz="1050" b="1" baseline="0"/>
              <a:t> CoV2. Determinaciones totales/positivas por semana epidemiológica. Provincia de Salta (Año 2021 SE 1 a SE 52 )</a:t>
            </a:r>
            <a:endParaRPr lang="es-AR" sz="105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provincia!$B$4</c:f>
              <c:strCache>
                <c:ptCount val="1"/>
                <c:pt idx="0">
                  <c:v>Det. Totales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provincia!$B$5:$B$56</c:f>
              <c:numCache>
                <c:formatCode>General</c:formatCode>
                <c:ptCount val="52"/>
                <c:pt idx="0">
                  <c:v>2871</c:v>
                </c:pt>
                <c:pt idx="1">
                  <c:v>3617</c:v>
                </c:pt>
                <c:pt idx="2">
                  <c:v>3186</c:v>
                </c:pt>
                <c:pt idx="3">
                  <c:v>3576</c:v>
                </c:pt>
                <c:pt idx="4">
                  <c:v>3226</c:v>
                </c:pt>
                <c:pt idx="5">
                  <c:v>3751</c:v>
                </c:pt>
                <c:pt idx="6">
                  <c:v>3528</c:v>
                </c:pt>
                <c:pt idx="7">
                  <c:v>5186</c:v>
                </c:pt>
                <c:pt idx="8">
                  <c:v>4972</c:v>
                </c:pt>
                <c:pt idx="9">
                  <c:v>5865</c:v>
                </c:pt>
                <c:pt idx="10">
                  <c:v>5637</c:v>
                </c:pt>
                <c:pt idx="11">
                  <c:v>5710</c:v>
                </c:pt>
                <c:pt idx="12">
                  <c:v>4895</c:v>
                </c:pt>
                <c:pt idx="13">
                  <c:v>8035</c:v>
                </c:pt>
                <c:pt idx="14">
                  <c:v>7635</c:v>
                </c:pt>
                <c:pt idx="15">
                  <c:v>8281</c:v>
                </c:pt>
                <c:pt idx="16">
                  <c:v>6825</c:v>
                </c:pt>
                <c:pt idx="17">
                  <c:v>8401</c:v>
                </c:pt>
                <c:pt idx="18">
                  <c:v>8614</c:v>
                </c:pt>
                <c:pt idx="19">
                  <c:v>11507</c:v>
                </c:pt>
                <c:pt idx="20">
                  <c:v>10552</c:v>
                </c:pt>
                <c:pt idx="21">
                  <c:v>12970</c:v>
                </c:pt>
                <c:pt idx="22">
                  <c:v>13142</c:v>
                </c:pt>
                <c:pt idx="23">
                  <c:v>12763</c:v>
                </c:pt>
                <c:pt idx="24">
                  <c:v>11932</c:v>
                </c:pt>
                <c:pt idx="25">
                  <c:v>13380</c:v>
                </c:pt>
                <c:pt idx="26">
                  <c:v>12659</c:v>
                </c:pt>
                <c:pt idx="27">
                  <c:v>12749</c:v>
                </c:pt>
                <c:pt idx="28">
                  <c:v>11465</c:v>
                </c:pt>
                <c:pt idx="29">
                  <c:v>11975</c:v>
                </c:pt>
                <c:pt idx="30">
                  <c:v>11046</c:v>
                </c:pt>
                <c:pt idx="31">
                  <c:v>11751</c:v>
                </c:pt>
                <c:pt idx="32">
                  <c:v>9109</c:v>
                </c:pt>
                <c:pt idx="33">
                  <c:v>9718</c:v>
                </c:pt>
                <c:pt idx="34">
                  <c:v>7602</c:v>
                </c:pt>
                <c:pt idx="35">
                  <c:v>7906</c:v>
                </c:pt>
                <c:pt idx="36">
                  <c:v>5117</c:v>
                </c:pt>
                <c:pt idx="37">
                  <c:v>6744</c:v>
                </c:pt>
                <c:pt idx="38">
                  <c:v>5417</c:v>
                </c:pt>
                <c:pt idx="39">
                  <c:v>5755</c:v>
                </c:pt>
                <c:pt idx="40">
                  <c:v>4829</c:v>
                </c:pt>
                <c:pt idx="41">
                  <c:v>6735</c:v>
                </c:pt>
                <c:pt idx="42">
                  <c:v>5884</c:v>
                </c:pt>
                <c:pt idx="43">
                  <c:v>8183</c:v>
                </c:pt>
                <c:pt idx="44">
                  <c:v>6556</c:v>
                </c:pt>
                <c:pt idx="45">
                  <c:v>7577</c:v>
                </c:pt>
                <c:pt idx="46">
                  <c:v>6244</c:v>
                </c:pt>
                <c:pt idx="47">
                  <c:v>7827</c:v>
                </c:pt>
                <c:pt idx="48">
                  <c:v>6142</c:v>
                </c:pt>
                <c:pt idx="49">
                  <c:v>7516</c:v>
                </c:pt>
                <c:pt idx="50">
                  <c:v>6851</c:v>
                </c:pt>
                <c:pt idx="51">
                  <c:v>14396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8-48CF-A76B-9A2745374B2E}"/>
            </c:ext>
          </c:extLst>
        </c:ser>
        <c:ser>
          <c:idx val="1"/>
          <c:order val="1"/>
          <c:tx>
            <c:strRef>
              <c:f>provincia!$C$4</c:f>
              <c:strCache>
                <c:ptCount val="1"/>
                <c:pt idx="0">
                  <c:v>Det. Positivas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provincia!$C$5:$C$56</c:f>
              <c:numCache>
                <c:formatCode>General</c:formatCode>
                <c:ptCount val="52"/>
                <c:pt idx="0">
                  <c:v>279</c:v>
                </c:pt>
                <c:pt idx="1">
                  <c:v>393</c:v>
                </c:pt>
                <c:pt idx="2">
                  <c:v>350</c:v>
                </c:pt>
                <c:pt idx="3">
                  <c:v>355</c:v>
                </c:pt>
                <c:pt idx="4">
                  <c:v>476</c:v>
                </c:pt>
                <c:pt idx="5">
                  <c:v>558</c:v>
                </c:pt>
                <c:pt idx="6">
                  <c:v>667</c:v>
                </c:pt>
                <c:pt idx="7">
                  <c:v>702</c:v>
                </c:pt>
                <c:pt idx="8">
                  <c:v>756</c:v>
                </c:pt>
                <c:pt idx="9">
                  <c:v>763</c:v>
                </c:pt>
                <c:pt idx="10">
                  <c:v>760</c:v>
                </c:pt>
                <c:pt idx="11">
                  <c:v>670</c:v>
                </c:pt>
                <c:pt idx="12">
                  <c:v>732</c:v>
                </c:pt>
                <c:pt idx="13">
                  <c:v>1267</c:v>
                </c:pt>
                <c:pt idx="14">
                  <c:v>1245</c:v>
                </c:pt>
                <c:pt idx="15">
                  <c:v>1205</c:v>
                </c:pt>
                <c:pt idx="16">
                  <c:v>1139</c:v>
                </c:pt>
                <c:pt idx="17">
                  <c:v>1492</c:v>
                </c:pt>
                <c:pt idx="18">
                  <c:v>1810</c:v>
                </c:pt>
                <c:pt idx="19">
                  <c:v>3158</c:v>
                </c:pt>
                <c:pt idx="20">
                  <c:v>3165</c:v>
                </c:pt>
                <c:pt idx="21">
                  <c:v>4041</c:v>
                </c:pt>
                <c:pt idx="22">
                  <c:v>3691</c:v>
                </c:pt>
                <c:pt idx="23">
                  <c:v>3397</c:v>
                </c:pt>
                <c:pt idx="24">
                  <c:v>3429</c:v>
                </c:pt>
                <c:pt idx="25">
                  <c:v>3582</c:v>
                </c:pt>
                <c:pt idx="26">
                  <c:v>3296</c:v>
                </c:pt>
                <c:pt idx="27">
                  <c:v>3523</c:v>
                </c:pt>
                <c:pt idx="28">
                  <c:v>2440</c:v>
                </c:pt>
                <c:pt idx="29">
                  <c:v>2221</c:v>
                </c:pt>
                <c:pt idx="30">
                  <c:v>1961</c:v>
                </c:pt>
                <c:pt idx="31">
                  <c:v>1701</c:v>
                </c:pt>
                <c:pt idx="32">
                  <c:v>1377</c:v>
                </c:pt>
                <c:pt idx="33">
                  <c:v>991</c:v>
                </c:pt>
                <c:pt idx="34">
                  <c:v>707</c:v>
                </c:pt>
                <c:pt idx="35">
                  <c:v>535</c:v>
                </c:pt>
                <c:pt idx="36">
                  <c:v>283</c:v>
                </c:pt>
                <c:pt idx="37">
                  <c:v>287</c:v>
                </c:pt>
                <c:pt idx="38">
                  <c:v>290</c:v>
                </c:pt>
                <c:pt idx="39">
                  <c:v>177</c:v>
                </c:pt>
                <c:pt idx="40">
                  <c:v>260</c:v>
                </c:pt>
                <c:pt idx="41">
                  <c:v>329</c:v>
                </c:pt>
                <c:pt idx="42">
                  <c:v>429</c:v>
                </c:pt>
                <c:pt idx="43">
                  <c:v>537</c:v>
                </c:pt>
                <c:pt idx="44">
                  <c:v>491</c:v>
                </c:pt>
                <c:pt idx="45">
                  <c:v>439</c:v>
                </c:pt>
                <c:pt idx="46">
                  <c:v>505</c:v>
                </c:pt>
                <c:pt idx="47">
                  <c:v>597</c:v>
                </c:pt>
                <c:pt idx="48">
                  <c:v>589</c:v>
                </c:pt>
                <c:pt idx="49">
                  <c:v>776</c:v>
                </c:pt>
                <c:pt idx="50">
                  <c:v>1099</c:v>
                </c:pt>
                <c:pt idx="51">
                  <c:v>4057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8-48CF-A76B-9A2745374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333280"/>
        <c:axId val="1075326224"/>
      </c:lineChart>
      <c:lineChart>
        <c:grouping val="standard"/>
        <c:varyColors val="0"/>
        <c:ser>
          <c:idx val="2"/>
          <c:order val="2"/>
          <c:tx>
            <c:strRef>
              <c:f>provincia!$D$4</c:f>
              <c:strCache>
                <c:ptCount val="1"/>
                <c:pt idx="0">
                  <c:v>Indice de positividad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provincia!$D$5:$D$56</c:f>
              <c:numCache>
                <c:formatCode>0.00%</c:formatCode>
                <c:ptCount val="52"/>
                <c:pt idx="0">
                  <c:v>9.7178683385579931E-2</c:v>
                </c:pt>
                <c:pt idx="1">
                  <c:v>0.10865358031517833</c:v>
                </c:pt>
                <c:pt idx="2">
                  <c:v>0.1098556183301946</c:v>
                </c:pt>
                <c:pt idx="3">
                  <c:v>9.9272930648769575E-2</c:v>
                </c:pt>
                <c:pt idx="4">
                  <c:v>0.14755114693118412</c:v>
                </c:pt>
                <c:pt idx="5">
                  <c:v>0.1487603305785124</c:v>
                </c:pt>
                <c:pt idx="6">
                  <c:v>0.18905895691609978</c:v>
                </c:pt>
                <c:pt idx="7">
                  <c:v>0.13536444273042808</c:v>
                </c:pt>
                <c:pt idx="8">
                  <c:v>0.15205148833467416</c:v>
                </c:pt>
                <c:pt idx="9">
                  <c:v>0.13009377664109123</c:v>
                </c:pt>
                <c:pt idx="10">
                  <c:v>0.13482348767074684</c:v>
                </c:pt>
                <c:pt idx="11">
                  <c:v>0.11733800350262696</c:v>
                </c:pt>
                <c:pt idx="12">
                  <c:v>0.14954034729315629</c:v>
                </c:pt>
                <c:pt idx="13">
                  <c:v>0.15768512756689484</c:v>
                </c:pt>
                <c:pt idx="14">
                  <c:v>0.16306483300589392</c:v>
                </c:pt>
                <c:pt idx="15">
                  <c:v>0.14551382683250816</c:v>
                </c:pt>
                <c:pt idx="16">
                  <c:v>0.16688644688644688</c:v>
                </c:pt>
                <c:pt idx="17">
                  <c:v>0.17759790501130818</c:v>
                </c:pt>
                <c:pt idx="18">
                  <c:v>0.21012305549106106</c:v>
                </c:pt>
                <c:pt idx="19">
                  <c:v>0.27444164421656381</c:v>
                </c:pt>
                <c:pt idx="20">
                  <c:v>0.29994313874147083</c:v>
                </c:pt>
                <c:pt idx="21">
                  <c:v>0.31156515034695453</c:v>
                </c:pt>
                <c:pt idx="22">
                  <c:v>0.28085527316998937</c:v>
                </c:pt>
                <c:pt idx="23">
                  <c:v>0.26615999373188121</c:v>
                </c:pt>
                <c:pt idx="24">
                  <c:v>0.28737847804223937</c:v>
                </c:pt>
                <c:pt idx="25">
                  <c:v>0.26771300448430491</c:v>
                </c:pt>
                <c:pt idx="26">
                  <c:v>0.26036811754482975</c:v>
                </c:pt>
                <c:pt idx="27">
                  <c:v>0.27633539885481212</c:v>
                </c:pt>
                <c:pt idx="28">
                  <c:v>0.21282163105102486</c:v>
                </c:pt>
                <c:pt idx="29">
                  <c:v>0.1854697286012526</c:v>
                </c:pt>
                <c:pt idx="30">
                  <c:v>0.17753032772044178</c:v>
                </c:pt>
                <c:pt idx="31">
                  <c:v>0.14475363798825633</c:v>
                </c:pt>
                <c:pt idx="32">
                  <c:v>0.15116917334504337</c:v>
                </c:pt>
                <c:pt idx="33">
                  <c:v>0.10197571516772999</c:v>
                </c:pt>
                <c:pt idx="34">
                  <c:v>9.3001841620626149E-2</c:v>
                </c:pt>
                <c:pt idx="35">
                  <c:v>6.7670123956488748E-2</c:v>
                </c:pt>
                <c:pt idx="36">
                  <c:v>5.5305843267539574E-2</c:v>
                </c:pt>
                <c:pt idx="37">
                  <c:v>4.255634638196916E-2</c:v>
                </c:pt>
                <c:pt idx="38">
                  <c:v>5.3535167066642055E-2</c:v>
                </c:pt>
                <c:pt idx="39">
                  <c:v>3.0755864465682015E-2</c:v>
                </c:pt>
                <c:pt idx="40">
                  <c:v>5.3841375025885277E-2</c:v>
                </c:pt>
                <c:pt idx="41">
                  <c:v>4.8849294729027472E-2</c:v>
                </c:pt>
                <c:pt idx="42">
                  <c:v>7.2909585316111483E-2</c:v>
                </c:pt>
                <c:pt idx="43">
                  <c:v>6.5623854332152023E-2</c:v>
                </c:pt>
                <c:pt idx="44">
                  <c:v>7.4893227577791335E-2</c:v>
                </c:pt>
                <c:pt idx="45">
                  <c:v>5.7938498086313843E-2</c:v>
                </c:pt>
                <c:pt idx="46">
                  <c:v>8.0877642536835367E-2</c:v>
                </c:pt>
                <c:pt idx="47">
                  <c:v>7.6274434649290915E-2</c:v>
                </c:pt>
                <c:pt idx="48">
                  <c:v>9.5897101921198311E-2</c:v>
                </c:pt>
                <c:pt idx="49">
                  <c:v>0.10324640766365088</c:v>
                </c:pt>
                <c:pt idx="50">
                  <c:v>0.16041453802364619</c:v>
                </c:pt>
                <c:pt idx="51">
                  <c:v>0.28181439288691301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8-48CF-A76B-9A2745374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323872"/>
        <c:axId val="1075325048"/>
      </c:lineChart>
      <c:catAx>
        <c:axId val="1075333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75326224"/>
        <c:crosses val="autoZero"/>
        <c:auto val="1"/>
        <c:lblAlgn val="ctr"/>
        <c:lblOffset val="100"/>
        <c:noMultiLvlLbl val="0"/>
      </c:catAx>
      <c:valAx>
        <c:axId val="10753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75333280"/>
        <c:crosses val="autoZero"/>
        <c:crossBetween val="between"/>
      </c:valAx>
      <c:valAx>
        <c:axId val="107532504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75323872"/>
        <c:crosses val="max"/>
        <c:crossBetween val="between"/>
      </c:valAx>
      <c:catAx>
        <c:axId val="1075323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075325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050" b="1"/>
              <a:t>SARS</a:t>
            </a:r>
            <a:r>
              <a:rPr lang="es-AR" sz="1050" b="1" baseline="0"/>
              <a:t> CoV2. Proporción de positivos/determinaciones totales por semana epidemiológica. Provincia de Salta (Año 2021 SE 1 a SE 52)</a:t>
            </a:r>
            <a:endParaRPr lang="es-AR" sz="105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provincia!$B$4</c:f>
              <c:strCache>
                <c:ptCount val="1"/>
                <c:pt idx="0">
                  <c:v>Det. Totales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provincia!$B$5:$B$56</c:f>
              <c:numCache>
                <c:formatCode>General</c:formatCode>
                <c:ptCount val="52"/>
                <c:pt idx="0">
                  <c:v>2871</c:v>
                </c:pt>
                <c:pt idx="1">
                  <c:v>3617</c:v>
                </c:pt>
                <c:pt idx="2">
                  <c:v>3186</c:v>
                </c:pt>
                <c:pt idx="3">
                  <c:v>3576</c:v>
                </c:pt>
                <c:pt idx="4">
                  <c:v>3226</c:v>
                </c:pt>
                <c:pt idx="5">
                  <c:v>3751</c:v>
                </c:pt>
                <c:pt idx="6">
                  <c:v>3528</c:v>
                </c:pt>
                <c:pt idx="7">
                  <c:v>5186</c:v>
                </c:pt>
                <c:pt idx="8">
                  <c:v>4972</c:v>
                </c:pt>
                <c:pt idx="9">
                  <c:v>5865</c:v>
                </c:pt>
                <c:pt idx="10">
                  <c:v>5637</c:v>
                </c:pt>
                <c:pt idx="11">
                  <c:v>5710</c:v>
                </c:pt>
                <c:pt idx="12">
                  <c:v>4895</c:v>
                </c:pt>
                <c:pt idx="13">
                  <c:v>8035</c:v>
                </c:pt>
                <c:pt idx="14">
                  <c:v>7635</c:v>
                </c:pt>
                <c:pt idx="15">
                  <c:v>8281</c:v>
                </c:pt>
                <c:pt idx="16">
                  <c:v>6825</c:v>
                </c:pt>
                <c:pt idx="17">
                  <c:v>8401</c:v>
                </c:pt>
                <c:pt idx="18">
                  <c:v>8614</c:v>
                </c:pt>
                <c:pt idx="19">
                  <c:v>11507</c:v>
                </c:pt>
                <c:pt idx="20">
                  <c:v>10552</c:v>
                </c:pt>
                <c:pt idx="21">
                  <c:v>12970</c:v>
                </c:pt>
                <c:pt idx="22">
                  <c:v>13142</c:v>
                </c:pt>
                <c:pt idx="23">
                  <c:v>12763</c:v>
                </c:pt>
                <c:pt idx="24">
                  <c:v>11932</c:v>
                </c:pt>
                <c:pt idx="25">
                  <c:v>13380</c:v>
                </c:pt>
                <c:pt idx="26">
                  <c:v>12659</c:v>
                </c:pt>
                <c:pt idx="27">
                  <c:v>12749</c:v>
                </c:pt>
                <c:pt idx="28">
                  <c:v>11465</c:v>
                </c:pt>
                <c:pt idx="29">
                  <c:v>11975</c:v>
                </c:pt>
                <c:pt idx="30">
                  <c:v>11046</c:v>
                </c:pt>
                <c:pt idx="31">
                  <c:v>11751</c:v>
                </c:pt>
                <c:pt idx="32">
                  <c:v>9109</c:v>
                </c:pt>
                <c:pt idx="33">
                  <c:v>9718</c:v>
                </c:pt>
                <c:pt idx="34">
                  <c:v>7602</c:v>
                </c:pt>
                <c:pt idx="35">
                  <c:v>7906</c:v>
                </c:pt>
                <c:pt idx="36">
                  <c:v>5117</c:v>
                </c:pt>
                <c:pt idx="37">
                  <c:v>6744</c:v>
                </c:pt>
                <c:pt idx="38">
                  <c:v>5417</c:v>
                </c:pt>
                <c:pt idx="39">
                  <c:v>5755</c:v>
                </c:pt>
                <c:pt idx="40">
                  <c:v>4829</c:v>
                </c:pt>
                <c:pt idx="41">
                  <c:v>6735</c:v>
                </c:pt>
                <c:pt idx="42">
                  <c:v>5884</c:v>
                </c:pt>
                <c:pt idx="43">
                  <c:v>8183</c:v>
                </c:pt>
                <c:pt idx="44">
                  <c:v>6556</c:v>
                </c:pt>
                <c:pt idx="45">
                  <c:v>7577</c:v>
                </c:pt>
                <c:pt idx="46">
                  <c:v>6244</c:v>
                </c:pt>
                <c:pt idx="47">
                  <c:v>7827</c:v>
                </c:pt>
                <c:pt idx="48">
                  <c:v>6142</c:v>
                </c:pt>
                <c:pt idx="49">
                  <c:v>7516</c:v>
                </c:pt>
                <c:pt idx="50">
                  <c:v>6851</c:v>
                </c:pt>
                <c:pt idx="51">
                  <c:v>14396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F-46D2-8557-E842BDD873C8}"/>
            </c:ext>
          </c:extLst>
        </c:ser>
        <c:ser>
          <c:idx val="1"/>
          <c:order val="1"/>
          <c:tx>
            <c:strRef>
              <c:f>provincia!$C$4</c:f>
              <c:strCache>
                <c:ptCount val="1"/>
                <c:pt idx="0">
                  <c:v>Det. Positivas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provincia!$C$5:$C$56</c:f>
              <c:numCache>
                <c:formatCode>General</c:formatCode>
                <c:ptCount val="52"/>
                <c:pt idx="0">
                  <c:v>279</c:v>
                </c:pt>
                <c:pt idx="1">
                  <c:v>393</c:v>
                </c:pt>
                <c:pt idx="2">
                  <c:v>350</c:v>
                </c:pt>
                <c:pt idx="3">
                  <c:v>355</c:v>
                </c:pt>
                <c:pt idx="4">
                  <c:v>476</c:v>
                </c:pt>
                <c:pt idx="5">
                  <c:v>558</c:v>
                </c:pt>
                <c:pt idx="6">
                  <c:v>667</c:v>
                </c:pt>
                <c:pt idx="7">
                  <c:v>702</c:v>
                </c:pt>
                <c:pt idx="8">
                  <c:v>756</c:v>
                </c:pt>
                <c:pt idx="9">
                  <c:v>763</c:v>
                </c:pt>
                <c:pt idx="10">
                  <c:v>760</c:v>
                </c:pt>
                <c:pt idx="11">
                  <c:v>670</c:v>
                </c:pt>
                <c:pt idx="12">
                  <c:v>732</c:v>
                </c:pt>
                <c:pt idx="13">
                  <c:v>1267</c:v>
                </c:pt>
                <c:pt idx="14">
                  <c:v>1245</c:v>
                </c:pt>
                <c:pt idx="15">
                  <c:v>1205</c:v>
                </c:pt>
                <c:pt idx="16">
                  <c:v>1139</c:v>
                </c:pt>
                <c:pt idx="17">
                  <c:v>1492</c:v>
                </c:pt>
                <c:pt idx="18">
                  <c:v>1810</c:v>
                </c:pt>
                <c:pt idx="19">
                  <c:v>3158</c:v>
                </c:pt>
                <c:pt idx="20">
                  <c:v>3165</c:v>
                </c:pt>
                <c:pt idx="21">
                  <c:v>4041</c:v>
                </c:pt>
                <c:pt idx="22">
                  <c:v>3691</c:v>
                </c:pt>
                <c:pt idx="23">
                  <c:v>3397</c:v>
                </c:pt>
                <c:pt idx="24">
                  <c:v>3429</c:v>
                </c:pt>
                <c:pt idx="25">
                  <c:v>3582</c:v>
                </c:pt>
                <c:pt idx="26">
                  <c:v>3296</c:v>
                </c:pt>
                <c:pt idx="27">
                  <c:v>3523</c:v>
                </c:pt>
                <c:pt idx="28">
                  <c:v>2440</c:v>
                </c:pt>
                <c:pt idx="29">
                  <c:v>2221</c:v>
                </c:pt>
                <c:pt idx="30">
                  <c:v>1961</c:v>
                </c:pt>
                <c:pt idx="31">
                  <c:v>1701</c:v>
                </c:pt>
                <c:pt idx="32">
                  <c:v>1377</c:v>
                </c:pt>
                <c:pt idx="33">
                  <c:v>991</c:v>
                </c:pt>
                <c:pt idx="34">
                  <c:v>707</c:v>
                </c:pt>
                <c:pt idx="35">
                  <c:v>535</c:v>
                </c:pt>
                <c:pt idx="36">
                  <c:v>283</c:v>
                </c:pt>
                <c:pt idx="37">
                  <c:v>287</c:v>
                </c:pt>
                <c:pt idx="38">
                  <c:v>290</c:v>
                </c:pt>
                <c:pt idx="39">
                  <c:v>177</c:v>
                </c:pt>
                <c:pt idx="40">
                  <c:v>260</c:v>
                </c:pt>
                <c:pt idx="41">
                  <c:v>329</c:v>
                </c:pt>
                <c:pt idx="42">
                  <c:v>429</c:v>
                </c:pt>
                <c:pt idx="43">
                  <c:v>537</c:v>
                </c:pt>
                <c:pt idx="44">
                  <c:v>491</c:v>
                </c:pt>
                <c:pt idx="45">
                  <c:v>439</c:v>
                </c:pt>
                <c:pt idx="46">
                  <c:v>505</c:v>
                </c:pt>
                <c:pt idx="47">
                  <c:v>597</c:v>
                </c:pt>
                <c:pt idx="48">
                  <c:v>589</c:v>
                </c:pt>
                <c:pt idx="49">
                  <c:v>776</c:v>
                </c:pt>
                <c:pt idx="50">
                  <c:v>1099</c:v>
                </c:pt>
                <c:pt idx="51">
                  <c:v>4057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F-46D2-8557-E842BDD87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5325440"/>
        <c:axId val="1075331320"/>
      </c:barChart>
      <c:catAx>
        <c:axId val="1075325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75331320"/>
        <c:crosses val="autoZero"/>
        <c:auto val="1"/>
        <c:lblAlgn val="ctr"/>
        <c:lblOffset val="100"/>
        <c:noMultiLvlLbl val="0"/>
      </c:catAx>
      <c:valAx>
        <c:axId val="107533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753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100" b="1" i="0" baseline="0">
                <a:effectLst/>
              </a:rPr>
              <a:t>SARS CoV2. Determinaciones totales/positivas por semana epidemiológica. Provincia de Salta (23/12/2021 al 05/01/2022 16 hs)</a:t>
            </a:r>
            <a:endParaRPr lang="en-US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Det. Totales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Hoja3!$A$2:$A$15</c:f>
              <c:numCache>
                <c:formatCode>m/d/yyyy</c:formatCode>
                <c:ptCount val="14"/>
                <c:pt idx="0">
                  <c:v>44553</c:v>
                </c:pt>
                <c:pt idx="1">
                  <c:v>44554</c:v>
                </c:pt>
                <c:pt idx="2">
                  <c:v>44555</c:v>
                </c:pt>
                <c:pt idx="3">
                  <c:v>44556</c:v>
                </c:pt>
                <c:pt idx="4">
                  <c:v>44557</c:v>
                </c:pt>
                <c:pt idx="5">
                  <c:v>44558</c:v>
                </c:pt>
                <c:pt idx="6">
                  <c:v>44559</c:v>
                </c:pt>
                <c:pt idx="7">
                  <c:v>44560</c:v>
                </c:pt>
                <c:pt idx="8">
                  <c:v>44561</c:v>
                </c:pt>
                <c:pt idx="9">
                  <c:v>44562</c:v>
                </c:pt>
                <c:pt idx="10">
                  <c:v>44563</c:v>
                </c:pt>
                <c:pt idx="11">
                  <c:v>44564</c:v>
                </c:pt>
                <c:pt idx="12">
                  <c:v>44565</c:v>
                </c:pt>
                <c:pt idx="13">
                  <c:v>44566</c:v>
                </c:pt>
              </c:numCache>
            </c:numRef>
          </c:cat>
          <c:val>
            <c:numRef>
              <c:f>Hoja3!$B$2:$B$15</c:f>
              <c:numCache>
                <c:formatCode>General</c:formatCode>
                <c:ptCount val="14"/>
                <c:pt idx="0">
                  <c:v>1317</c:v>
                </c:pt>
                <c:pt idx="1">
                  <c:v>918</c:v>
                </c:pt>
                <c:pt idx="2">
                  <c:v>206</c:v>
                </c:pt>
                <c:pt idx="3">
                  <c:v>361</c:v>
                </c:pt>
                <c:pt idx="4">
                  <c:v>2121</c:v>
                </c:pt>
                <c:pt idx="5">
                  <c:v>2498</c:v>
                </c:pt>
                <c:pt idx="6">
                  <c:v>3018</c:v>
                </c:pt>
                <c:pt idx="7">
                  <c:v>4008</c:v>
                </c:pt>
                <c:pt idx="8">
                  <c:v>2390</c:v>
                </c:pt>
                <c:pt idx="9">
                  <c:v>475</c:v>
                </c:pt>
                <c:pt idx="10">
                  <c:v>789</c:v>
                </c:pt>
                <c:pt idx="11">
                  <c:v>3441</c:v>
                </c:pt>
                <c:pt idx="12">
                  <c:v>3961</c:v>
                </c:pt>
                <c:pt idx="13">
                  <c:v>4387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6-4368-9E1E-8DCCB6D35474}"/>
            </c:ext>
          </c:extLst>
        </c:ser>
        <c:ser>
          <c:idx val="1"/>
          <c:order val="1"/>
          <c:tx>
            <c:strRef>
              <c:f>Hoja3!$C$1</c:f>
              <c:strCache>
                <c:ptCount val="1"/>
                <c:pt idx="0">
                  <c:v>Det. Posit.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Hoja3!$A$2:$A$15</c:f>
              <c:numCache>
                <c:formatCode>m/d/yyyy</c:formatCode>
                <c:ptCount val="14"/>
                <c:pt idx="0">
                  <c:v>44553</c:v>
                </c:pt>
                <c:pt idx="1">
                  <c:v>44554</c:v>
                </c:pt>
                <c:pt idx="2">
                  <c:v>44555</c:v>
                </c:pt>
                <c:pt idx="3">
                  <c:v>44556</c:v>
                </c:pt>
                <c:pt idx="4">
                  <c:v>44557</c:v>
                </c:pt>
                <c:pt idx="5">
                  <c:v>44558</c:v>
                </c:pt>
                <c:pt idx="6">
                  <c:v>44559</c:v>
                </c:pt>
                <c:pt idx="7">
                  <c:v>44560</c:v>
                </c:pt>
                <c:pt idx="8">
                  <c:v>44561</c:v>
                </c:pt>
                <c:pt idx="9">
                  <c:v>44562</c:v>
                </c:pt>
                <c:pt idx="10">
                  <c:v>44563</c:v>
                </c:pt>
                <c:pt idx="11">
                  <c:v>44564</c:v>
                </c:pt>
                <c:pt idx="12">
                  <c:v>44565</c:v>
                </c:pt>
                <c:pt idx="13">
                  <c:v>44566</c:v>
                </c:pt>
              </c:numCache>
            </c:numRef>
          </c:cat>
          <c:val>
            <c:numRef>
              <c:f>Hoja3!$C$2:$C$15</c:f>
              <c:numCache>
                <c:formatCode>General</c:formatCode>
                <c:ptCount val="14"/>
                <c:pt idx="0">
                  <c:v>274</c:v>
                </c:pt>
                <c:pt idx="1">
                  <c:v>185</c:v>
                </c:pt>
                <c:pt idx="2">
                  <c:v>31</c:v>
                </c:pt>
                <c:pt idx="3">
                  <c:v>104</c:v>
                </c:pt>
                <c:pt idx="4">
                  <c:v>390</c:v>
                </c:pt>
                <c:pt idx="5">
                  <c:v>629</c:v>
                </c:pt>
                <c:pt idx="6">
                  <c:v>857</c:v>
                </c:pt>
                <c:pt idx="7">
                  <c:v>1239</c:v>
                </c:pt>
                <c:pt idx="8">
                  <c:v>838</c:v>
                </c:pt>
                <c:pt idx="9">
                  <c:v>192</c:v>
                </c:pt>
                <c:pt idx="10">
                  <c:v>399</c:v>
                </c:pt>
                <c:pt idx="11">
                  <c:v>1548</c:v>
                </c:pt>
                <c:pt idx="12">
                  <c:v>2092</c:v>
                </c:pt>
                <c:pt idx="13">
                  <c:v>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6-4368-9E1E-8DCCB6D35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27376"/>
        <c:axId val="1439531952"/>
      </c:barChart>
      <c:lineChart>
        <c:grouping val="standard"/>
        <c:varyColors val="0"/>
        <c:ser>
          <c:idx val="2"/>
          <c:order val="2"/>
          <c:tx>
            <c:strRef>
              <c:f>Hoja3!$D$1</c:f>
              <c:strCache>
                <c:ptCount val="1"/>
                <c:pt idx="0">
                  <c:v>% Pos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Hoja3!$A$2:$A$15</c:f>
              <c:numCache>
                <c:formatCode>m/d/yyyy</c:formatCode>
                <c:ptCount val="14"/>
                <c:pt idx="0">
                  <c:v>44553</c:v>
                </c:pt>
                <c:pt idx="1">
                  <c:v>44554</c:v>
                </c:pt>
                <c:pt idx="2">
                  <c:v>44555</c:v>
                </c:pt>
                <c:pt idx="3">
                  <c:v>44556</c:v>
                </c:pt>
                <c:pt idx="4">
                  <c:v>44557</c:v>
                </c:pt>
                <c:pt idx="5">
                  <c:v>44558</c:v>
                </c:pt>
                <c:pt idx="6">
                  <c:v>44559</c:v>
                </c:pt>
                <c:pt idx="7">
                  <c:v>44560</c:v>
                </c:pt>
                <c:pt idx="8">
                  <c:v>44561</c:v>
                </c:pt>
                <c:pt idx="9">
                  <c:v>44562</c:v>
                </c:pt>
                <c:pt idx="10">
                  <c:v>44563</c:v>
                </c:pt>
                <c:pt idx="11">
                  <c:v>44564</c:v>
                </c:pt>
                <c:pt idx="12">
                  <c:v>44565</c:v>
                </c:pt>
                <c:pt idx="13">
                  <c:v>44566</c:v>
                </c:pt>
              </c:numCache>
            </c:numRef>
          </c:cat>
          <c:val>
            <c:numRef>
              <c:f>Hoja3!$D$2:$D$15</c:f>
              <c:numCache>
                <c:formatCode>0%</c:formatCode>
                <c:ptCount val="14"/>
                <c:pt idx="0">
                  <c:v>0.20804859529233105</c:v>
                </c:pt>
                <c:pt idx="1">
                  <c:v>0.20152505446623092</c:v>
                </c:pt>
                <c:pt idx="2">
                  <c:v>0.15048543689320387</c:v>
                </c:pt>
                <c:pt idx="3">
                  <c:v>0.2880886426592798</c:v>
                </c:pt>
                <c:pt idx="4">
                  <c:v>0.18387553041018387</c:v>
                </c:pt>
                <c:pt idx="5">
                  <c:v>0.25180144115292236</c:v>
                </c:pt>
                <c:pt idx="6">
                  <c:v>0.28396288933068259</c:v>
                </c:pt>
                <c:pt idx="7">
                  <c:v>0.30913173652694609</c:v>
                </c:pt>
                <c:pt idx="8">
                  <c:v>0.35062761506276152</c:v>
                </c:pt>
                <c:pt idx="9">
                  <c:v>0.40421052631578946</c:v>
                </c:pt>
                <c:pt idx="10">
                  <c:v>0.50570342205323193</c:v>
                </c:pt>
                <c:pt idx="11">
                  <c:v>0.44986922406277247</c:v>
                </c:pt>
                <c:pt idx="12">
                  <c:v>0.52814945720777584</c:v>
                </c:pt>
                <c:pt idx="13">
                  <c:v>0.56918167312514245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26-4368-9E1E-8DCCB6D35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218320"/>
        <c:axId val="1445229968"/>
      </c:lineChart>
      <c:dateAx>
        <c:axId val="14395273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39531952"/>
        <c:crosses val="autoZero"/>
        <c:auto val="1"/>
        <c:lblOffset val="100"/>
        <c:baseTimeUnit val="days"/>
      </c:dateAx>
      <c:valAx>
        <c:axId val="143953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39527376"/>
        <c:crosses val="autoZero"/>
        <c:crossBetween val="between"/>
      </c:valAx>
      <c:valAx>
        <c:axId val="144522996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45218320"/>
        <c:crosses val="max"/>
        <c:crossBetween val="between"/>
      </c:valAx>
      <c:dateAx>
        <c:axId val="14452183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45229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200" b="1" dirty="0"/>
              <a:t>SARS</a:t>
            </a:r>
            <a:r>
              <a:rPr lang="es-AR" sz="1200" b="1" baseline="0" dirty="0"/>
              <a:t> CoV2. Circulación de variantes por S.E. Provincia de Salta. Año 2021.</a:t>
            </a:r>
          </a:p>
          <a:p>
            <a:pPr>
              <a:defRPr sz="1200" b="1"/>
            </a:pPr>
            <a:r>
              <a:rPr lang="es-AR" sz="1200" b="1" baseline="0" dirty="0"/>
              <a:t> (SE 1 a 52)</a:t>
            </a:r>
            <a:endParaRPr lang="es-AR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Alfa (B.1.1.7)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Hoja3!$B$2:$B$53</c:f>
              <c:numCache>
                <c:formatCode>0.00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7.6923076923076925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F-4A67-AB1B-06AC1492D3CC}"/>
            </c:ext>
          </c:extLst>
        </c:ser>
        <c:ser>
          <c:idx val="1"/>
          <c:order val="1"/>
          <c:tx>
            <c:strRef>
              <c:f>Hoja3!$C$1</c:f>
              <c:strCache>
                <c:ptCount val="1"/>
                <c:pt idx="0">
                  <c:v>(B.1.351)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Hoja3!$C$2:$C$53</c:f>
              <c:numCache>
                <c:formatCode>0.00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F-4A67-AB1B-06AC1492D3CC}"/>
            </c:ext>
          </c:extLst>
        </c:ser>
        <c:ser>
          <c:idx val="2"/>
          <c:order val="2"/>
          <c:tx>
            <c:strRef>
              <c:f>Hoja3!$D$1</c:f>
              <c:strCache>
                <c:ptCount val="1"/>
                <c:pt idx="0">
                  <c:v>Delta (B.1.617.2)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val>
            <c:numRef>
              <c:f>Hoja3!$D$2:$D$53</c:f>
              <c:numCache>
                <c:formatCode>0.00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7.6923076923076925</c:v>
                </c:pt>
                <c:pt idx="34">
                  <c:v>25</c:v>
                </c:pt>
                <c:pt idx="35">
                  <c:v>11.764705882352942</c:v>
                </c:pt>
                <c:pt idx="36">
                  <c:v>58.823529411764703</c:v>
                </c:pt>
                <c:pt idx="37">
                  <c:v>54.166666666666664</c:v>
                </c:pt>
                <c:pt idx="38">
                  <c:v>81.818181818181813</c:v>
                </c:pt>
                <c:pt idx="39">
                  <c:v>83.333333333333329</c:v>
                </c:pt>
                <c:pt idx="40">
                  <c:v>69.230769230769226</c:v>
                </c:pt>
                <c:pt idx="41">
                  <c:v>86.666666666666671</c:v>
                </c:pt>
                <c:pt idx="42">
                  <c:v>95</c:v>
                </c:pt>
                <c:pt idx="43">
                  <c:v>96.969696969696969</c:v>
                </c:pt>
                <c:pt idx="44">
                  <c:v>91.935483870967744</c:v>
                </c:pt>
                <c:pt idx="45">
                  <c:v>90.64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90</c:v>
                </c:pt>
                <c:pt idx="5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F-4A67-AB1B-06AC1492D3CC}"/>
            </c:ext>
          </c:extLst>
        </c:ser>
        <c:ser>
          <c:idx val="3"/>
          <c:order val="3"/>
          <c:tx>
            <c:strRef>
              <c:f>Hoja3!$E$1</c:f>
              <c:strCache>
                <c:ptCount val="1"/>
                <c:pt idx="0">
                  <c:v>Gamma (P.1)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Hoja3!$E$2:$E$53</c:f>
              <c:numCache>
                <c:formatCode>0.00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100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100</c:v>
                </c:pt>
                <c:pt idx="31">
                  <c:v>50</c:v>
                </c:pt>
                <c:pt idx="32">
                  <c:v>0</c:v>
                </c:pt>
                <c:pt idx="33">
                  <c:v>15.384615384615385</c:v>
                </c:pt>
                <c:pt idx="34">
                  <c:v>25</c:v>
                </c:pt>
                <c:pt idx="35">
                  <c:v>11.764705882352942</c:v>
                </c:pt>
                <c:pt idx="36">
                  <c:v>11.764705882352942</c:v>
                </c:pt>
                <c:pt idx="37">
                  <c:v>29.166666666666668</c:v>
                </c:pt>
                <c:pt idx="38">
                  <c:v>13.636363636363637</c:v>
                </c:pt>
                <c:pt idx="39">
                  <c:v>0</c:v>
                </c:pt>
                <c:pt idx="40">
                  <c:v>7.6923076923076925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6F-4A67-AB1B-06AC1492D3CC}"/>
            </c:ext>
          </c:extLst>
        </c:ser>
        <c:ser>
          <c:idx val="4"/>
          <c:order val="4"/>
          <c:tx>
            <c:strRef>
              <c:f>Hoja3!$F$1</c:f>
              <c:strCache>
                <c:ptCount val="1"/>
                <c:pt idx="0">
                  <c:v>Lambda (C.37)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val>
            <c:numRef>
              <c:f>Hoja3!$F$2:$F$53</c:f>
              <c:numCache>
                <c:formatCode>0.00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50</c:v>
                </c:pt>
                <c:pt idx="32">
                  <c:v>100</c:v>
                </c:pt>
                <c:pt idx="33">
                  <c:v>76.92307692307692</c:v>
                </c:pt>
                <c:pt idx="34">
                  <c:v>50</c:v>
                </c:pt>
                <c:pt idx="35">
                  <c:v>76.470588235294116</c:v>
                </c:pt>
                <c:pt idx="36">
                  <c:v>29.411764705882351</c:v>
                </c:pt>
                <c:pt idx="37">
                  <c:v>16.666666666666668</c:v>
                </c:pt>
                <c:pt idx="38">
                  <c:v>4.5454545454545459</c:v>
                </c:pt>
                <c:pt idx="39">
                  <c:v>16.666666666666668</c:v>
                </c:pt>
                <c:pt idx="40">
                  <c:v>15.384615384615385</c:v>
                </c:pt>
                <c:pt idx="41">
                  <c:v>13.333333333333334</c:v>
                </c:pt>
                <c:pt idx="42">
                  <c:v>5</c:v>
                </c:pt>
                <c:pt idx="43">
                  <c:v>3.0303030303030303</c:v>
                </c:pt>
                <c:pt idx="44">
                  <c:v>6.4516129032258061</c:v>
                </c:pt>
                <c:pt idx="45">
                  <c:v>9.3699999999999992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F-4A67-AB1B-06AC1492D3CC}"/>
            </c:ext>
          </c:extLst>
        </c:ser>
        <c:ser>
          <c:idx val="5"/>
          <c:order val="5"/>
          <c:tx>
            <c:strRef>
              <c:f>Hoja3!$G$1</c:f>
              <c:strCache>
                <c:ptCount val="1"/>
                <c:pt idx="0">
                  <c:v>Omicron (B.1.1.529)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val>
            <c:numRef>
              <c:f>Hoja3!$G$2:$G$53</c:f>
              <c:numCache>
                <c:formatCode>0.00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10</c:v>
                </c:pt>
                <c:pt idx="5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6F-4A67-AB1B-06AC1492D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491200"/>
        <c:axId val="2032499936"/>
      </c:areaChart>
      <c:catAx>
        <c:axId val="20324912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2499936"/>
        <c:crosses val="autoZero"/>
        <c:auto val="1"/>
        <c:lblAlgn val="ctr"/>
        <c:lblOffset val="100"/>
        <c:noMultiLvlLbl val="0"/>
      </c:catAx>
      <c:valAx>
        <c:axId val="203249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2491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 b="1"/>
              <a:t>COVID-19</a:t>
            </a:r>
            <a:r>
              <a:rPr lang="es-419" sz="1050" b="1" baseline="0"/>
              <a:t>. Tiempo de duplicación por casos notifcados en el parte diario. Evolución de casos Teórico Vs. Reales. Provincia de Salta. 06/01/2022</a:t>
            </a:r>
            <a:endParaRPr lang="es-419" sz="105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Provincia!$B$3</c:f>
              <c:strCache>
                <c:ptCount val="1"/>
                <c:pt idx="0">
                  <c:v>Tpo. De duplicación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Provincia!$A$4:$A$46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Provincia!$B$4:$B$46</c:f>
              <c:numCache>
                <c:formatCode>General</c:formatCode>
                <c:ptCount val="43"/>
                <c:pt idx="0" formatCode="0.00">
                  <c:v>7.97</c:v>
                </c:pt>
                <c:pt idx="3" formatCode="0.00">
                  <c:v>6.59</c:v>
                </c:pt>
                <c:pt idx="4" formatCode="0.00">
                  <c:v>6.27</c:v>
                </c:pt>
                <c:pt idx="5" formatCode="0.00">
                  <c:v>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A-4866-8A9B-E22E2CCFA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050888"/>
        <c:axId val="381055984"/>
      </c:barChart>
      <c:lineChart>
        <c:grouping val="standard"/>
        <c:varyColors val="0"/>
        <c:ser>
          <c:idx val="1"/>
          <c:order val="1"/>
          <c:tx>
            <c:strRef>
              <c:f>Provincia!$C$3</c:f>
              <c:strCache>
                <c:ptCount val="1"/>
                <c:pt idx="0">
                  <c:v>Teórico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Provincia!$A$4:$A$46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Provincia!$C$4:$C$46</c:f>
              <c:numCache>
                <c:formatCode>0</c:formatCode>
                <c:ptCount val="43"/>
                <c:pt idx="0">
                  <c:v>1195</c:v>
                </c:pt>
                <c:pt idx="1">
                  <c:v>1344.375</c:v>
                </c:pt>
                <c:pt idx="2">
                  <c:v>1493.75</c:v>
                </c:pt>
                <c:pt idx="3">
                  <c:v>1643.125</c:v>
                </c:pt>
                <c:pt idx="4">
                  <c:v>1877.8214285714289</c:v>
                </c:pt>
                <c:pt idx="5">
                  <c:v>2112.5178571428578</c:v>
                </c:pt>
                <c:pt idx="6">
                  <c:v>2347.2142857142871</c:v>
                </c:pt>
                <c:pt idx="7">
                  <c:v>2581.910714285716</c:v>
                </c:pt>
                <c:pt idx="8">
                  <c:v>2816.6071428571449</c:v>
                </c:pt>
                <c:pt idx="9">
                  <c:v>3051.3035714285743</c:v>
                </c:pt>
                <c:pt idx="10">
                  <c:v>3286.0000000000032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FA-4866-8A9B-E22E2CCFA61C}"/>
            </c:ext>
          </c:extLst>
        </c:ser>
        <c:ser>
          <c:idx val="2"/>
          <c:order val="2"/>
          <c:tx>
            <c:strRef>
              <c:f>Provincia!$D$3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Provincia!$A$4:$A$46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Provincia!$D$4:$D$46</c:f>
              <c:numCache>
                <c:formatCode>0</c:formatCode>
                <c:ptCount val="43"/>
                <c:pt idx="0">
                  <c:v>932</c:v>
                </c:pt>
                <c:pt idx="1">
                  <c:v>2127</c:v>
                </c:pt>
                <c:pt idx="2">
                  <c:v>2482</c:v>
                </c:pt>
                <c:pt idx="3">
                  <c:v>3437</c:v>
                </c:pt>
                <c:pt idx="4">
                  <c:v>5224</c:v>
                </c:pt>
                <c:pt idx="5">
                  <c:v>7486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FA-4866-8A9B-E22E2CCFA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57944"/>
        <c:axId val="381052064"/>
      </c:lineChart>
      <c:dateAx>
        <c:axId val="38105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2064"/>
        <c:crosses val="autoZero"/>
        <c:auto val="1"/>
        <c:lblOffset val="100"/>
        <c:baseTimeUnit val="days"/>
      </c:dateAx>
      <c:valAx>
        <c:axId val="381052064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Casos</a:t>
                </a:r>
                <a:r>
                  <a:rPr lang="es-419" baseline="0"/>
                  <a:t> COVID-19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7944"/>
        <c:crosses val="autoZero"/>
        <c:crossBetween val="between"/>
      </c:valAx>
      <c:valAx>
        <c:axId val="381055984"/>
        <c:scaling>
          <c:orientation val="minMax"/>
          <c:max val="20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Tiempo</a:t>
                </a:r>
                <a:r>
                  <a:rPr lang="es-419" baseline="0"/>
                  <a:t> de duplicación (DIA)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0888"/>
        <c:crosses val="max"/>
        <c:crossBetween val="between"/>
        <c:minorUnit val="1"/>
      </c:valAx>
      <c:dateAx>
        <c:axId val="38105088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810559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/>
              <a:t>COVID-19</a:t>
            </a:r>
            <a:r>
              <a:rPr lang="es-419" sz="1050" baseline="0"/>
              <a:t>. Tiempo de duplicación por casos notifcados en el parte diario. Evolución de casos Teórico Vs. Reales. Provincia de Salta. Año 2021. hasta 01/05/2021</a:t>
            </a:r>
            <a:endParaRPr lang="es-419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Provincia!$B$3</c:f>
              <c:strCache>
                <c:ptCount val="1"/>
                <c:pt idx="0">
                  <c:v>Tpo. De duplicación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2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47-48FB-8FBB-13AEB6BCB5DF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Provincia!$A$4:$A$146</c:f>
              <c:numCache>
                <c:formatCode>d\-mmm</c:formatCode>
                <c:ptCount val="143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43891</c:v>
                </c:pt>
                <c:pt idx="60">
                  <c:v>43892</c:v>
                </c:pt>
                <c:pt idx="61">
                  <c:v>43893</c:v>
                </c:pt>
                <c:pt idx="62">
                  <c:v>43894</c:v>
                </c:pt>
                <c:pt idx="63">
                  <c:v>43895</c:v>
                </c:pt>
                <c:pt idx="64">
                  <c:v>43896</c:v>
                </c:pt>
                <c:pt idx="65">
                  <c:v>43897</c:v>
                </c:pt>
                <c:pt idx="66">
                  <c:v>43898</c:v>
                </c:pt>
                <c:pt idx="67">
                  <c:v>43899</c:v>
                </c:pt>
                <c:pt idx="68">
                  <c:v>43900</c:v>
                </c:pt>
                <c:pt idx="69">
                  <c:v>43901</c:v>
                </c:pt>
                <c:pt idx="70">
                  <c:v>43902</c:v>
                </c:pt>
                <c:pt idx="71">
                  <c:v>43903</c:v>
                </c:pt>
                <c:pt idx="72">
                  <c:v>43904</c:v>
                </c:pt>
                <c:pt idx="73">
                  <c:v>43905</c:v>
                </c:pt>
                <c:pt idx="74">
                  <c:v>43906</c:v>
                </c:pt>
                <c:pt idx="75">
                  <c:v>43907</c:v>
                </c:pt>
                <c:pt idx="76">
                  <c:v>43908</c:v>
                </c:pt>
                <c:pt idx="77">
                  <c:v>43909</c:v>
                </c:pt>
                <c:pt idx="78">
                  <c:v>43910</c:v>
                </c:pt>
                <c:pt idx="79">
                  <c:v>43911</c:v>
                </c:pt>
                <c:pt idx="80">
                  <c:v>43912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43918</c:v>
                </c:pt>
                <c:pt idx="87">
                  <c:v>43919</c:v>
                </c:pt>
                <c:pt idx="88">
                  <c:v>43920</c:v>
                </c:pt>
                <c:pt idx="89">
                  <c:v>43921</c:v>
                </c:pt>
                <c:pt idx="90">
                  <c:v>43922</c:v>
                </c:pt>
                <c:pt idx="91">
                  <c:v>43923</c:v>
                </c:pt>
                <c:pt idx="92">
                  <c:v>43924</c:v>
                </c:pt>
                <c:pt idx="93">
                  <c:v>43925</c:v>
                </c:pt>
                <c:pt idx="94">
                  <c:v>43926</c:v>
                </c:pt>
                <c:pt idx="95">
                  <c:v>43927</c:v>
                </c:pt>
                <c:pt idx="96">
                  <c:v>43928</c:v>
                </c:pt>
                <c:pt idx="97">
                  <c:v>43929</c:v>
                </c:pt>
                <c:pt idx="98">
                  <c:v>43930</c:v>
                </c:pt>
                <c:pt idx="99">
                  <c:v>43931</c:v>
                </c:pt>
                <c:pt idx="100">
                  <c:v>43932</c:v>
                </c:pt>
                <c:pt idx="101">
                  <c:v>43933</c:v>
                </c:pt>
                <c:pt idx="102">
                  <c:v>43934</c:v>
                </c:pt>
                <c:pt idx="103">
                  <c:v>43935</c:v>
                </c:pt>
                <c:pt idx="104">
                  <c:v>43936</c:v>
                </c:pt>
                <c:pt idx="105">
                  <c:v>43937</c:v>
                </c:pt>
                <c:pt idx="106">
                  <c:v>43938</c:v>
                </c:pt>
                <c:pt idx="107">
                  <c:v>43939</c:v>
                </c:pt>
                <c:pt idx="108">
                  <c:v>43940</c:v>
                </c:pt>
                <c:pt idx="109">
                  <c:v>43941</c:v>
                </c:pt>
                <c:pt idx="110">
                  <c:v>43942</c:v>
                </c:pt>
                <c:pt idx="111">
                  <c:v>43943</c:v>
                </c:pt>
                <c:pt idx="112">
                  <c:v>43944</c:v>
                </c:pt>
                <c:pt idx="113">
                  <c:v>43945</c:v>
                </c:pt>
                <c:pt idx="114">
                  <c:v>43946</c:v>
                </c:pt>
                <c:pt idx="115">
                  <c:v>43947</c:v>
                </c:pt>
                <c:pt idx="116">
                  <c:v>43948</c:v>
                </c:pt>
                <c:pt idx="117">
                  <c:v>43949</c:v>
                </c:pt>
                <c:pt idx="118">
                  <c:v>43950</c:v>
                </c:pt>
                <c:pt idx="119">
                  <c:v>43951</c:v>
                </c:pt>
                <c:pt idx="120">
                  <c:v>43952</c:v>
                </c:pt>
                <c:pt idx="121">
                  <c:v>43953</c:v>
                </c:pt>
                <c:pt idx="122">
                  <c:v>43954</c:v>
                </c:pt>
                <c:pt idx="123">
                  <c:v>43955</c:v>
                </c:pt>
                <c:pt idx="124">
                  <c:v>43956</c:v>
                </c:pt>
                <c:pt idx="125">
                  <c:v>43957</c:v>
                </c:pt>
                <c:pt idx="126">
                  <c:v>43958</c:v>
                </c:pt>
                <c:pt idx="127">
                  <c:v>43959</c:v>
                </c:pt>
                <c:pt idx="128">
                  <c:v>43960</c:v>
                </c:pt>
                <c:pt idx="129">
                  <c:v>43961</c:v>
                </c:pt>
                <c:pt idx="130">
                  <c:v>43962</c:v>
                </c:pt>
                <c:pt idx="131">
                  <c:v>43963</c:v>
                </c:pt>
                <c:pt idx="132">
                  <c:v>43964</c:v>
                </c:pt>
                <c:pt idx="133">
                  <c:v>43965</c:v>
                </c:pt>
                <c:pt idx="134">
                  <c:v>43966</c:v>
                </c:pt>
                <c:pt idx="135">
                  <c:v>43967</c:v>
                </c:pt>
                <c:pt idx="136">
                  <c:v>43968</c:v>
                </c:pt>
                <c:pt idx="137">
                  <c:v>43969</c:v>
                </c:pt>
                <c:pt idx="138">
                  <c:v>43970</c:v>
                </c:pt>
                <c:pt idx="139">
                  <c:v>43971</c:v>
                </c:pt>
                <c:pt idx="140">
                  <c:v>43972</c:v>
                </c:pt>
                <c:pt idx="141">
                  <c:v>43973</c:v>
                </c:pt>
                <c:pt idx="142">
                  <c:v>43974</c:v>
                </c:pt>
              </c:numCache>
            </c:numRef>
          </c:cat>
          <c:val>
            <c:numRef>
              <c:f>Provincia!$B$4:$B$146</c:f>
              <c:numCache>
                <c:formatCode>General</c:formatCode>
                <c:ptCount val="143"/>
                <c:pt idx="6" formatCode="0.00">
                  <c:v>2</c:v>
                </c:pt>
                <c:pt idx="14" formatCode="0.00">
                  <c:v>6</c:v>
                </c:pt>
                <c:pt idx="21" formatCode="0.00">
                  <c:v>10.31</c:v>
                </c:pt>
                <c:pt idx="31">
                  <c:v>17</c:v>
                </c:pt>
                <c:pt idx="48">
                  <c:v>40</c:v>
                </c:pt>
                <c:pt idx="83">
                  <c:v>49</c:v>
                </c:pt>
                <c:pt idx="106">
                  <c:v>28.4</c:v>
                </c:pt>
                <c:pt idx="120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47-48FB-8FBB-13AEB6BCB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958752"/>
        <c:axId val="357959928"/>
      </c:barChart>
      <c:lineChart>
        <c:grouping val="standard"/>
        <c:varyColors val="0"/>
        <c:ser>
          <c:idx val="1"/>
          <c:order val="1"/>
          <c:tx>
            <c:strRef>
              <c:f>Provincia!$C$3</c:f>
              <c:strCache>
                <c:ptCount val="1"/>
                <c:pt idx="0">
                  <c:v>Teórico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Provincia!$A$4:$A$146</c:f>
              <c:numCache>
                <c:formatCode>d\-mmm</c:formatCode>
                <c:ptCount val="143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43891</c:v>
                </c:pt>
                <c:pt idx="60">
                  <c:v>43892</c:v>
                </c:pt>
                <c:pt idx="61">
                  <c:v>43893</c:v>
                </c:pt>
                <c:pt idx="62">
                  <c:v>43894</c:v>
                </c:pt>
                <c:pt idx="63">
                  <c:v>43895</c:v>
                </c:pt>
                <c:pt idx="64">
                  <c:v>43896</c:v>
                </c:pt>
                <c:pt idx="65">
                  <c:v>43897</c:v>
                </c:pt>
                <c:pt idx="66">
                  <c:v>43898</c:v>
                </c:pt>
                <c:pt idx="67">
                  <c:v>43899</c:v>
                </c:pt>
                <c:pt idx="68">
                  <c:v>43900</c:v>
                </c:pt>
                <c:pt idx="69">
                  <c:v>43901</c:v>
                </c:pt>
                <c:pt idx="70">
                  <c:v>43902</c:v>
                </c:pt>
                <c:pt idx="71">
                  <c:v>43903</c:v>
                </c:pt>
                <c:pt idx="72">
                  <c:v>43904</c:v>
                </c:pt>
                <c:pt idx="73">
                  <c:v>43905</c:v>
                </c:pt>
                <c:pt idx="74">
                  <c:v>43906</c:v>
                </c:pt>
                <c:pt idx="75">
                  <c:v>43907</c:v>
                </c:pt>
                <c:pt idx="76">
                  <c:v>43908</c:v>
                </c:pt>
                <c:pt idx="77">
                  <c:v>43909</c:v>
                </c:pt>
                <c:pt idx="78">
                  <c:v>43910</c:v>
                </c:pt>
                <c:pt idx="79">
                  <c:v>43911</c:v>
                </c:pt>
                <c:pt idx="80">
                  <c:v>43912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43918</c:v>
                </c:pt>
                <c:pt idx="87">
                  <c:v>43919</c:v>
                </c:pt>
                <c:pt idx="88">
                  <c:v>43920</c:v>
                </c:pt>
                <c:pt idx="89">
                  <c:v>43921</c:v>
                </c:pt>
                <c:pt idx="90">
                  <c:v>43922</c:v>
                </c:pt>
                <c:pt idx="91">
                  <c:v>43923</c:v>
                </c:pt>
                <c:pt idx="92">
                  <c:v>43924</c:v>
                </c:pt>
                <c:pt idx="93">
                  <c:v>43925</c:v>
                </c:pt>
                <c:pt idx="94">
                  <c:v>43926</c:v>
                </c:pt>
                <c:pt idx="95">
                  <c:v>43927</c:v>
                </c:pt>
                <c:pt idx="96">
                  <c:v>43928</c:v>
                </c:pt>
                <c:pt idx="97">
                  <c:v>43929</c:v>
                </c:pt>
                <c:pt idx="98">
                  <c:v>43930</c:v>
                </c:pt>
                <c:pt idx="99">
                  <c:v>43931</c:v>
                </c:pt>
                <c:pt idx="100">
                  <c:v>43932</c:v>
                </c:pt>
                <c:pt idx="101">
                  <c:v>43933</c:v>
                </c:pt>
                <c:pt idx="102">
                  <c:v>43934</c:v>
                </c:pt>
                <c:pt idx="103">
                  <c:v>43935</c:v>
                </c:pt>
                <c:pt idx="104">
                  <c:v>43936</c:v>
                </c:pt>
                <c:pt idx="105">
                  <c:v>43937</c:v>
                </c:pt>
                <c:pt idx="106">
                  <c:v>43938</c:v>
                </c:pt>
                <c:pt idx="107">
                  <c:v>43939</c:v>
                </c:pt>
                <c:pt idx="108">
                  <c:v>43940</c:v>
                </c:pt>
                <c:pt idx="109">
                  <c:v>43941</c:v>
                </c:pt>
                <c:pt idx="110">
                  <c:v>43942</c:v>
                </c:pt>
                <c:pt idx="111">
                  <c:v>43943</c:v>
                </c:pt>
                <c:pt idx="112">
                  <c:v>43944</c:v>
                </c:pt>
                <c:pt idx="113">
                  <c:v>43945</c:v>
                </c:pt>
                <c:pt idx="114">
                  <c:v>43946</c:v>
                </c:pt>
                <c:pt idx="115">
                  <c:v>43947</c:v>
                </c:pt>
                <c:pt idx="116">
                  <c:v>43948</c:v>
                </c:pt>
                <c:pt idx="117">
                  <c:v>43949</c:v>
                </c:pt>
                <c:pt idx="118">
                  <c:v>43950</c:v>
                </c:pt>
                <c:pt idx="119">
                  <c:v>43951</c:v>
                </c:pt>
                <c:pt idx="120">
                  <c:v>43952</c:v>
                </c:pt>
                <c:pt idx="121">
                  <c:v>43953</c:v>
                </c:pt>
                <c:pt idx="122">
                  <c:v>43954</c:v>
                </c:pt>
                <c:pt idx="123">
                  <c:v>43955</c:v>
                </c:pt>
                <c:pt idx="124">
                  <c:v>43956</c:v>
                </c:pt>
                <c:pt idx="125">
                  <c:v>43957</c:v>
                </c:pt>
                <c:pt idx="126">
                  <c:v>43958</c:v>
                </c:pt>
                <c:pt idx="127">
                  <c:v>43959</c:v>
                </c:pt>
                <c:pt idx="128">
                  <c:v>43960</c:v>
                </c:pt>
                <c:pt idx="129">
                  <c:v>43961</c:v>
                </c:pt>
                <c:pt idx="130">
                  <c:v>43962</c:v>
                </c:pt>
                <c:pt idx="131">
                  <c:v>43963</c:v>
                </c:pt>
                <c:pt idx="132">
                  <c:v>43964</c:v>
                </c:pt>
                <c:pt idx="133">
                  <c:v>43965</c:v>
                </c:pt>
                <c:pt idx="134">
                  <c:v>43966</c:v>
                </c:pt>
                <c:pt idx="135">
                  <c:v>43967</c:v>
                </c:pt>
                <c:pt idx="136">
                  <c:v>43968</c:v>
                </c:pt>
                <c:pt idx="137">
                  <c:v>43969</c:v>
                </c:pt>
                <c:pt idx="138">
                  <c:v>43970</c:v>
                </c:pt>
                <c:pt idx="139">
                  <c:v>43971</c:v>
                </c:pt>
                <c:pt idx="140">
                  <c:v>43972</c:v>
                </c:pt>
                <c:pt idx="141">
                  <c:v>43973</c:v>
                </c:pt>
                <c:pt idx="142">
                  <c:v>43974</c:v>
                </c:pt>
              </c:numCache>
            </c:numRef>
          </c:cat>
          <c:val>
            <c:numRef>
              <c:f>Provincia!$C$4:$C$146</c:f>
              <c:numCache>
                <c:formatCode>General</c:formatCode>
                <c:ptCount val="143"/>
                <c:pt idx="14" formatCode="0">
                  <c:v>573</c:v>
                </c:pt>
                <c:pt idx="15" formatCode="0">
                  <c:v>654.85714285714289</c:v>
                </c:pt>
                <c:pt idx="16" formatCode="0">
                  <c:v>736.71428571428578</c:v>
                </c:pt>
                <c:pt idx="17" formatCode="0">
                  <c:v>818.57142857142867</c:v>
                </c:pt>
                <c:pt idx="18" formatCode="0">
                  <c:v>900.42857142857156</c:v>
                </c:pt>
                <c:pt idx="19" formatCode="0">
                  <c:v>982.28571428571445</c:v>
                </c:pt>
                <c:pt idx="20" formatCode="0">
                  <c:v>1064.1428571428573</c:v>
                </c:pt>
                <c:pt idx="21" formatCode="0">
                  <c:v>1146.0000000000005</c:v>
                </c:pt>
                <c:pt idx="22" formatCode="0">
                  <c:v>1260.6000000000004</c:v>
                </c:pt>
                <c:pt idx="23" formatCode="0">
                  <c:v>1375.2000000000005</c:v>
                </c:pt>
                <c:pt idx="24" formatCode="0">
                  <c:v>1489.8000000000004</c:v>
                </c:pt>
                <c:pt idx="25" formatCode="0">
                  <c:v>1604.4000000000005</c:v>
                </c:pt>
                <c:pt idx="26" formatCode="0">
                  <c:v>1719.0000000000005</c:v>
                </c:pt>
                <c:pt idx="27" formatCode="0">
                  <c:v>1833.6000000000004</c:v>
                </c:pt>
                <c:pt idx="28" formatCode="0">
                  <c:v>1948.2000000000003</c:v>
                </c:pt>
                <c:pt idx="29" formatCode="0">
                  <c:v>2062.8000000000002</c:v>
                </c:pt>
                <c:pt idx="30" formatCode="0">
                  <c:v>2177.4000000000005</c:v>
                </c:pt>
                <c:pt idx="31" formatCode="0">
                  <c:v>2292.0000000000005</c:v>
                </c:pt>
                <c:pt idx="32" formatCode="0">
                  <c:v>2426.8235294117653</c:v>
                </c:pt>
                <c:pt idx="33" formatCode="0">
                  <c:v>2561.6470588235306</c:v>
                </c:pt>
                <c:pt idx="34" formatCode="0">
                  <c:v>2696.4705882352955</c:v>
                </c:pt>
                <c:pt idx="35" formatCode="0">
                  <c:v>2831.2941176470604</c:v>
                </c:pt>
                <c:pt idx="36" formatCode="0">
                  <c:v>2966.1176470588252</c:v>
                </c:pt>
                <c:pt idx="37" formatCode="0">
                  <c:v>3100.9411764705906</c:v>
                </c:pt>
                <c:pt idx="38" formatCode="0">
                  <c:v>3235.7647058823554</c:v>
                </c:pt>
                <c:pt idx="39" formatCode="0">
                  <c:v>3370.5882352941208</c:v>
                </c:pt>
                <c:pt idx="40" formatCode="0">
                  <c:v>3505.4117647058856</c:v>
                </c:pt>
                <c:pt idx="41" formatCode="0">
                  <c:v>3640.2352941176505</c:v>
                </c:pt>
                <c:pt idx="42" formatCode="0">
                  <c:v>3775.0588235294153</c:v>
                </c:pt>
                <c:pt idx="43" formatCode="0">
                  <c:v>3909.8823529411807</c:v>
                </c:pt>
                <c:pt idx="44" formatCode="0">
                  <c:v>4044.7058823529455</c:v>
                </c:pt>
                <c:pt idx="45" formatCode="0">
                  <c:v>4179.5294117647109</c:v>
                </c:pt>
                <c:pt idx="46" formatCode="0">
                  <c:v>4314.3529411764757</c:v>
                </c:pt>
                <c:pt idx="47" formatCode="0">
                  <c:v>4449.1764705882406</c:v>
                </c:pt>
                <c:pt idx="48" formatCode="0">
                  <c:v>4584.0000000000055</c:v>
                </c:pt>
                <c:pt idx="49" formatCode="0">
                  <c:v>4698.6000000000058</c:v>
                </c:pt>
                <c:pt idx="50" formatCode="0">
                  <c:v>4813.2000000000053</c:v>
                </c:pt>
                <c:pt idx="51" formatCode="0">
                  <c:v>4927.8000000000056</c:v>
                </c:pt>
                <c:pt idx="52" formatCode="0">
                  <c:v>5042.4000000000051</c:v>
                </c:pt>
                <c:pt idx="53" formatCode="0">
                  <c:v>5157.0000000000055</c:v>
                </c:pt>
                <c:pt idx="54" formatCode="0">
                  <c:v>5271.6000000000058</c:v>
                </c:pt>
                <c:pt idx="55" formatCode="0">
                  <c:v>5386.2000000000053</c:v>
                </c:pt>
                <c:pt idx="56" formatCode="0">
                  <c:v>5500.8000000000056</c:v>
                </c:pt>
                <c:pt idx="57" formatCode="0">
                  <c:v>5615.4000000000051</c:v>
                </c:pt>
                <c:pt idx="58" formatCode="0">
                  <c:v>5730.0000000000055</c:v>
                </c:pt>
                <c:pt idx="59" formatCode="0">
                  <c:v>5844.6000000000058</c:v>
                </c:pt>
                <c:pt idx="60" formatCode="0">
                  <c:v>5959.2000000000053</c:v>
                </c:pt>
                <c:pt idx="61" formatCode="0">
                  <c:v>6073.8000000000056</c:v>
                </c:pt>
                <c:pt idx="62" formatCode="0">
                  <c:v>6188.4000000000051</c:v>
                </c:pt>
                <c:pt idx="63" formatCode="0">
                  <c:v>6303.0000000000055</c:v>
                </c:pt>
                <c:pt idx="64" formatCode="0">
                  <c:v>6417.6000000000058</c:v>
                </c:pt>
                <c:pt idx="65" formatCode="0">
                  <c:v>6532.2000000000053</c:v>
                </c:pt>
                <c:pt idx="66" formatCode="0">
                  <c:v>6646.8000000000047</c:v>
                </c:pt>
                <c:pt idx="67" formatCode="0">
                  <c:v>6761.4000000000051</c:v>
                </c:pt>
                <c:pt idx="68" formatCode="0">
                  <c:v>6876.0000000000055</c:v>
                </c:pt>
                <c:pt idx="69" formatCode="0">
                  <c:v>6990.6000000000058</c:v>
                </c:pt>
                <c:pt idx="70" formatCode="0">
                  <c:v>7105.2000000000053</c:v>
                </c:pt>
                <c:pt idx="71" formatCode="0">
                  <c:v>7219.8000000000047</c:v>
                </c:pt>
                <c:pt idx="72" formatCode="0">
                  <c:v>7334.4000000000051</c:v>
                </c:pt>
                <c:pt idx="73" formatCode="0">
                  <c:v>7449.0000000000055</c:v>
                </c:pt>
                <c:pt idx="74" formatCode="0">
                  <c:v>7563.6000000000058</c:v>
                </c:pt>
                <c:pt idx="75" formatCode="0">
                  <c:v>7678.2000000000053</c:v>
                </c:pt>
                <c:pt idx="76" formatCode="0">
                  <c:v>7792.8000000000047</c:v>
                </c:pt>
                <c:pt idx="77" formatCode="0">
                  <c:v>7907.4000000000051</c:v>
                </c:pt>
                <c:pt idx="78" formatCode="0">
                  <c:v>8022.0000000000055</c:v>
                </c:pt>
                <c:pt idx="79" formatCode="0">
                  <c:v>8136.6000000000058</c:v>
                </c:pt>
                <c:pt idx="80" formatCode="0">
                  <c:v>8251.2000000000044</c:v>
                </c:pt>
                <c:pt idx="81" formatCode="0">
                  <c:v>8365.8000000000047</c:v>
                </c:pt>
                <c:pt idx="82" formatCode="0">
                  <c:v>8480.4000000000051</c:v>
                </c:pt>
                <c:pt idx="83" formatCode="0">
                  <c:v>8595.0000000000055</c:v>
                </c:pt>
                <c:pt idx="84" formatCode="0">
                  <c:v>8777.8723404255379</c:v>
                </c:pt>
                <c:pt idx="85" formatCode="0">
                  <c:v>8960.7446808510686</c:v>
                </c:pt>
                <c:pt idx="86" formatCode="0">
                  <c:v>9143.617021276601</c:v>
                </c:pt>
                <c:pt idx="87" formatCode="0">
                  <c:v>9326.4893617021335</c:v>
                </c:pt>
                <c:pt idx="88" formatCode="0">
                  <c:v>9509.3617021276659</c:v>
                </c:pt>
                <c:pt idx="89" formatCode="0">
                  <c:v>9692.2340425531984</c:v>
                </c:pt>
                <c:pt idx="90" formatCode="0">
                  <c:v>9875.106382978729</c:v>
                </c:pt>
                <c:pt idx="91" formatCode="0">
                  <c:v>10057.978723404261</c:v>
                </c:pt>
                <c:pt idx="92" formatCode="0">
                  <c:v>10240.851063829794</c:v>
                </c:pt>
                <c:pt idx="93" formatCode="0">
                  <c:v>10423.723404255325</c:v>
                </c:pt>
                <c:pt idx="94" formatCode="0">
                  <c:v>10606.595744680857</c:v>
                </c:pt>
                <c:pt idx="95" formatCode="0">
                  <c:v>10789.468085106389</c:v>
                </c:pt>
                <c:pt idx="96" formatCode="0">
                  <c:v>10972.340425531922</c:v>
                </c:pt>
                <c:pt idx="97" formatCode="0">
                  <c:v>11155.212765957454</c:v>
                </c:pt>
                <c:pt idx="98" formatCode="0">
                  <c:v>11338.085106382985</c:v>
                </c:pt>
                <c:pt idx="99" formatCode="0">
                  <c:v>11520.957446808517</c:v>
                </c:pt>
                <c:pt idx="100" formatCode="0">
                  <c:v>11703.82978723405</c:v>
                </c:pt>
                <c:pt idx="101" formatCode="0">
                  <c:v>11886.702127659581</c:v>
                </c:pt>
                <c:pt idx="102" formatCode="0">
                  <c:v>12069.574468085113</c:v>
                </c:pt>
                <c:pt idx="103" formatCode="0">
                  <c:v>12252.446808510645</c:v>
                </c:pt>
                <c:pt idx="104" formatCode="0">
                  <c:v>12435.319148936178</c:v>
                </c:pt>
                <c:pt idx="105" formatCode="0">
                  <c:v>12618.19148936171</c:v>
                </c:pt>
                <c:pt idx="106" formatCode="0">
                  <c:v>12801.063829787241</c:v>
                </c:pt>
                <c:pt idx="107" formatCode="0">
                  <c:v>13258.240121580555</c:v>
                </c:pt>
                <c:pt idx="108" formatCode="0">
                  <c:v>13715.416413373867</c:v>
                </c:pt>
                <c:pt idx="109" formatCode="0">
                  <c:v>14172.592705167181</c:v>
                </c:pt>
                <c:pt idx="110" formatCode="0">
                  <c:v>14629.768996960493</c:v>
                </c:pt>
                <c:pt idx="111" formatCode="0">
                  <c:v>15086.945288753806</c:v>
                </c:pt>
                <c:pt idx="112" formatCode="0">
                  <c:v>15544.121580547118</c:v>
                </c:pt>
                <c:pt idx="113" formatCode="0">
                  <c:v>16001.297872340432</c:v>
                </c:pt>
                <c:pt idx="114" formatCode="0">
                  <c:v>16458.474164133746</c:v>
                </c:pt>
                <c:pt idx="115" formatCode="0">
                  <c:v>16915.650455927058</c:v>
                </c:pt>
                <c:pt idx="116" formatCode="0">
                  <c:v>17372.82674772037</c:v>
                </c:pt>
                <c:pt idx="117" formatCode="0">
                  <c:v>17830.003039513686</c:v>
                </c:pt>
                <c:pt idx="118" formatCode="0">
                  <c:v>18287.179331306997</c:v>
                </c:pt>
                <c:pt idx="119" formatCode="0">
                  <c:v>18744.355623100309</c:v>
                </c:pt>
                <c:pt idx="120" formatCode="0">
                  <c:v>19201.531914893625</c:v>
                </c:pt>
                <c:pt idx="121" formatCode="0">
                  <c:v>19783.424887169575</c:v>
                </c:pt>
                <c:pt idx="122" formatCode="0">
                  <c:v>20365.317859445528</c:v>
                </c:pt>
                <c:pt idx="123" formatCode="0">
                  <c:v>20947.210831721477</c:v>
                </c:pt>
                <c:pt idx="124" formatCode="0">
                  <c:v>21529.10380399743</c:v>
                </c:pt>
                <c:pt idx="125" formatCode="0">
                  <c:v>22110.99677627338</c:v>
                </c:pt>
                <c:pt idx="126" formatCode="0">
                  <c:v>22692.889748549333</c:v>
                </c:pt>
                <c:pt idx="127" formatCode="0">
                  <c:v>23274.782720825282</c:v>
                </c:pt>
                <c:pt idx="128" formatCode="0">
                  <c:v>23856.675693101235</c:v>
                </c:pt>
                <c:pt idx="129" formatCode="0">
                  <c:v>24438.568665377185</c:v>
                </c:pt>
                <c:pt idx="130" formatCode="0">
                  <c:v>25020.461637653134</c:v>
                </c:pt>
                <c:pt idx="131" formatCode="0">
                  <c:v>25602.354609929087</c:v>
                </c:pt>
                <c:pt idx="132" formatCode="0">
                  <c:v>26184.247582205036</c:v>
                </c:pt>
                <c:pt idx="133" formatCode="0">
                  <c:v>26766.14055448099</c:v>
                </c:pt>
                <c:pt idx="134" formatCode="0">
                  <c:v>27348.033526756939</c:v>
                </c:pt>
                <c:pt idx="135" formatCode="0">
                  <c:v>27929.926499032888</c:v>
                </c:pt>
                <c:pt idx="136" formatCode="0">
                  <c:v>28511.819471308841</c:v>
                </c:pt>
                <c:pt idx="137" formatCode="0">
                  <c:v>29093.712443584795</c:v>
                </c:pt>
                <c:pt idx="138" formatCode="0">
                  <c:v>29675.605415860744</c:v>
                </c:pt>
                <c:pt idx="139" formatCode="0">
                  <c:v>30257.498388136693</c:v>
                </c:pt>
                <c:pt idx="140" formatCode="0">
                  <c:v>30839.391360412646</c:v>
                </c:pt>
                <c:pt idx="141" formatCode="0">
                  <c:v>31421.284332688596</c:v>
                </c:pt>
                <c:pt idx="142" formatCode="0">
                  <c:v>32003.177304964549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47-48FB-8FBB-13AEB6BCB5DF}"/>
            </c:ext>
          </c:extLst>
        </c:ser>
        <c:ser>
          <c:idx val="2"/>
          <c:order val="2"/>
          <c:tx>
            <c:strRef>
              <c:f>Provincia!$D$3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Provincia!$A$4:$A$146</c:f>
              <c:numCache>
                <c:formatCode>d\-mmm</c:formatCode>
                <c:ptCount val="143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43891</c:v>
                </c:pt>
                <c:pt idx="60">
                  <c:v>43892</c:v>
                </c:pt>
                <c:pt idx="61">
                  <c:v>43893</c:v>
                </c:pt>
                <c:pt idx="62">
                  <c:v>43894</c:v>
                </c:pt>
                <c:pt idx="63">
                  <c:v>43895</c:v>
                </c:pt>
                <c:pt idx="64">
                  <c:v>43896</c:v>
                </c:pt>
                <c:pt idx="65">
                  <c:v>43897</c:v>
                </c:pt>
                <c:pt idx="66">
                  <c:v>43898</c:v>
                </c:pt>
                <c:pt idx="67">
                  <c:v>43899</c:v>
                </c:pt>
                <c:pt idx="68">
                  <c:v>43900</c:v>
                </c:pt>
                <c:pt idx="69">
                  <c:v>43901</c:v>
                </c:pt>
                <c:pt idx="70">
                  <c:v>43902</c:v>
                </c:pt>
                <c:pt idx="71">
                  <c:v>43903</c:v>
                </c:pt>
                <c:pt idx="72">
                  <c:v>43904</c:v>
                </c:pt>
                <c:pt idx="73">
                  <c:v>43905</c:v>
                </c:pt>
                <c:pt idx="74">
                  <c:v>43906</c:v>
                </c:pt>
                <c:pt idx="75">
                  <c:v>43907</c:v>
                </c:pt>
                <c:pt idx="76">
                  <c:v>43908</c:v>
                </c:pt>
                <c:pt idx="77">
                  <c:v>43909</c:v>
                </c:pt>
                <c:pt idx="78">
                  <c:v>43910</c:v>
                </c:pt>
                <c:pt idx="79">
                  <c:v>43911</c:v>
                </c:pt>
                <c:pt idx="80">
                  <c:v>43912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43918</c:v>
                </c:pt>
                <c:pt idx="87">
                  <c:v>43919</c:v>
                </c:pt>
                <c:pt idx="88">
                  <c:v>43920</c:v>
                </c:pt>
                <c:pt idx="89">
                  <c:v>43921</c:v>
                </c:pt>
                <c:pt idx="90">
                  <c:v>43922</c:v>
                </c:pt>
                <c:pt idx="91">
                  <c:v>43923</c:v>
                </c:pt>
                <c:pt idx="92">
                  <c:v>43924</c:v>
                </c:pt>
                <c:pt idx="93">
                  <c:v>43925</c:v>
                </c:pt>
                <c:pt idx="94">
                  <c:v>43926</c:v>
                </c:pt>
                <c:pt idx="95">
                  <c:v>43927</c:v>
                </c:pt>
                <c:pt idx="96">
                  <c:v>43928</c:v>
                </c:pt>
                <c:pt idx="97">
                  <c:v>43929</c:v>
                </c:pt>
                <c:pt idx="98">
                  <c:v>43930</c:v>
                </c:pt>
                <c:pt idx="99">
                  <c:v>43931</c:v>
                </c:pt>
                <c:pt idx="100">
                  <c:v>43932</c:v>
                </c:pt>
                <c:pt idx="101">
                  <c:v>43933</c:v>
                </c:pt>
                <c:pt idx="102">
                  <c:v>43934</c:v>
                </c:pt>
                <c:pt idx="103">
                  <c:v>43935</c:v>
                </c:pt>
                <c:pt idx="104">
                  <c:v>43936</c:v>
                </c:pt>
                <c:pt idx="105">
                  <c:v>43937</c:v>
                </c:pt>
                <c:pt idx="106">
                  <c:v>43938</c:v>
                </c:pt>
                <c:pt idx="107">
                  <c:v>43939</c:v>
                </c:pt>
                <c:pt idx="108">
                  <c:v>43940</c:v>
                </c:pt>
                <c:pt idx="109">
                  <c:v>43941</c:v>
                </c:pt>
                <c:pt idx="110">
                  <c:v>43942</c:v>
                </c:pt>
                <c:pt idx="111">
                  <c:v>43943</c:v>
                </c:pt>
                <c:pt idx="112">
                  <c:v>43944</c:v>
                </c:pt>
                <c:pt idx="113">
                  <c:v>43945</c:v>
                </c:pt>
                <c:pt idx="114">
                  <c:v>43946</c:v>
                </c:pt>
                <c:pt idx="115">
                  <c:v>43947</c:v>
                </c:pt>
                <c:pt idx="116">
                  <c:v>43948</c:v>
                </c:pt>
                <c:pt idx="117">
                  <c:v>43949</c:v>
                </c:pt>
                <c:pt idx="118">
                  <c:v>43950</c:v>
                </c:pt>
                <c:pt idx="119">
                  <c:v>43951</c:v>
                </c:pt>
                <c:pt idx="120">
                  <c:v>43952</c:v>
                </c:pt>
                <c:pt idx="121">
                  <c:v>43953</c:v>
                </c:pt>
                <c:pt idx="122">
                  <c:v>43954</c:v>
                </c:pt>
                <c:pt idx="123">
                  <c:v>43955</c:v>
                </c:pt>
                <c:pt idx="124">
                  <c:v>43956</c:v>
                </c:pt>
                <c:pt idx="125">
                  <c:v>43957</c:v>
                </c:pt>
                <c:pt idx="126">
                  <c:v>43958</c:v>
                </c:pt>
                <c:pt idx="127">
                  <c:v>43959</c:v>
                </c:pt>
                <c:pt idx="128">
                  <c:v>43960</c:v>
                </c:pt>
                <c:pt idx="129">
                  <c:v>43961</c:v>
                </c:pt>
                <c:pt idx="130">
                  <c:v>43962</c:v>
                </c:pt>
                <c:pt idx="131">
                  <c:v>43963</c:v>
                </c:pt>
                <c:pt idx="132">
                  <c:v>43964</c:v>
                </c:pt>
                <c:pt idx="133">
                  <c:v>43965</c:v>
                </c:pt>
                <c:pt idx="134">
                  <c:v>43966</c:v>
                </c:pt>
                <c:pt idx="135">
                  <c:v>43967</c:v>
                </c:pt>
                <c:pt idx="136">
                  <c:v>43968</c:v>
                </c:pt>
                <c:pt idx="137">
                  <c:v>43969</c:v>
                </c:pt>
                <c:pt idx="138">
                  <c:v>43970</c:v>
                </c:pt>
                <c:pt idx="139">
                  <c:v>43971</c:v>
                </c:pt>
                <c:pt idx="140">
                  <c:v>43972</c:v>
                </c:pt>
                <c:pt idx="141">
                  <c:v>43973</c:v>
                </c:pt>
                <c:pt idx="142">
                  <c:v>43974</c:v>
                </c:pt>
              </c:numCache>
            </c:numRef>
          </c:cat>
          <c:val>
            <c:numRef>
              <c:f>Provincia!$D$4:$D$146</c:f>
              <c:numCache>
                <c:formatCode>0</c:formatCode>
                <c:ptCount val="143"/>
                <c:pt idx="0">
                  <c:v>0</c:v>
                </c:pt>
                <c:pt idx="1">
                  <c:v>15</c:v>
                </c:pt>
                <c:pt idx="2">
                  <c:v>31</c:v>
                </c:pt>
                <c:pt idx="3">
                  <c:v>38</c:v>
                </c:pt>
                <c:pt idx="4">
                  <c:v>72</c:v>
                </c:pt>
                <c:pt idx="5">
                  <c:v>110</c:v>
                </c:pt>
                <c:pt idx="6">
                  <c:v>175</c:v>
                </c:pt>
                <c:pt idx="7">
                  <c:v>210</c:v>
                </c:pt>
                <c:pt idx="8">
                  <c:v>279</c:v>
                </c:pt>
                <c:pt idx="9">
                  <c:v>314</c:v>
                </c:pt>
                <c:pt idx="10">
                  <c:v>335</c:v>
                </c:pt>
                <c:pt idx="11">
                  <c:v>396</c:v>
                </c:pt>
                <c:pt idx="12">
                  <c:v>448</c:v>
                </c:pt>
                <c:pt idx="13">
                  <c:v>502</c:v>
                </c:pt>
                <c:pt idx="14">
                  <c:v>573</c:v>
                </c:pt>
                <c:pt idx="15">
                  <c:v>638</c:v>
                </c:pt>
                <c:pt idx="16">
                  <c:v>692</c:v>
                </c:pt>
                <c:pt idx="17">
                  <c:v>710</c:v>
                </c:pt>
                <c:pt idx="18">
                  <c:v>774</c:v>
                </c:pt>
                <c:pt idx="19">
                  <c:v>829</c:v>
                </c:pt>
                <c:pt idx="20">
                  <c:v>897</c:v>
                </c:pt>
                <c:pt idx="21">
                  <c:v>954</c:v>
                </c:pt>
                <c:pt idx="22" formatCode="General">
                  <c:v>1005</c:v>
                </c:pt>
                <c:pt idx="23" formatCode="General">
                  <c:v>1039</c:v>
                </c:pt>
                <c:pt idx="24" formatCode="General">
                  <c:v>1064</c:v>
                </c:pt>
                <c:pt idx="25" formatCode="General">
                  <c:v>1115</c:v>
                </c:pt>
                <c:pt idx="26" formatCode="General">
                  <c:v>1188</c:v>
                </c:pt>
                <c:pt idx="27" formatCode="General">
                  <c:v>1259</c:v>
                </c:pt>
                <c:pt idx="28" formatCode="General">
                  <c:v>1311</c:v>
                </c:pt>
                <c:pt idx="29" formatCode="General">
                  <c:v>1365</c:v>
                </c:pt>
                <c:pt idx="30" formatCode="General">
                  <c:v>1404</c:v>
                </c:pt>
                <c:pt idx="31" formatCode="General">
                  <c:v>1419</c:v>
                </c:pt>
                <c:pt idx="32" formatCode="General">
                  <c:v>1462</c:v>
                </c:pt>
                <c:pt idx="33" formatCode="General">
                  <c:v>1539</c:v>
                </c:pt>
                <c:pt idx="34" formatCode="General">
                  <c:v>1639</c:v>
                </c:pt>
                <c:pt idx="35" formatCode="General">
                  <c:v>1727</c:v>
                </c:pt>
                <c:pt idx="36" formatCode="General">
                  <c:v>1867</c:v>
                </c:pt>
                <c:pt idx="37" formatCode="General">
                  <c:v>1919</c:v>
                </c:pt>
                <c:pt idx="38" formatCode="General">
                  <c:v>1937</c:v>
                </c:pt>
                <c:pt idx="39" formatCode="General">
                  <c:v>1995</c:v>
                </c:pt>
                <c:pt idx="40" formatCode="General">
                  <c:v>2089</c:v>
                </c:pt>
                <c:pt idx="41" formatCode="General">
                  <c:v>2173</c:v>
                </c:pt>
                <c:pt idx="42" formatCode="General">
                  <c:v>2262</c:v>
                </c:pt>
                <c:pt idx="43" formatCode="General">
                  <c:v>2313</c:v>
                </c:pt>
                <c:pt idx="44" formatCode="General">
                  <c:v>2384</c:v>
                </c:pt>
                <c:pt idx="45" formatCode="General">
                  <c:v>2396</c:v>
                </c:pt>
                <c:pt idx="46" formatCode="General">
                  <c:v>2433</c:v>
                </c:pt>
                <c:pt idx="47" formatCode="General">
                  <c:v>2455</c:v>
                </c:pt>
                <c:pt idx="48" formatCode="General">
                  <c:v>2532</c:v>
                </c:pt>
                <c:pt idx="49" formatCode="General">
                  <c:v>2700</c:v>
                </c:pt>
                <c:pt idx="50" formatCode="General">
                  <c:v>2825</c:v>
                </c:pt>
                <c:pt idx="51" formatCode="General">
                  <c:v>2937</c:v>
                </c:pt>
                <c:pt idx="52" formatCode="General">
                  <c:v>2965</c:v>
                </c:pt>
                <c:pt idx="53" formatCode="General">
                  <c:v>3084</c:v>
                </c:pt>
                <c:pt idx="54" formatCode="General">
                  <c:v>3218</c:v>
                </c:pt>
                <c:pt idx="55" formatCode="General">
                  <c:v>3349</c:v>
                </c:pt>
                <c:pt idx="56" formatCode="General">
                  <c:v>3451</c:v>
                </c:pt>
                <c:pt idx="57" formatCode="General">
                  <c:v>3561</c:v>
                </c:pt>
                <c:pt idx="58" formatCode="General">
                  <c:v>3653</c:v>
                </c:pt>
                <c:pt idx="59" formatCode="General">
                  <c:v>3694</c:v>
                </c:pt>
                <c:pt idx="60" formatCode="General">
                  <c:v>3826</c:v>
                </c:pt>
                <c:pt idx="61" formatCode="General">
                  <c:v>3935</c:v>
                </c:pt>
                <c:pt idx="62" formatCode="General">
                  <c:v>4064</c:v>
                </c:pt>
                <c:pt idx="63" formatCode="General">
                  <c:v>4255</c:v>
                </c:pt>
                <c:pt idx="64" formatCode="General">
                  <c:v>4312</c:v>
                </c:pt>
                <c:pt idx="65" formatCode="General">
                  <c:v>4373</c:v>
                </c:pt>
                <c:pt idx="66" formatCode="General">
                  <c:v>4404</c:v>
                </c:pt>
                <c:pt idx="67" formatCode="General">
                  <c:v>4509</c:v>
                </c:pt>
                <c:pt idx="68" formatCode="General">
                  <c:v>4675</c:v>
                </c:pt>
                <c:pt idx="69" formatCode="General">
                  <c:v>4820</c:v>
                </c:pt>
                <c:pt idx="70" formatCode="General">
                  <c:v>4908</c:v>
                </c:pt>
                <c:pt idx="71" formatCode="General">
                  <c:v>5065</c:v>
                </c:pt>
                <c:pt idx="73" formatCode="General">
                  <c:v>5149</c:v>
                </c:pt>
                <c:pt idx="74" formatCode="General">
                  <c:v>5297</c:v>
                </c:pt>
                <c:pt idx="75" formatCode="General">
                  <c:v>5418</c:v>
                </c:pt>
                <c:pt idx="76" formatCode="General">
                  <c:v>5528</c:v>
                </c:pt>
                <c:pt idx="77" formatCode="General">
                  <c:v>5647</c:v>
                </c:pt>
                <c:pt idx="78" formatCode="General">
                  <c:v>5774</c:v>
                </c:pt>
                <c:pt idx="80" formatCode="General">
                  <c:v>5852</c:v>
                </c:pt>
                <c:pt idx="81" formatCode="General">
                  <c:v>5995</c:v>
                </c:pt>
                <c:pt idx="82" formatCode="General">
                  <c:v>6094</c:v>
                </c:pt>
                <c:pt idx="83" formatCode="General">
                  <c:v>6147</c:v>
                </c:pt>
                <c:pt idx="84" formatCode="General">
                  <c:v>6254</c:v>
                </c:pt>
                <c:pt idx="85" formatCode="General">
                  <c:v>6398</c:v>
                </c:pt>
                <c:pt idx="87" formatCode="General">
                  <c:v>6518</c:v>
                </c:pt>
                <c:pt idx="88" formatCode="General">
                  <c:v>6654</c:v>
                </c:pt>
                <c:pt idx="89" formatCode="General">
                  <c:v>6755</c:v>
                </c:pt>
                <c:pt idx="90" formatCode="General">
                  <c:v>6933</c:v>
                </c:pt>
                <c:pt idx="91" formatCode="General">
                  <c:v>7016</c:v>
                </c:pt>
                <c:pt idx="92" formatCode="General">
                  <c:v>7100</c:v>
                </c:pt>
                <c:pt idx="94" formatCode="General">
                  <c:v>7190</c:v>
                </c:pt>
                <c:pt idx="95" formatCode="General">
                  <c:v>7404</c:v>
                </c:pt>
                <c:pt idx="96" formatCode="General">
                  <c:v>7624</c:v>
                </c:pt>
                <c:pt idx="97" formatCode="General">
                  <c:v>7834</c:v>
                </c:pt>
                <c:pt idx="98" formatCode="General">
                  <c:v>8052</c:v>
                </c:pt>
                <c:pt idx="99" formatCode="General">
                  <c:v>8322</c:v>
                </c:pt>
                <c:pt idx="101" formatCode="General">
                  <c:v>8451</c:v>
                </c:pt>
                <c:pt idx="102" formatCode="General">
                  <c:v>8658</c:v>
                </c:pt>
                <c:pt idx="103" formatCode="General">
                  <c:v>8882</c:v>
                </c:pt>
                <c:pt idx="104" formatCode="General">
                  <c:v>9161</c:v>
                </c:pt>
                <c:pt idx="105" formatCode="General">
                  <c:v>9403</c:v>
                </c:pt>
                <c:pt idx="106" formatCode="General">
                  <c:v>9590</c:v>
                </c:pt>
                <c:pt idx="108" formatCode="General">
                  <c:v>9710</c:v>
                </c:pt>
                <c:pt idx="109" formatCode="General">
                  <c:v>9966</c:v>
                </c:pt>
                <c:pt idx="110" formatCode="General">
                  <c:v>10203</c:v>
                </c:pt>
                <c:pt idx="111" formatCode="General">
                  <c:v>10448</c:v>
                </c:pt>
                <c:pt idx="112" formatCode="General">
                  <c:v>10698</c:v>
                </c:pt>
                <c:pt idx="113" formatCode="General">
                  <c:v>10928</c:v>
                </c:pt>
                <c:pt idx="115" formatCode="General">
                  <c:v>11049</c:v>
                </c:pt>
                <c:pt idx="116" formatCode="General">
                  <c:v>11297</c:v>
                </c:pt>
                <c:pt idx="117" formatCode="General">
                  <c:v>11495</c:v>
                </c:pt>
                <c:pt idx="118" formatCode="General">
                  <c:v>11706</c:v>
                </c:pt>
                <c:pt idx="119" formatCode="General">
                  <c:v>11988</c:v>
                </c:pt>
                <c:pt idx="120" formatCode="General">
                  <c:v>12226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47-48FB-8FBB-13AEB6BCB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957968"/>
        <c:axId val="357958360"/>
      </c:lineChart>
      <c:dateAx>
        <c:axId val="35795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57958360"/>
        <c:crosses val="autoZero"/>
        <c:auto val="1"/>
        <c:lblOffset val="100"/>
        <c:baseTimeUnit val="days"/>
      </c:dateAx>
      <c:valAx>
        <c:axId val="357958360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Casos</a:t>
                </a:r>
                <a:r>
                  <a:rPr lang="es-419" baseline="0"/>
                  <a:t> COVID-19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57957968"/>
        <c:crosses val="autoZero"/>
        <c:crossBetween val="between"/>
      </c:valAx>
      <c:valAx>
        <c:axId val="357959928"/>
        <c:scaling>
          <c:orientation val="minMax"/>
          <c:max val="50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Tiempo</a:t>
                </a:r>
                <a:r>
                  <a:rPr lang="es-419" baseline="0"/>
                  <a:t> de duplicación (DIA)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57958752"/>
        <c:crosses val="max"/>
        <c:crossBetween val="between"/>
        <c:minorUnit val="1"/>
      </c:valAx>
      <c:dateAx>
        <c:axId val="357958752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5795992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/>
              <a:t>COVID-19</a:t>
            </a:r>
            <a:r>
              <a:rPr lang="es-419" sz="1050" baseline="0"/>
              <a:t>. Tiempo de duplicación por casos notifcados en el parte diario. Evolución de casos Teórico Vs. Reales. Departamento Capital. 06/01/2022</a:t>
            </a:r>
            <a:endParaRPr lang="es-419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capital!$B$3</c:f>
              <c:strCache>
                <c:ptCount val="1"/>
                <c:pt idx="0">
                  <c:v>Tpo. De duplicación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capital!$A$4:$A$46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capital!$B$4:$B$46</c:f>
              <c:numCache>
                <c:formatCode>General</c:formatCode>
                <c:ptCount val="43"/>
                <c:pt idx="0" formatCode="0.00">
                  <c:v>7.32</c:v>
                </c:pt>
                <c:pt idx="3" formatCode="0.00">
                  <c:v>6.24</c:v>
                </c:pt>
                <c:pt idx="4" formatCode="0.00">
                  <c:v>5.99</c:v>
                </c:pt>
                <c:pt idx="5" formatCode="0.00">
                  <c:v>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2B-4377-8195-CB05A8551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050888"/>
        <c:axId val="381055984"/>
      </c:barChart>
      <c:lineChart>
        <c:grouping val="standard"/>
        <c:varyColors val="0"/>
        <c:ser>
          <c:idx val="1"/>
          <c:order val="1"/>
          <c:tx>
            <c:strRef>
              <c:f>capital!$C$3</c:f>
              <c:strCache>
                <c:ptCount val="1"/>
                <c:pt idx="0">
                  <c:v>Teórico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capital!$A$4:$A$46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capital!$C$4:$C$46</c:f>
              <c:numCache>
                <c:formatCode>0</c:formatCode>
                <c:ptCount val="43"/>
                <c:pt idx="0">
                  <c:v>638</c:v>
                </c:pt>
                <c:pt idx="1">
                  <c:v>729.14285714285711</c:v>
                </c:pt>
                <c:pt idx="2">
                  <c:v>820.28571428571422</c:v>
                </c:pt>
                <c:pt idx="3">
                  <c:v>911.42857142857133</c:v>
                </c:pt>
                <c:pt idx="4">
                  <c:v>1041.5102040816323</c:v>
                </c:pt>
                <c:pt idx="5">
                  <c:v>1171.5918367346933</c:v>
                </c:pt>
                <c:pt idx="6">
                  <c:v>1301.6734693877543</c:v>
                </c:pt>
                <c:pt idx="7">
                  <c:v>1431.7551020408155</c:v>
                </c:pt>
                <c:pt idx="8">
                  <c:v>1561.8367346938762</c:v>
                </c:pt>
                <c:pt idx="9">
                  <c:v>1691.9183673469374</c:v>
                </c:pt>
                <c:pt idx="10">
                  <c:v>1821.9999999999984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2B-4377-8195-CB05A8551E45}"/>
            </c:ext>
          </c:extLst>
        </c:ser>
        <c:ser>
          <c:idx val="2"/>
          <c:order val="2"/>
          <c:tx>
            <c:strRef>
              <c:f>capital!$D$3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capital!$A$4:$A$46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capital!$D$4:$D$46</c:f>
              <c:numCache>
                <c:formatCode>0</c:formatCode>
                <c:ptCount val="43"/>
                <c:pt idx="0">
                  <c:v>531</c:v>
                </c:pt>
                <c:pt idx="1">
                  <c:v>1169</c:v>
                </c:pt>
                <c:pt idx="2">
                  <c:v>1399</c:v>
                </c:pt>
                <c:pt idx="3">
                  <c:v>1847</c:v>
                </c:pt>
                <c:pt idx="4">
                  <c:v>2756</c:v>
                </c:pt>
                <c:pt idx="5">
                  <c:v>3820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2B-4377-8195-CB05A8551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57944"/>
        <c:axId val="381052064"/>
      </c:lineChart>
      <c:dateAx>
        <c:axId val="38105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2064"/>
        <c:crosses val="autoZero"/>
        <c:auto val="1"/>
        <c:lblOffset val="100"/>
        <c:baseTimeUnit val="days"/>
      </c:dateAx>
      <c:valAx>
        <c:axId val="381052064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Casos</a:t>
                </a:r>
                <a:r>
                  <a:rPr lang="es-419" baseline="0"/>
                  <a:t> COVID-19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7944"/>
        <c:crosses val="autoZero"/>
        <c:crossBetween val="between"/>
      </c:valAx>
      <c:valAx>
        <c:axId val="381055984"/>
        <c:scaling>
          <c:orientation val="minMax"/>
          <c:max val="20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Tiempo</a:t>
                </a:r>
                <a:r>
                  <a:rPr lang="es-419" baseline="0"/>
                  <a:t> de duplicación (DIA)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0888"/>
        <c:crosses val="max"/>
        <c:crossBetween val="between"/>
        <c:minorUnit val="1"/>
      </c:valAx>
      <c:dateAx>
        <c:axId val="38105088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810559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/>
              <a:t>COVID-19</a:t>
            </a:r>
            <a:r>
              <a:rPr lang="es-419" sz="1050" baseline="0"/>
              <a:t>. Tiempo de duplicación por casos notifcados en el parte diario. Evolución de casos Teórico Vs. Reales. Gran Salta. 06/01/2022</a:t>
            </a:r>
            <a:endParaRPr lang="es-419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'Gran Salta'!$B$3</c:f>
              <c:strCache>
                <c:ptCount val="1"/>
                <c:pt idx="0">
                  <c:v>Tpo. De duplicación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'Gran Salta'!$A$4:$A$46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'Gran Salta'!$B$4:$B$46</c:f>
              <c:numCache>
                <c:formatCode>General</c:formatCode>
                <c:ptCount val="43"/>
                <c:pt idx="0" formatCode="0.00">
                  <c:v>7.64</c:v>
                </c:pt>
                <c:pt idx="3" formatCode="0.00">
                  <c:v>6.13</c:v>
                </c:pt>
                <c:pt idx="4" formatCode="0.00">
                  <c:v>6.26</c:v>
                </c:pt>
                <c:pt idx="5" formatCode="0.00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3-4019-AE93-5D3DC5E1D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050888"/>
        <c:axId val="381055984"/>
      </c:barChart>
      <c:lineChart>
        <c:grouping val="standard"/>
        <c:varyColors val="0"/>
        <c:ser>
          <c:idx val="1"/>
          <c:order val="1"/>
          <c:tx>
            <c:strRef>
              <c:f>'Gran Salta'!$C$3</c:f>
              <c:strCache>
                <c:ptCount val="1"/>
                <c:pt idx="0">
                  <c:v>Teórico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'Gran Salta'!$A$4:$A$46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'Gran Salta'!$C$4:$C$46</c:f>
              <c:numCache>
                <c:formatCode>0</c:formatCode>
                <c:ptCount val="43"/>
                <c:pt idx="0">
                  <c:v>717</c:v>
                </c:pt>
                <c:pt idx="1">
                  <c:v>806.625</c:v>
                </c:pt>
                <c:pt idx="2">
                  <c:v>896.25</c:v>
                </c:pt>
                <c:pt idx="3">
                  <c:v>985.875</c:v>
                </c:pt>
                <c:pt idx="4">
                  <c:v>1075.5</c:v>
                </c:pt>
                <c:pt idx="5">
                  <c:v>1165.125</c:v>
                </c:pt>
                <c:pt idx="6">
                  <c:v>1254.75</c:v>
                </c:pt>
                <c:pt idx="7">
                  <c:v>1344.375</c:v>
                </c:pt>
                <c:pt idx="8">
                  <c:v>1434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A3-4019-AE93-5D3DC5E1D95A}"/>
            </c:ext>
          </c:extLst>
        </c:ser>
        <c:ser>
          <c:idx val="2"/>
          <c:order val="2"/>
          <c:tx>
            <c:strRef>
              <c:f>'Gran Salta'!$D$3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'Gran Salta'!$A$4:$A$46</c:f>
              <c:numCache>
                <c:formatCode>d\-mmm</c:formatCode>
                <c:ptCount val="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</c:numCache>
            </c:numRef>
          </c:cat>
          <c:val>
            <c:numRef>
              <c:f>'Gran Salta'!$D$4:$D$46</c:f>
              <c:numCache>
                <c:formatCode>0</c:formatCode>
                <c:ptCount val="43"/>
                <c:pt idx="0">
                  <c:v>592</c:v>
                </c:pt>
                <c:pt idx="1">
                  <c:v>1309</c:v>
                </c:pt>
                <c:pt idx="2">
                  <c:v>1563</c:v>
                </c:pt>
                <c:pt idx="3">
                  <c:v>2062</c:v>
                </c:pt>
                <c:pt idx="4">
                  <c:v>3109</c:v>
                </c:pt>
                <c:pt idx="5">
                  <c:v>4318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A3-4019-AE93-5D3DC5E1D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57944"/>
        <c:axId val="381052064"/>
      </c:lineChart>
      <c:dateAx>
        <c:axId val="38105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2064"/>
        <c:crosses val="autoZero"/>
        <c:auto val="1"/>
        <c:lblOffset val="100"/>
        <c:baseTimeUnit val="days"/>
      </c:dateAx>
      <c:valAx>
        <c:axId val="381052064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Casos</a:t>
                </a:r>
                <a:r>
                  <a:rPr lang="es-419" baseline="0"/>
                  <a:t> COVID-19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7944"/>
        <c:crosses val="autoZero"/>
        <c:crossBetween val="between"/>
      </c:valAx>
      <c:valAx>
        <c:axId val="381055984"/>
        <c:scaling>
          <c:orientation val="minMax"/>
          <c:max val="20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Tiempo</a:t>
                </a:r>
                <a:r>
                  <a:rPr lang="es-419" baseline="0"/>
                  <a:t> de duplicación (DIA)</a:t>
                </a:r>
                <a:endParaRPr lang="es-419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50888"/>
        <c:crosses val="max"/>
        <c:crossBetween val="between"/>
        <c:minorUnit val="1"/>
      </c:valAx>
      <c:dateAx>
        <c:axId val="38105088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810559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94F01-CCAC-450D-B43E-6CF24B66A3E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1A64B29-3B40-411A-9266-B1CAD0112001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/>
      <dgm:t>
        <a:bodyPr/>
        <a:lstStyle/>
        <a:p>
          <a:r>
            <a:rPr lang="es-ES" dirty="0">
              <a:latin typeface="Arial Rounded MT Bold" panose="020F0704030504030204" pitchFamily="34" charset="0"/>
            </a:rPr>
            <a:t>Casos confirmados</a:t>
          </a:r>
        </a:p>
      </dgm:t>
    </dgm:pt>
    <dgm:pt modelId="{6C9B0707-CA0E-410D-9BBB-0798D36BEBE5}" type="parTrans" cxnId="{4BA001AD-1330-4D5E-9B67-7D5B3A091521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EC6E7B7F-59A6-4679-9865-517C4B941815}" type="sibTrans" cxnId="{4BA001AD-1330-4D5E-9B67-7D5B3A091521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843E2CE6-1DAE-465E-A420-363B58A94051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/>
      <dgm:t>
        <a:bodyPr/>
        <a:lstStyle/>
        <a:p>
          <a:r>
            <a:rPr lang="es-ES" dirty="0">
              <a:latin typeface="Arial Rounded MT Bold" panose="020F0704030504030204" pitchFamily="34" charset="0"/>
            </a:rPr>
            <a:t>Año 2021</a:t>
          </a:r>
        </a:p>
      </dgm:t>
    </dgm:pt>
    <dgm:pt modelId="{81339BC3-0621-4675-942A-146CCAA2EEC3}" type="parTrans" cxnId="{4A410A9A-519F-40FE-AD22-8B1D782D4037}">
      <dgm:prSet/>
      <dgm:spPr/>
      <dgm:t>
        <a:bodyPr/>
        <a:lstStyle/>
        <a:p>
          <a:endParaRPr lang="es-ES" dirty="0">
            <a:latin typeface="Arial Rounded MT Bold" panose="020F0704030504030204" pitchFamily="34" charset="0"/>
          </a:endParaRPr>
        </a:p>
      </dgm:t>
    </dgm:pt>
    <dgm:pt modelId="{1577D7C1-4E6E-4172-877F-E55B3DA897B4}" type="sibTrans" cxnId="{4A410A9A-519F-40FE-AD22-8B1D782D4037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E96FB32A-8B1F-4102-8C17-2C2216E3BF28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/>
      <dgm:t>
        <a:bodyPr/>
        <a:lstStyle/>
        <a:p>
          <a:r>
            <a:rPr lang="es-ES" dirty="0">
              <a:latin typeface="Arial Rounded MT Bold" panose="020F0704030504030204" pitchFamily="34" charset="0"/>
            </a:rPr>
            <a:t>65960</a:t>
          </a:r>
        </a:p>
      </dgm:t>
    </dgm:pt>
    <dgm:pt modelId="{C9C5942D-3C99-4C1F-8AF5-7FAFEF460BD2}" type="parTrans" cxnId="{08EC4FD7-7E6D-4A24-A8CB-9560EBA1FD96}">
      <dgm:prSet/>
      <dgm:spPr/>
      <dgm:t>
        <a:bodyPr/>
        <a:lstStyle/>
        <a:p>
          <a:endParaRPr lang="es-ES" dirty="0">
            <a:latin typeface="Arial Rounded MT Bold" panose="020F0704030504030204" pitchFamily="34" charset="0"/>
          </a:endParaRPr>
        </a:p>
      </dgm:t>
    </dgm:pt>
    <dgm:pt modelId="{1184E15E-1DC8-4B64-81D9-9586A74670F8}" type="sibTrans" cxnId="{08EC4FD7-7E6D-4A24-A8CB-9560EBA1FD96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BB2C449E-78B1-4AB4-9DE1-F3DB2C9C3E3C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/>
      <dgm:t>
        <a:bodyPr/>
        <a:lstStyle/>
        <a:p>
          <a:r>
            <a:rPr lang="es-ES" dirty="0">
              <a:latin typeface="Arial Rounded MT Bold" panose="020F0704030504030204" pitchFamily="34" charset="0"/>
            </a:rPr>
            <a:t>Total Pandemia</a:t>
          </a:r>
        </a:p>
      </dgm:t>
    </dgm:pt>
    <dgm:pt modelId="{0973790A-2B0F-4B61-947B-154C9CC15648}" type="parTrans" cxnId="{D05A9556-B91A-4590-A571-B174B493C4CE}">
      <dgm:prSet/>
      <dgm:spPr/>
      <dgm:t>
        <a:bodyPr/>
        <a:lstStyle/>
        <a:p>
          <a:endParaRPr lang="es-ES" dirty="0">
            <a:latin typeface="Arial Rounded MT Bold" panose="020F0704030504030204" pitchFamily="34" charset="0"/>
          </a:endParaRPr>
        </a:p>
      </dgm:t>
    </dgm:pt>
    <dgm:pt modelId="{970348BB-FBE2-4688-8EAF-6F34A273D30C}" type="sibTrans" cxnId="{D05A9556-B91A-4590-A571-B174B493C4CE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2F03AB7F-FC03-4F76-AB35-44FCB5508B75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/>
      <dgm:t>
        <a:bodyPr/>
        <a:lstStyle/>
        <a:p>
          <a:r>
            <a:rPr lang="es-ES" dirty="0">
              <a:latin typeface="Arial Rounded MT Bold" panose="020F0704030504030204" pitchFamily="34" charset="0"/>
            </a:rPr>
            <a:t>88093</a:t>
          </a:r>
        </a:p>
      </dgm:t>
    </dgm:pt>
    <dgm:pt modelId="{FC297624-AFC5-4778-BFB1-C4C9BDF4181B}" type="parTrans" cxnId="{B86951EE-FC15-4503-A9AA-70485D071922}">
      <dgm:prSet/>
      <dgm:spPr/>
      <dgm:t>
        <a:bodyPr/>
        <a:lstStyle/>
        <a:p>
          <a:endParaRPr lang="es-ES" dirty="0">
            <a:latin typeface="Arial Rounded MT Bold" panose="020F0704030504030204" pitchFamily="34" charset="0"/>
          </a:endParaRPr>
        </a:p>
      </dgm:t>
    </dgm:pt>
    <dgm:pt modelId="{BCA2CB73-DB36-46C7-9532-41D93F22F733}" type="sibTrans" cxnId="{B86951EE-FC15-4503-A9AA-70485D071922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DC78F593-6C04-40B3-B0A3-450FD1E82C53}" type="pres">
      <dgm:prSet presAssocID="{5DE94F01-CCAC-450D-B43E-6CF24B66A3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608651-4074-4A6B-9898-10455DECAC3E}" type="pres">
      <dgm:prSet presAssocID="{91A64B29-3B40-411A-9266-B1CAD0112001}" presName="root1" presStyleCnt="0"/>
      <dgm:spPr/>
    </dgm:pt>
    <dgm:pt modelId="{FDAF156A-5B8A-41BC-BD76-B1AAB5BBD45F}" type="pres">
      <dgm:prSet presAssocID="{91A64B29-3B40-411A-9266-B1CAD0112001}" presName="LevelOneTextNode" presStyleLbl="node0" presStyleIdx="0" presStyleCnt="1">
        <dgm:presLayoutVars>
          <dgm:chPref val="3"/>
        </dgm:presLayoutVars>
      </dgm:prSet>
      <dgm:spPr/>
    </dgm:pt>
    <dgm:pt modelId="{DAD9C311-8E4C-4CE4-845D-E8B9FD108E31}" type="pres">
      <dgm:prSet presAssocID="{91A64B29-3B40-411A-9266-B1CAD0112001}" presName="level2hierChild" presStyleCnt="0"/>
      <dgm:spPr/>
    </dgm:pt>
    <dgm:pt modelId="{ED191AC2-85BA-4C4F-882A-E226C0C14415}" type="pres">
      <dgm:prSet presAssocID="{81339BC3-0621-4675-942A-146CCAA2EEC3}" presName="conn2-1" presStyleLbl="parChTrans1D2" presStyleIdx="0" presStyleCnt="2"/>
      <dgm:spPr/>
    </dgm:pt>
    <dgm:pt modelId="{9E6ACF7E-F342-4831-9880-3E0BF11798FC}" type="pres">
      <dgm:prSet presAssocID="{81339BC3-0621-4675-942A-146CCAA2EEC3}" presName="connTx" presStyleLbl="parChTrans1D2" presStyleIdx="0" presStyleCnt="2"/>
      <dgm:spPr/>
    </dgm:pt>
    <dgm:pt modelId="{33F0FA76-D438-4CB2-8F39-33E10354B29C}" type="pres">
      <dgm:prSet presAssocID="{843E2CE6-1DAE-465E-A420-363B58A94051}" presName="root2" presStyleCnt="0"/>
      <dgm:spPr/>
    </dgm:pt>
    <dgm:pt modelId="{06DB62E2-BD3A-4E56-8338-318F7D744586}" type="pres">
      <dgm:prSet presAssocID="{843E2CE6-1DAE-465E-A420-363B58A94051}" presName="LevelTwoTextNode" presStyleLbl="node2" presStyleIdx="0" presStyleCnt="2">
        <dgm:presLayoutVars>
          <dgm:chPref val="3"/>
        </dgm:presLayoutVars>
      </dgm:prSet>
      <dgm:spPr/>
    </dgm:pt>
    <dgm:pt modelId="{3753D062-18CD-4403-9D1A-B1097B51E859}" type="pres">
      <dgm:prSet presAssocID="{843E2CE6-1DAE-465E-A420-363B58A94051}" presName="level3hierChild" presStyleCnt="0"/>
      <dgm:spPr/>
    </dgm:pt>
    <dgm:pt modelId="{4544E477-CB3B-41B7-91E7-B7BBD7B91322}" type="pres">
      <dgm:prSet presAssocID="{C9C5942D-3C99-4C1F-8AF5-7FAFEF460BD2}" presName="conn2-1" presStyleLbl="parChTrans1D3" presStyleIdx="0" presStyleCnt="2"/>
      <dgm:spPr/>
    </dgm:pt>
    <dgm:pt modelId="{5314BD76-72D1-45E7-B63D-34A911B8DDB4}" type="pres">
      <dgm:prSet presAssocID="{C9C5942D-3C99-4C1F-8AF5-7FAFEF460BD2}" presName="connTx" presStyleLbl="parChTrans1D3" presStyleIdx="0" presStyleCnt="2"/>
      <dgm:spPr/>
    </dgm:pt>
    <dgm:pt modelId="{72571F37-AEB6-49E7-BA2B-AF3939B23BCD}" type="pres">
      <dgm:prSet presAssocID="{E96FB32A-8B1F-4102-8C17-2C2216E3BF28}" presName="root2" presStyleCnt="0"/>
      <dgm:spPr/>
    </dgm:pt>
    <dgm:pt modelId="{8CC99B13-0853-4CF8-A463-C14EDC98A776}" type="pres">
      <dgm:prSet presAssocID="{E96FB32A-8B1F-4102-8C17-2C2216E3BF28}" presName="LevelTwoTextNode" presStyleLbl="node3" presStyleIdx="0" presStyleCnt="2" custScaleX="87960" custLinFactNeighborX="-4719" custLinFactNeighborY="418">
        <dgm:presLayoutVars>
          <dgm:chPref val="3"/>
        </dgm:presLayoutVars>
      </dgm:prSet>
      <dgm:spPr/>
    </dgm:pt>
    <dgm:pt modelId="{9C90C0F5-DC71-4940-B3B3-4CE3CED934B0}" type="pres">
      <dgm:prSet presAssocID="{E96FB32A-8B1F-4102-8C17-2C2216E3BF28}" presName="level3hierChild" presStyleCnt="0"/>
      <dgm:spPr/>
    </dgm:pt>
    <dgm:pt modelId="{29E3398D-63F6-4B8B-8BE6-DF3E7E35355D}" type="pres">
      <dgm:prSet presAssocID="{0973790A-2B0F-4B61-947B-154C9CC15648}" presName="conn2-1" presStyleLbl="parChTrans1D2" presStyleIdx="1" presStyleCnt="2"/>
      <dgm:spPr/>
    </dgm:pt>
    <dgm:pt modelId="{3156B775-119C-4271-B127-B9B59C93068E}" type="pres">
      <dgm:prSet presAssocID="{0973790A-2B0F-4B61-947B-154C9CC15648}" presName="connTx" presStyleLbl="parChTrans1D2" presStyleIdx="1" presStyleCnt="2"/>
      <dgm:spPr/>
    </dgm:pt>
    <dgm:pt modelId="{6491AA4A-F5F1-4B8A-A8AD-F13892432B67}" type="pres">
      <dgm:prSet presAssocID="{BB2C449E-78B1-4AB4-9DE1-F3DB2C9C3E3C}" presName="root2" presStyleCnt="0"/>
      <dgm:spPr/>
    </dgm:pt>
    <dgm:pt modelId="{2521F35F-248D-4F7C-AFA5-D6541C9957AE}" type="pres">
      <dgm:prSet presAssocID="{BB2C449E-78B1-4AB4-9DE1-F3DB2C9C3E3C}" presName="LevelTwoTextNode" presStyleLbl="node2" presStyleIdx="1" presStyleCnt="2">
        <dgm:presLayoutVars>
          <dgm:chPref val="3"/>
        </dgm:presLayoutVars>
      </dgm:prSet>
      <dgm:spPr/>
    </dgm:pt>
    <dgm:pt modelId="{29178B24-6C2A-4DEF-9D4F-70AFA8A8EB3F}" type="pres">
      <dgm:prSet presAssocID="{BB2C449E-78B1-4AB4-9DE1-F3DB2C9C3E3C}" presName="level3hierChild" presStyleCnt="0"/>
      <dgm:spPr/>
    </dgm:pt>
    <dgm:pt modelId="{6F4BACC0-4C8B-4BA8-B80B-CCA8B8D3B606}" type="pres">
      <dgm:prSet presAssocID="{FC297624-AFC5-4778-BFB1-C4C9BDF4181B}" presName="conn2-1" presStyleLbl="parChTrans1D3" presStyleIdx="1" presStyleCnt="2"/>
      <dgm:spPr/>
    </dgm:pt>
    <dgm:pt modelId="{AA6D5EE8-1000-455C-A2E7-6E72AFE350D8}" type="pres">
      <dgm:prSet presAssocID="{FC297624-AFC5-4778-BFB1-C4C9BDF4181B}" presName="connTx" presStyleLbl="parChTrans1D3" presStyleIdx="1" presStyleCnt="2"/>
      <dgm:spPr/>
    </dgm:pt>
    <dgm:pt modelId="{0E90C225-9A1B-435B-BF35-C9473CC059E3}" type="pres">
      <dgm:prSet presAssocID="{2F03AB7F-FC03-4F76-AB35-44FCB5508B75}" presName="root2" presStyleCnt="0"/>
      <dgm:spPr/>
    </dgm:pt>
    <dgm:pt modelId="{9465799B-BE3F-4D81-A23A-EE29C5F88D19}" type="pres">
      <dgm:prSet presAssocID="{2F03AB7F-FC03-4F76-AB35-44FCB5508B75}" presName="LevelTwoTextNode" presStyleLbl="node3" presStyleIdx="1" presStyleCnt="2" custScaleX="72655">
        <dgm:presLayoutVars>
          <dgm:chPref val="3"/>
        </dgm:presLayoutVars>
      </dgm:prSet>
      <dgm:spPr/>
    </dgm:pt>
    <dgm:pt modelId="{52B31E52-051A-4262-B5D6-354A0931ADEA}" type="pres">
      <dgm:prSet presAssocID="{2F03AB7F-FC03-4F76-AB35-44FCB5508B75}" presName="level3hierChild" presStyleCnt="0"/>
      <dgm:spPr/>
    </dgm:pt>
  </dgm:ptLst>
  <dgm:cxnLst>
    <dgm:cxn modelId="{5341D401-565D-4BD9-9CB5-19C8FD66D7B4}" type="presOf" srcId="{2F03AB7F-FC03-4F76-AB35-44FCB5508B75}" destId="{9465799B-BE3F-4D81-A23A-EE29C5F88D19}" srcOrd="0" destOrd="0" presId="urn:microsoft.com/office/officeart/2005/8/layout/hierarchy2"/>
    <dgm:cxn modelId="{C6C5400B-2096-450F-A5F3-10844AA34A90}" type="presOf" srcId="{5DE94F01-CCAC-450D-B43E-6CF24B66A3EC}" destId="{DC78F593-6C04-40B3-B0A3-450FD1E82C53}" srcOrd="0" destOrd="0" presId="urn:microsoft.com/office/officeart/2005/8/layout/hierarchy2"/>
    <dgm:cxn modelId="{7946BC22-BD2E-4AC2-B239-5D8F42809F04}" type="presOf" srcId="{0973790A-2B0F-4B61-947B-154C9CC15648}" destId="{29E3398D-63F6-4B8B-8BE6-DF3E7E35355D}" srcOrd="0" destOrd="0" presId="urn:microsoft.com/office/officeart/2005/8/layout/hierarchy2"/>
    <dgm:cxn modelId="{80B65933-47BE-47D9-8A20-040B3E3689DF}" type="presOf" srcId="{FC297624-AFC5-4778-BFB1-C4C9BDF4181B}" destId="{AA6D5EE8-1000-455C-A2E7-6E72AFE350D8}" srcOrd="1" destOrd="0" presId="urn:microsoft.com/office/officeart/2005/8/layout/hierarchy2"/>
    <dgm:cxn modelId="{39FCBD3A-BA83-4402-BAEB-1985D12DB7EB}" type="presOf" srcId="{FC297624-AFC5-4778-BFB1-C4C9BDF4181B}" destId="{6F4BACC0-4C8B-4BA8-B80B-CCA8B8D3B606}" srcOrd="0" destOrd="0" presId="urn:microsoft.com/office/officeart/2005/8/layout/hierarchy2"/>
    <dgm:cxn modelId="{9F332641-63AA-444C-8868-E642B000409E}" type="presOf" srcId="{C9C5942D-3C99-4C1F-8AF5-7FAFEF460BD2}" destId="{4544E477-CB3B-41B7-91E7-B7BBD7B91322}" srcOrd="0" destOrd="0" presId="urn:microsoft.com/office/officeart/2005/8/layout/hierarchy2"/>
    <dgm:cxn modelId="{72F62B44-31B7-4350-97FE-0193ADD3266B}" type="presOf" srcId="{BB2C449E-78B1-4AB4-9DE1-F3DB2C9C3E3C}" destId="{2521F35F-248D-4F7C-AFA5-D6541C9957AE}" srcOrd="0" destOrd="0" presId="urn:microsoft.com/office/officeart/2005/8/layout/hierarchy2"/>
    <dgm:cxn modelId="{647E9947-4C45-4C56-A8A5-3991C972D7B5}" type="presOf" srcId="{843E2CE6-1DAE-465E-A420-363B58A94051}" destId="{06DB62E2-BD3A-4E56-8338-318F7D744586}" srcOrd="0" destOrd="0" presId="urn:microsoft.com/office/officeart/2005/8/layout/hierarchy2"/>
    <dgm:cxn modelId="{D05A9556-B91A-4590-A571-B174B493C4CE}" srcId="{91A64B29-3B40-411A-9266-B1CAD0112001}" destId="{BB2C449E-78B1-4AB4-9DE1-F3DB2C9C3E3C}" srcOrd="1" destOrd="0" parTransId="{0973790A-2B0F-4B61-947B-154C9CC15648}" sibTransId="{970348BB-FBE2-4688-8EAF-6F34A273D30C}"/>
    <dgm:cxn modelId="{B5D43B7B-A050-4387-8683-479E3755E1E3}" type="presOf" srcId="{81339BC3-0621-4675-942A-146CCAA2EEC3}" destId="{9E6ACF7E-F342-4831-9880-3E0BF11798FC}" srcOrd="1" destOrd="0" presId="urn:microsoft.com/office/officeart/2005/8/layout/hierarchy2"/>
    <dgm:cxn modelId="{E0B8508B-AC3C-474B-B8BF-8A3E0A033181}" type="presOf" srcId="{91A64B29-3B40-411A-9266-B1CAD0112001}" destId="{FDAF156A-5B8A-41BC-BD76-B1AAB5BBD45F}" srcOrd="0" destOrd="0" presId="urn:microsoft.com/office/officeart/2005/8/layout/hierarchy2"/>
    <dgm:cxn modelId="{4A410A9A-519F-40FE-AD22-8B1D782D4037}" srcId="{91A64B29-3B40-411A-9266-B1CAD0112001}" destId="{843E2CE6-1DAE-465E-A420-363B58A94051}" srcOrd="0" destOrd="0" parTransId="{81339BC3-0621-4675-942A-146CCAA2EEC3}" sibTransId="{1577D7C1-4E6E-4172-877F-E55B3DA897B4}"/>
    <dgm:cxn modelId="{4BA001AD-1330-4D5E-9B67-7D5B3A091521}" srcId="{5DE94F01-CCAC-450D-B43E-6CF24B66A3EC}" destId="{91A64B29-3B40-411A-9266-B1CAD0112001}" srcOrd="0" destOrd="0" parTransId="{6C9B0707-CA0E-410D-9BBB-0798D36BEBE5}" sibTransId="{EC6E7B7F-59A6-4679-9865-517C4B941815}"/>
    <dgm:cxn modelId="{797146CF-3763-4B91-A573-8F7FB3C8270A}" type="presOf" srcId="{0973790A-2B0F-4B61-947B-154C9CC15648}" destId="{3156B775-119C-4271-B127-B9B59C93068E}" srcOrd="1" destOrd="0" presId="urn:microsoft.com/office/officeart/2005/8/layout/hierarchy2"/>
    <dgm:cxn modelId="{08EC4FD7-7E6D-4A24-A8CB-9560EBA1FD96}" srcId="{843E2CE6-1DAE-465E-A420-363B58A94051}" destId="{E96FB32A-8B1F-4102-8C17-2C2216E3BF28}" srcOrd="0" destOrd="0" parTransId="{C9C5942D-3C99-4C1F-8AF5-7FAFEF460BD2}" sibTransId="{1184E15E-1DC8-4B64-81D9-9586A74670F8}"/>
    <dgm:cxn modelId="{4C4734DD-FCCB-4D1B-9563-29B2D0E1E17F}" type="presOf" srcId="{81339BC3-0621-4675-942A-146CCAA2EEC3}" destId="{ED191AC2-85BA-4C4F-882A-E226C0C14415}" srcOrd="0" destOrd="0" presId="urn:microsoft.com/office/officeart/2005/8/layout/hierarchy2"/>
    <dgm:cxn modelId="{7BDED5E5-7AAE-4E39-AADB-11339F798C1A}" type="presOf" srcId="{E96FB32A-8B1F-4102-8C17-2C2216E3BF28}" destId="{8CC99B13-0853-4CF8-A463-C14EDC98A776}" srcOrd="0" destOrd="0" presId="urn:microsoft.com/office/officeart/2005/8/layout/hierarchy2"/>
    <dgm:cxn modelId="{B86951EE-FC15-4503-A9AA-70485D071922}" srcId="{BB2C449E-78B1-4AB4-9DE1-F3DB2C9C3E3C}" destId="{2F03AB7F-FC03-4F76-AB35-44FCB5508B75}" srcOrd="0" destOrd="0" parTransId="{FC297624-AFC5-4778-BFB1-C4C9BDF4181B}" sibTransId="{BCA2CB73-DB36-46C7-9532-41D93F22F733}"/>
    <dgm:cxn modelId="{3B7276FE-1B9E-48F4-A8B6-5E3AA7614F87}" type="presOf" srcId="{C9C5942D-3C99-4C1F-8AF5-7FAFEF460BD2}" destId="{5314BD76-72D1-45E7-B63D-34A911B8DDB4}" srcOrd="1" destOrd="0" presId="urn:microsoft.com/office/officeart/2005/8/layout/hierarchy2"/>
    <dgm:cxn modelId="{DC326260-029E-4D4E-9400-0754230C1DA4}" type="presParOf" srcId="{DC78F593-6C04-40B3-B0A3-450FD1E82C53}" destId="{58608651-4074-4A6B-9898-10455DECAC3E}" srcOrd="0" destOrd="0" presId="urn:microsoft.com/office/officeart/2005/8/layout/hierarchy2"/>
    <dgm:cxn modelId="{F3380947-5F91-4911-BCB3-92DE9249227E}" type="presParOf" srcId="{58608651-4074-4A6B-9898-10455DECAC3E}" destId="{FDAF156A-5B8A-41BC-BD76-B1AAB5BBD45F}" srcOrd="0" destOrd="0" presId="urn:microsoft.com/office/officeart/2005/8/layout/hierarchy2"/>
    <dgm:cxn modelId="{1FE706D0-D1D6-49AC-ADC7-8DF6043E1197}" type="presParOf" srcId="{58608651-4074-4A6B-9898-10455DECAC3E}" destId="{DAD9C311-8E4C-4CE4-845D-E8B9FD108E31}" srcOrd="1" destOrd="0" presId="urn:microsoft.com/office/officeart/2005/8/layout/hierarchy2"/>
    <dgm:cxn modelId="{FBE92FDA-5ED9-4A16-85EA-711814DCCE2E}" type="presParOf" srcId="{DAD9C311-8E4C-4CE4-845D-E8B9FD108E31}" destId="{ED191AC2-85BA-4C4F-882A-E226C0C14415}" srcOrd="0" destOrd="0" presId="urn:microsoft.com/office/officeart/2005/8/layout/hierarchy2"/>
    <dgm:cxn modelId="{9C754020-F8CA-4859-9D13-919A1537FFCD}" type="presParOf" srcId="{ED191AC2-85BA-4C4F-882A-E226C0C14415}" destId="{9E6ACF7E-F342-4831-9880-3E0BF11798FC}" srcOrd="0" destOrd="0" presId="urn:microsoft.com/office/officeart/2005/8/layout/hierarchy2"/>
    <dgm:cxn modelId="{03E289F3-A062-4552-A48F-BDCB239A8B45}" type="presParOf" srcId="{DAD9C311-8E4C-4CE4-845D-E8B9FD108E31}" destId="{33F0FA76-D438-4CB2-8F39-33E10354B29C}" srcOrd="1" destOrd="0" presId="urn:microsoft.com/office/officeart/2005/8/layout/hierarchy2"/>
    <dgm:cxn modelId="{FE22AEEA-6CB7-426C-B7BE-EE54338BA21A}" type="presParOf" srcId="{33F0FA76-D438-4CB2-8F39-33E10354B29C}" destId="{06DB62E2-BD3A-4E56-8338-318F7D744586}" srcOrd="0" destOrd="0" presId="urn:microsoft.com/office/officeart/2005/8/layout/hierarchy2"/>
    <dgm:cxn modelId="{F73CC867-42DA-45A9-8278-8DE5A67753A8}" type="presParOf" srcId="{33F0FA76-D438-4CB2-8F39-33E10354B29C}" destId="{3753D062-18CD-4403-9D1A-B1097B51E859}" srcOrd="1" destOrd="0" presId="urn:microsoft.com/office/officeart/2005/8/layout/hierarchy2"/>
    <dgm:cxn modelId="{FE54D760-9611-455A-9B0E-1DD7B6594378}" type="presParOf" srcId="{3753D062-18CD-4403-9D1A-B1097B51E859}" destId="{4544E477-CB3B-41B7-91E7-B7BBD7B91322}" srcOrd="0" destOrd="0" presId="urn:microsoft.com/office/officeart/2005/8/layout/hierarchy2"/>
    <dgm:cxn modelId="{C8EDB7E8-7A8C-486E-A586-E97DD4C14B09}" type="presParOf" srcId="{4544E477-CB3B-41B7-91E7-B7BBD7B91322}" destId="{5314BD76-72D1-45E7-B63D-34A911B8DDB4}" srcOrd="0" destOrd="0" presId="urn:microsoft.com/office/officeart/2005/8/layout/hierarchy2"/>
    <dgm:cxn modelId="{5881E513-DADB-4A04-B9CA-766BF421729A}" type="presParOf" srcId="{3753D062-18CD-4403-9D1A-B1097B51E859}" destId="{72571F37-AEB6-49E7-BA2B-AF3939B23BCD}" srcOrd="1" destOrd="0" presId="urn:microsoft.com/office/officeart/2005/8/layout/hierarchy2"/>
    <dgm:cxn modelId="{CF0954EA-2298-4B0D-9C33-D6E1E97F517E}" type="presParOf" srcId="{72571F37-AEB6-49E7-BA2B-AF3939B23BCD}" destId="{8CC99B13-0853-4CF8-A463-C14EDC98A776}" srcOrd="0" destOrd="0" presId="urn:microsoft.com/office/officeart/2005/8/layout/hierarchy2"/>
    <dgm:cxn modelId="{B35F6497-70AE-4E19-8333-2370078E940A}" type="presParOf" srcId="{72571F37-AEB6-49E7-BA2B-AF3939B23BCD}" destId="{9C90C0F5-DC71-4940-B3B3-4CE3CED934B0}" srcOrd="1" destOrd="0" presId="urn:microsoft.com/office/officeart/2005/8/layout/hierarchy2"/>
    <dgm:cxn modelId="{0BFD03E3-560A-43D7-A237-4474391503F2}" type="presParOf" srcId="{DAD9C311-8E4C-4CE4-845D-E8B9FD108E31}" destId="{29E3398D-63F6-4B8B-8BE6-DF3E7E35355D}" srcOrd="2" destOrd="0" presId="urn:microsoft.com/office/officeart/2005/8/layout/hierarchy2"/>
    <dgm:cxn modelId="{E6DC1206-A5BB-4F4C-85C2-C76927C60F15}" type="presParOf" srcId="{29E3398D-63F6-4B8B-8BE6-DF3E7E35355D}" destId="{3156B775-119C-4271-B127-B9B59C93068E}" srcOrd="0" destOrd="0" presId="urn:microsoft.com/office/officeart/2005/8/layout/hierarchy2"/>
    <dgm:cxn modelId="{AA144AC2-6FBE-4FAE-9CF0-72AA170ED4C4}" type="presParOf" srcId="{DAD9C311-8E4C-4CE4-845D-E8B9FD108E31}" destId="{6491AA4A-F5F1-4B8A-A8AD-F13892432B67}" srcOrd="3" destOrd="0" presId="urn:microsoft.com/office/officeart/2005/8/layout/hierarchy2"/>
    <dgm:cxn modelId="{E4E9E436-21CA-4562-9B5E-9C2746326907}" type="presParOf" srcId="{6491AA4A-F5F1-4B8A-A8AD-F13892432B67}" destId="{2521F35F-248D-4F7C-AFA5-D6541C9957AE}" srcOrd="0" destOrd="0" presId="urn:microsoft.com/office/officeart/2005/8/layout/hierarchy2"/>
    <dgm:cxn modelId="{86726F80-53A6-4F2C-8224-153D7CCE24BC}" type="presParOf" srcId="{6491AA4A-F5F1-4B8A-A8AD-F13892432B67}" destId="{29178B24-6C2A-4DEF-9D4F-70AFA8A8EB3F}" srcOrd="1" destOrd="0" presId="urn:microsoft.com/office/officeart/2005/8/layout/hierarchy2"/>
    <dgm:cxn modelId="{798D8C38-C25A-4A67-A1E1-CF54BEC0FAF2}" type="presParOf" srcId="{29178B24-6C2A-4DEF-9D4F-70AFA8A8EB3F}" destId="{6F4BACC0-4C8B-4BA8-B80B-CCA8B8D3B606}" srcOrd="0" destOrd="0" presId="urn:microsoft.com/office/officeart/2005/8/layout/hierarchy2"/>
    <dgm:cxn modelId="{12618913-48D8-4953-9734-A67875291045}" type="presParOf" srcId="{6F4BACC0-4C8B-4BA8-B80B-CCA8B8D3B606}" destId="{AA6D5EE8-1000-455C-A2E7-6E72AFE350D8}" srcOrd="0" destOrd="0" presId="urn:microsoft.com/office/officeart/2005/8/layout/hierarchy2"/>
    <dgm:cxn modelId="{F3C74E13-4C7A-4675-B707-0E22997BD0D1}" type="presParOf" srcId="{29178B24-6C2A-4DEF-9D4F-70AFA8A8EB3F}" destId="{0E90C225-9A1B-435B-BF35-C9473CC059E3}" srcOrd="1" destOrd="0" presId="urn:microsoft.com/office/officeart/2005/8/layout/hierarchy2"/>
    <dgm:cxn modelId="{85AF86E4-C0D7-4FC9-BDFD-9BD6B57657BE}" type="presParOf" srcId="{0E90C225-9A1B-435B-BF35-C9473CC059E3}" destId="{9465799B-BE3F-4D81-A23A-EE29C5F88D19}" srcOrd="0" destOrd="0" presId="urn:microsoft.com/office/officeart/2005/8/layout/hierarchy2"/>
    <dgm:cxn modelId="{293AE863-A740-4A52-8570-32B048FED237}" type="presParOf" srcId="{0E90C225-9A1B-435B-BF35-C9473CC059E3}" destId="{52B31E52-051A-4262-B5D6-354A0931AD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94F01-CCAC-450D-B43E-6CF24B66A3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A64B29-3B40-411A-9266-B1CAD0112001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b="0" dirty="0">
              <a:solidFill>
                <a:srgbClr val="00B050"/>
              </a:solidFill>
              <a:latin typeface="Arial Rounded MT Bold" panose="020F0704030504030204" pitchFamily="34" charset="0"/>
            </a:rPr>
            <a:t>Pacientes recuperados</a:t>
          </a:r>
        </a:p>
      </dgm:t>
    </dgm:pt>
    <dgm:pt modelId="{6C9B0707-CA0E-410D-9BBB-0798D36BEBE5}" type="parTrans" cxnId="{4BA001AD-1330-4D5E-9B67-7D5B3A091521}">
      <dgm:prSet/>
      <dgm:spPr/>
      <dgm:t>
        <a:bodyPr/>
        <a:lstStyle/>
        <a:p>
          <a:endParaRPr lang="es-ES"/>
        </a:p>
      </dgm:t>
    </dgm:pt>
    <dgm:pt modelId="{EC6E7B7F-59A6-4679-9865-517C4B941815}" type="sibTrans" cxnId="{4BA001AD-1330-4D5E-9B67-7D5B3A091521}">
      <dgm:prSet/>
      <dgm:spPr/>
      <dgm:t>
        <a:bodyPr/>
        <a:lstStyle/>
        <a:p>
          <a:endParaRPr lang="es-ES"/>
        </a:p>
      </dgm:t>
    </dgm:pt>
    <dgm:pt modelId="{843E2CE6-1DAE-465E-A420-363B58A94051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b="0" dirty="0">
              <a:solidFill>
                <a:srgbClr val="00B050"/>
              </a:solidFill>
              <a:latin typeface="Arial Rounded MT Bold" panose="020F0704030504030204" pitchFamily="34" charset="0"/>
            </a:rPr>
            <a:t>83734 (95%)</a:t>
          </a:r>
        </a:p>
      </dgm:t>
    </dgm:pt>
    <dgm:pt modelId="{81339BC3-0621-4675-942A-146CCAA2EEC3}" type="parTrans" cxnId="{4A410A9A-519F-40FE-AD22-8B1D782D4037}">
      <dgm:prSet/>
      <dgm:spPr>
        <a:ln>
          <a:solidFill>
            <a:srgbClr val="00B050"/>
          </a:solidFill>
        </a:ln>
      </dgm:spPr>
      <dgm:t>
        <a:bodyPr/>
        <a:lstStyle/>
        <a:p>
          <a:endParaRPr lang="es-ES" dirty="0"/>
        </a:p>
      </dgm:t>
    </dgm:pt>
    <dgm:pt modelId="{1577D7C1-4E6E-4172-877F-E55B3DA897B4}" type="sibTrans" cxnId="{4A410A9A-519F-40FE-AD22-8B1D782D4037}">
      <dgm:prSet/>
      <dgm:spPr/>
      <dgm:t>
        <a:bodyPr/>
        <a:lstStyle/>
        <a:p>
          <a:endParaRPr lang="es-ES"/>
        </a:p>
      </dgm:t>
    </dgm:pt>
    <dgm:pt modelId="{DC78F593-6C04-40B3-B0A3-450FD1E82C53}" type="pres">
      <dgm:prSet presAssocID="{5DE94F01-CCAC-450D-B43E-6CF24B66A3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608651-4074-4A6B-9898-10455DECAC3E}" type="pres">
      <dgm:prSet presAssocID="{91A64B29-3B40-411A-9266-B1CAD0112001}" presName="root1" presStyleCnt="0"/>
      <dgm:spPr/>
    </dgm:pt>
    <dgm:pt modelId="{FDAF156A-5B8A-41BC-BD76-B1AAB5BBD45F}" type="pres">
      <dgm:prSet presAssocID="{91A64B29-3B40-411A-9266-B1CAD0112001}" presName="LevelOneTextNode" presStyleLbl="node0" presStyleIdx="0" presStyleCnt="1" custLinFactNeighborX="14395" custLinFactNeighborY="-1646">
        <dgm:presLayoutVars>
          <dgm:chPref val="3"/>
        </dgm:presLayoutVars>
      </dgm:prSet>
      <dgm:spPr/>
    </dgm:pt>
    <dgm:pt modelId="{DAD9C311-8E4C-4CE4-845D-E8B9FD108E31}" type="pres">
      <dgm:prSet presAssocID="{91A64B29-3B40-411A-9266-B1CAD0112001}" presName="level2hierChild" presStyleCnt="0"/>
      <dgm:spPr/>
    </dgm:pt>
    <dgm:pt modelId="{ED191AC2-85BA-4C4F-882A-E226C0C14415}" type="pres">
      <dgm:prSet presAssocID="{81339BC3-0621-4675-942A-146CCAA2EEC3}" presName="conn2-1" presStyleLbl="parChTrans1D2" presStyleIdx="0" presStyleCnt="1"/>
      <dgm:spPr/>
    </dgm:pt>
    <dgm:pt modelId="{9E6ACF7E-F342-4831-9880-3E0BF11798FC}" type="pres">
      <dgm:prSet presAssocID="{81339BC3-0621-4675-942A-146CCAA2EEC3}" presName="connTx" presStyleLbl="parChTrans1D2" presStyleIdx="0" presStyleCnt="1"/>
      <dgm:spPr/>
    </dgm:pt>
    <dgm:pt modelId="{33F0FA76-D438-4CB2-8F39-33E10354B29C}" type="pres">
      <dgm:prSet presAssocID="{843E2CE6-1DAE-465E-A420-363B58A94051}" presName="root2" presStyleCnt="0"/>
      <dgm:spPr/>
    </dgm:pt>
    <dgm:pt modelId="{06DB62E2-BD3A-4E56-8338-318F7D744586}" type="pres">
      <dgm:prSet presAssocID="{843E2CE6-1DAE-465E-A420-363B58A94051}" presName="LevelTwoTextNode" presStyleLbl="node2" presStyleIdx="0" presStyleCnt="1" custScaleX="110392" custLinFactNeighborX="17782">
        <dgm:presLayoutVars>
          <dgm:chPref val="3"/>
        </dgm:presLayoutVars>
      </dgm:prSet>
      <dgm:spPr/>
    </dgm:pt>
    <dgm:pt modelId="{3753D062-18CD-4403-9D1A-B1097B51E859}" type="pres">
      <dgm:prSet presAssocID="{843E2CE6-1DAE-465E-A420-363B58A94051}" presName="level3hierChild" presStyleCnt="0"/>
      <dgm:spPr/>
    </dgm:pt>
  </dgm:ptLst>
  <dgm:cxnLst>
    <dgm:cxn modelId="{C6C5400B-2096-450F-A5F3-10844AA34A90}" type="presOf" srcId="{5DE94F01-CCAC-450D-B43E-6CF24B66A3EC}" destId="{DC78F593-6C04-40B3-B0A3-450FD1E82C53}" srcOrd="0" destOrd="0" presId="urn:microsoft.com/office/officeart/2005/8/layout/hierarchy2"/>
    <dgm:cxn modelId="{647E9947-4C45-4C56-A8A5-3991C972D7B5}" type="presOf" srcId="{843E2CE6-1DAE-465E-A420-363B58A94051}" destId="{06DB62E2-BD3A-4E56-8338-318F7D744586}" srcOrd="0" destOrd="0" presId="urn:microsoft.com/office/officeart/2005/8/layout/hierarchy2"/>
    <dgm:cxn modelId="{B5D43B7B-A050-4387-8683-479E3755E1E3}" type="presOf" srcId="{81339BC3-0621-4675-942A-146CCAA2EEC3}" destId="{9E6ACF7E-F342-4831-9880-3E0BF11798FC}" srcOrd="1" destOrd="0" presId="urn:microsoft.com/office/officeart/2005/8/layout/hierarchy2"/>
    <dgm:cxn modelId="{E0B8508B-AC3C-474B-B8BF-8A3E0A033181}" type="presOf" srcId="{91A64B29-3B40-411A-9266-B1CAD0112001}" destId="{FDAF156A-5B8A-41BC-BD76-B1AAB5BBD45F}" srcOrd="0" destOrd="0" presId="urn:microsoft.com/office/officeart/2005/8/layout/hierarchy2"/>
    <dgm:cxn modelId="{4A410A9A-519F-40FE-AD22-8B1D782D4037}" srcId="{91A64B29-3B40-411A-9266-B1CAD0112001}" destId="{843E2CE6-1DAE-465E-A420-363B58A94051}" srcOrd="0" destOrd="0" parTransId="{81339BC3-0621-4675-942A-146CCAA2EEC3}" sibTransId="{1577D7C1-4E6E-4172-877F-E55B3DA897B4}"/>
    <dgm:cxn modelId="{4BA001AD-1330-4D5E-9B67-7D5B3A091521}" srcId="{5DE94F01-CCAC-450D-B43E-6CF24B66A3EC}" destId="{91A64B29-3B40-411A-9266-B1CAD0112001}" srcOrd="0" destOrd="0" parTransId="{6C9B0707-CA0E-410D-9BBB-0798D36BEBE5}" sibTransId="{EC6E7B7F-59A6-4679-9865-517C4B941815}"/>
    <dgm:cxn modelId="{4C4734DD-FCCB-4D1B-9563-29B2D0E1E17F}" type="presOf" srcId="{81339BC3-0621-4675-942A-146CCAA2EEC3}" destId="{ED191AC2-85BA-4C4F-882A-E226C0C14415}" srcOrd="0" destOrd="0" presId="urn:microsoft.com/office/officeart/2005/8/layout/hierarchy2"/>
    <dgm:cxn modelId="{DC326260-029E-4D4E-9400-0754230C1DA4}" type="presParOf" srcId="{DC78F593-6C04-40B3-B0A3-450FD1E82C53}" destId="{58608651-4074-4A6B-9898-10455DECAC3E}" srcOrd="0" destOrd="0" presId="urn:microsoft.com/office/officeart/2005/8/layout/hierarchy2"/>
    <dgm:cxn modelId="{F3380947-5F91-4911-BCB3-92DE9249227E}" type="presParOf" srcId="{58608651-4074-4A6B-9898-10455DECAC3E}" destId="{FDAF156A-5B8A-41BC-BD76-B1AAB5BBD45F}" srcOrd="0" destOrd="0" presId="urn:microsoft.com/office/officeart/2005/8/layout/hierarchy2"/>
    <dgm:cxn modelId="{1FE706D0-D1D6-49AC-ADC7-8DF6043E1197}" type="presParOf" srcId="{58608651-4074-4A6B-9898-10455DECAC3E}" destId="{DAD9C311-8E4C-4CE4-845D-E8B9FD108E31}" srcOrd="1" destOrd="0" presId="urn:microsoft.com/office/officeart/2005/8/layout/hierarchy2"/>
    <dgm:cxn modelId="{FBE92FDA-5ED9-4A16-85EA-711814DCCE2E}" type="presParOf" srcId="{DAD9C311-8E4C-4CE4-845D-E8B9FD108E31}" destId="{ED191AC2-85BA-4C4F-882A-E226C0C14415}" srcOrd="0" destOrd="0" presId="urn:microsoft.com/office/officeart/2005/8/layout/hierarchy2"/>
    <dgm:cxn modelId="{9C754020-F8CA-4859-9D13-919A1537FFCD}" type="presParOf" srcId="{ED191AC2-85BA-4C4F-882A-E226C0C14415}" destId="{9E6ACF7E-F342-4831-9880-3E0BF11798FC}" srcOrd="0" destOrd="0" presId="urn:microsoft.com/office/officeart/2005/8/layout/hierarchy2"/>
    <dgm:cxn modelId="{03E289F3-A062-4552-A48F-BDCB239A8B45}" type="presParOf" srcId="{DAD9C311-8E4C-4CE4-845D-E8B9FD108E31}" destId="{33F0FA76-D438-4CB2-8F39-33E10354B29C}" srcOrd="1" destOrd="0" presId="urn:microsoft.com/office/officeart/2005/8/layout/hierarchy2"/>
    <dgm:cxn modelId="{FE22AEEA-6CB7-426C-B7BE-EE54338BA21A}" type="presParOf" srcId="{33F0FA76-D438-4CB2-8F39-33E10354B29C}" destId="{06DB62E2-BD3A-4E56-8338-318F7D744586}" srcOrd="0" destOrd="0" presId="urn:microsoft.com/office/officeart/2005/8/layout/hierarchy2"/>
    <dgm:cxn modelId="{F73CC867-42DA-45A9-8278-8DE5A67753A8}" type="presParOf" srcId="{33F0FA76-D438-4CB2-8F39-33E10354B29C}" destId="{3753D062-18CD-4403-9D1A-B1097B51E859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94F01-CCAC-450D-B43E-6CF24B66A3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A64B29-3B40-411A-9266-B1CAD011200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rPr>
            <a:t>Pacientes fallecidos</a:t>
          </a:r>
        </a:p>
      </dgm:t>
    </dgm:pt>
    <dgm:pt modelId="{6C9B0707-CA0E-410D-9BBB-0798D36BEBE5}" type="parTrans" cxnId="{4BA001AD-1330-4D5E-9B67-7D5B3A091521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EC6E7B7F-59A6-4679-9865-517C4B941815}" type="sibTrans" cxnId="{4BA001AD-1330-4D5E-9B67-7D5B3A091521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843E2CE6-1DAE-465E-A420-363B58A9405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rPr>
            <a:t>2734.    Letalidad: 3,10</a:t>
          </a:r>
        </a:p>
      </dgm:t>
    </dgm:pt>
    <dgm:pt modelId="{81339BC3-0621-4675-942A-146CCAA2EEC3}" type="parTrans" cxnId="{4A410A9A-519F-40FE-AD22-8B1D782D403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ES" dirty="0">
            <a:latin typeface="Arial Rounded MT Bold" panose="020F0704030504030204" pitchFamily="34" charset="0"/>
          </a:endParaRPr>
        </a:p>
      </dgm:t>
    </dgm:pt>
    <dgm:pt modelId="{1577D7C1-4E6E-4172-877F-E55B3DA897B4}" type="sibTrans" cxnId="{4A410A9A-519F-40FE-AD22-8B1D782D4037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DC78F593-6C04-40B3-B0A3-450FD1E82C53}" type="pres">
      <dgm:prSet presAssocID="{5DE94F01-CCAC-450D-B43E-6CF24B66A3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608651-4074-4A6B-9898-10455DECAC3E}" type="pres">
      <dgm:prSet presAssocID="{91A64B29-3B40-411A-9266-B1CAD0112001}" presName="root1" presStyleCnt="0"/>
      <dgm:spPr/>
    </dgm:pt>
    <dgm:pt modelId="{FDAF156A-5B8A-41BC-BD76-B1AAB5BBD45F}" type="pres">
      <dgm:prSet presAssocID="{91A64B29-3B40-411A-9266-B1CAD0112001}" presName="LevelOneTextNode" presStyleLbl="node0" presStyleIdx="0" presStyleCnt="1">
        <dgm:presLayoutVars>
          <dgm:chPref val="3"/>
        </dgm:presLayoutVars>
      </dgm:prSet>
      <dgm:spPr/>
    </dgm:pt>
    <dgm:pt modelId="{DAD9C311-8E4C-4CE4-845D-E8B9FD108E31}" type="pres">
      <dgm:prSet presAssocID="{91A64B29-3B40-411A-9266-B1CAD0112001}" presName="level2hierChild" presStyleCnt="0"/>
      <dgm:spPr/>
    </dgm:pt>
    <dgm:pt modelId="{ED191AC2-85BA-4C4F-882A-E226C0C14415}" type="pres">
      <dgm:prSet presAssocID="{81339BC3-0621-4675-942A-146CCAA2EEC3}" presName="conn2-1" presStyleLbl="parChTrans1D2" presStyleIdx="0" presStyleCnt="1"/>
      <dgm:spPr/>
    </dgm:pt>
    <dgm:pt modelId="{9E6ACF7E-F342-4831-9880-3E0BF11798FC}" type="pres">
      <dgm:prSet presAssocID="{81339BC3-0621-4675-942A-146CCAA2EEC3}" presName="connTx" presStyleLbl="parChTrans1D2" presStyleIdx="0" presStyleCnt="1"/>
      <dgm:spPr/>
    </dgm:pt>
    <dgm:pt modelId="{33F0FA76-D438-4CB2-8F39-33E10354B29C}" type="pres">
      <dgm:prSet presAssocID="{843E2CE6-1DAE-465E-A420-363B58A94051}" presName="root2" presStyleCnt="0"/>
      <dgm:spPr/>
    </dgm:pt>
    <dgm:pt modelId="{06DB62E2-BD3A-4E56-8338-318F7D744586}" type="pres">
      <dgm:prSet presAssocID="{843E2CE6-1DAE-465E-A420-363B58A94051}" presName="LevelTwoTextNode" presStyleLbl="node2" presStyleIdx="0" presStyleCnt="1" custScaleX="243243" custLinFactNeighborX="14395">
        <dgm:presLayoutVars>
          <dgm:chPref val="3"/>
        </dgm:presLayoutVars>
      </dgm:prSet>
      <dgm:spPr/>
    </dgm:pt>
    <dgm:pt modelId="{3753D062-18CD-4403-9D1A-B1097B51E859}" type="pres">
      <dgm:prSet presAssocID="{843E2CE6-1DAE-465E-A420-363B58A94051}" presName="level3hierChild" presStyleCnt="0"/>
      <dgm:spPr/>
    </dgm:pt>
  </dgm:ptLst>
  <dgm:cxnLst>
    <dgm:cxn modelId="{C6C5400B-2096-450F-A5F3-10844AA34A90}" type="presOf" srcId="{5DE94F01-CCAC-450D-B43E-6CF24B66A3EC}" destId="{DC78F593-6C04-40B3-B0A3-450FD1E82C53}" srcOrd="0" destOrd="0" presId="urn:microsoft.com/office/officeart/2005/8/layout/hierarchy2"/>
    <dgm:cxn modelId="{647E9947-4C45-4C56-A8A5-3991C972D7B5}" type="presOf" srcId="{843E2CE6-1DAE-465E-A420-363B58A94051}" destId="{06DB62E2-BD3A-4E56-8338-318F7D744586}" srcOrd="0" destOrd="0" presId="urn:microsoft.com/office/officeart/2005/8/layout/hierarchy2"/>
    <dgm:cxn modelId="{B5D43B7B-A050-4387-8683-479E3755E1E3}" type="presOf" srcId="{81339BC3-0621-4675-942A-146CCAA2EEC3}" destId="{9E6ACF7E-F342-4831-9880-3E0BF11798FC}" srcOrd="1" destOrd="0" presId="urn:microsoft.com/office/officeart/2005/8/layout/hierarchy2"/>
    <dgm:cxn modelId="{E0B8508B-AC3C-474B-B8BF-8A3E0A033181}" type="presOf" srcId="{91A64B29-3B40-411A-9266-B1CAD0112001}" destId="{FDAF156A-5B8A-41BC-BD76-B1AAB5BBD45F}" srcOrd="0" destOrd="0" presId="urn:microsoft.com/office/officeart/2005/8/layout/hierarchy2"/>
    <dgm:cxn modelId="{4A410A9A-519F-40FE-AD22-8B1D782D4037}" srcId="{91A64B29-3B40-411A-9266-B1CAD0112001}" destId="{843E2CE6-1DAE-465E-A420-363B58A94051}" srcOrd="0" destOrd="0" parTransId="{81339BC3-0621-4675-942A-146CCAA2EEC3}" sibTransId="{1577D7C1-4E6E-4172-877F-E55B3DA897B4}"/>
    <dgm:cxn modelId="{4BA001AD-1330-4D5E-9B67-7D5B3A091521}" srcId="{5DE94F01-CCAC-450D-B43E-6CF24B66A3EC}" destId="{91A64B29-3B40-411A-9266-B1CAD0112001}" srcOrd="0" destOrd="0" parTransId="{6C9B0707-CA0E-410D-9BBB-0798D36BEBE5}" sibTransId="{EC6E7B7F-59A6-4679-9865-517C4B941815}"/>
    <dgm:cxn modelId="{4C4734DD-FCCB-4D1B-9563-29B2D0E1E17F}" type="presOf" srcId="{81339BC3-0621-4675-942A-146CCAA2EEC3}" destId="{ED191AC2-85BA-4C4F-882A-E226C0C14415}" srcOrd="0" destOrd="0" presId="urn:microsoft.com/office/officeart/2005/8/layout/hierarchy2"/>
    <dgm:cxn modelId="{DC326260-029E-4D4E-9400-0754230C1DA4}" type="presParOf" srcId="{DC78F593-6C04-40B3-B0A3-450FD1E82C53}" destId="{58608651-4074-4A6B-9898-10455DECAC3E}" srcOrd="0" destOrd="0" presId="urn:microsoft.com/office/officeart/2005/8/layout/hierarchy2"/>
    <dgm:cxn modelId="{F3380947-5F91-4911-BCB3-92DE9249227E}" type="presParOf" srcId="{58608651-4074-4A6B-9898-10455DECAC3E}" destId="{FDAF156A-5B8A-41BC-BD76-B1AAB5BBD45F}" srcOrd="0" destOrd="0" presId="urn:microsoft.com/office/officeart/2005/8/layout/hierarchy2"/>
    <dgm:cxn modelId="{1FE706D0-D1D6-49AC-ADC7-8DF6043E1197}" type="presParOf" srcId="{58608651-4074-4A6B-9898-10455DECAC3E}" destId="{DAD9C311-8E4C-4CE4-845D-E8B9FD108E31}" srcOrd="1" destOrd="0" presId="urn:microsoft.com/office/officeart/2005/8/layout/hierarchy2"/>
    <dgm:cxn modelId="{FBE92FDA-5ED9-4A16-85EA-711814DCCE2E}" type="presParOf" srcId="{DAD9C311-8E4C-4CE4-845D-E8B9FD108E31}" destId="{ED191AC2-85BA-4C4F-882A-E226C0C14415}" srcOrd="0" destOrd="0" presId="urn:microsoft.com/office/officeart/2005/8/layout/hierarchy2"/>
    <dgm:cxn modelId="{9C754020-F8CA-4859-9D13-919A1537FFCD}" type="presParOf" srcId="{ED191AC2-85BA-4C4F-882A-E226C0C14415}" destId="{9E6ACF7E-F342-4831-9880-3E0BF11798FC}" srcOrd="0" destOrd="0" presId="urn:microsoft.com/office/officeart/2005/8/layout/hierarchy2"/>
    <dgm:cxn modelId="{03E289F3-A062-4552-A48F-BDCB239A8B45}" type="presParOf" srcId="{DAD9C311-8E4C-4CE4-845D-E8B9FD108E31}" destId="{33F0FA76-D438-4CB2-8F39-33E10354B29C}" srcOrd="1" destOrd="0" presId="urn:microsoft.com/office/officeart/2005/8/layout/hierarchy2"/>
    <dgm:cxn modelId="{FE22AEEA-6CB7-426C-B7BE-EE54338BA21A}" type="presParOf" srcId="{33F0FA76-D438-4CB2-8F39-33E10354B29C}" destId="{06DB62E2-BD3A-4E56-8338-318F7D744586}" srcOrd="0" destOrd="0" presId="urn:microsoft.com/office/officeart/2005/8/layout/hierarchy2"/>
    <dgm:cxn modelId="{F73CC867-42DA-45A9-8278-8DE5A67753A8}" type="presParOf" srcId="{33F0FA76-D438-4CB2-8F39-33E10354B29C}" destId="{3753D062-18CD-4403-9D1A-B1097B51E8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94F01-CCAC-450D-B43E-6CF24B66A3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A64B29-3B40-411A-9266-B1CAD0112001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b="0" dirty="0">
              <a:solidFill>
                <a:srgbClr val="00B050"/>
              </a:solidFill>
              <a:latin typeface="Arial Rounded MT Bold" panose="020F0704030504030204" pitchFamily="34" charset="0"/>
            </a:rPr>
            <a:t>Pacientes internados en UTI (</a:t>
          </a:r>
          <a:r>
            <a:rPr lang="es-ES" b="0" dirty="0" err="1">
              <a:solidFill>
                <a:srgbClr val="00B050"/>
              </a:solidFill>
              <a:latin typeface="Arial Rounded MT Bold" panose="020F0704030504030204" pitchFamily="34" charset="0"/>
            </a:rPr>
            <a:t>Pcia</a:t>
          </a:r>
          <a:r>
            <a:rPr lang="es-ES" b="0" dirty="0">
              <a:solidFill>
                <a:srgbClr val="00B050"/>
              </a:solidFill>
              <a:latin typeface="Arial Rounded MT Bold" panose="020F0704030504030204" pitchFamily="34" charset="0"/>
            </a:rPr>
            <a:t>.)</a:t>
          </a:r>
        </a:p>
      </dgm:t>
    </dgm:pt>
    <dgm:pt modelId="{6C9B0707-CA0E-410D-9BBB-0798D36BEBE5}" type="parTrans" cxnId="{4BA001AD-1330-4D5E-9B67-7D5B3A091521}">
      <dgm:prSet/>
      <dgm:spPr/>
      <dgm:t>
        <a:bodyPr/>
        <a:lstStyle/>
        <a:p>
          <a:endParaRPr lang="es-ES"/>
        </a:p>
      </dgm:t>
    </dgm:pt>
    <dgm:pt modelId="{EC6E7B7F-59A6-4679-9865-517C4B941815}" type="sibTrans" cxnId="{4BA001AD-1330-4D5E-9B67-7D5B3A091521}">
      <dgm:prSet/>
      <dgm:spPr/>
      <dgm:t>
        <a:bodyPr/>
        <a:lstStyle/>
        <a:p>
          <a:endParaRPr lang="es-ES"/>
        </a:p>
      </dgm:t>
    </dgm:pt>
    <dgm:pt modelId="{843E2CE6-1DAE-465E-A420-363B58A94051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b="0" dirty="0">
              <a:solidFill>
                <a:srgbClr val="00B050"/>
              </a:solidFill>
              <a:latin typeface="Arial Rounded MT Bold" panose="020F0704030504030204" pitchFamily="34" charset="0"/>
            </a:rPr>
            <a:t>71</a:t>
          </a:r>
        </a:p>
      </dgm:t>
    </dgm:pt>
    <dgm:pt modelId="{81339BC3-0621-4675-942A-146CCAA2EEC3}" type="parTrans" cxnId="{4A410A9A-519F-40FE-AD22-8B1D782D4037}">
      <dgm:prSet/>
      <dgm:spPr>
        <a:ln>
          <a:solidFill>
            <a:srgbClr val="00B050"/>
          </a:solidFill>
        </a:ln>
      </dgm:spPr>
      <dgm:t>
        <a:bodyPr/>
        <a:lstStyle/>
        <a:p>
          <a:endParaRPr lang="es-ES" dirty="0"/>
        </a:p>
      </dgm:t>
    </dgm:pt>
    <dgm:pt modelId="{1577D7C1-4E6E-4172-877F-E55B3DA897B4}" type="sibTrans" cxnId="{4A410A9A-519F-40FE-AD22-8B1D782D4037}">
      <dgm:prSet/>
      <dgm:spPr/>
      <dgm:t>
        <a:bodyPr/>
        <a:lstStyle/>
        <a:p>
          <a:endParaRPr lang="es-ES"/>
        </a:p>
      </dgm:t>
    </dgm:pt>
    <dgm:pt modelId="{DC78F593-6C04-40B3-B0A3-450FD1E82C53}" type="pres">
      <dgm:prSet presAssocID="{5DE94F01-CCAC-450D-B43E-6CF24B66A3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608651-4074-4A6B-9898-10455DECAC3E}" type="pres">
      <dgm:prSet presAssocID="{91A64B29-3B40-411A-9266-B1CAD0112001}" presName="root1" presStyleCnt="0"/>
      <dgm:spPr/>
    </dgm:pt>
    <dgm:pt modelId="{FDAF156A-5B8A-41BC-BD76-B1AAB5BBD45F}" type="pres">
      <dgm:prSet presAssocID="{91A64B29-3B40-411A-9266-B1CAD0112001}" presName="LevelOneTextNode" presStyleLbl="node0" presStyleIdx="0" presStyleCnt="1" custLinFactNeighborX="14395" custLinFactNeighborY="-1646">
        <dgm:presLayoutVars>
          <dgm:chPref val="3"/>
        </dgm:presLayoutVars>
      </dgm:prSet>
      <dgm:spPr/>
    </dgm:pt>
    <dgm:pt modelId="{DAD9C311-8E4C-4CE4-845D-E8B9FD108E31}" type="pres">
      <dgm:prSet presAssocID="{91A64B29-3B40-411A-9266-B1CAD0112001}" presName="level2hierChild" presStyleCnt="0"/>
      <dgm:spPr/>
    </dgm:pt>
    <dgm:pt modelId="{ED191AC2-85BA-4C4F-882A-E226C0C14415}" type="pres">
      <dgm:prSet presAssocID="{81339BC3-0621-4675-942A-146CCAA2EEC3}" presName="conn2-1" presStyleLbl="parChTrans1D2" presStyleIdx="0" presStyleCnt="1"/>
      <dgm:spPr/>
    </dgm:pt>
    <dgm:pt modelId="{9E6ACF7E-F342-4831-9880-3E0BF11798FC}" type="pres">
      <dgm:prSet presAssocID="{81339BC3-0621-4675-942A-146CCAA2EEC3}" presName="connTx" presStyleLbl="parChTrans1D2" presStyleIdx="0" presStyleCnt="1"/>
      <dgm:spPr/>
    </dgm:pt>
    <dgm:pt modelId="{33F0FA76-D438-4CB2-8F39-33E10354B29C}" type="pres">
      <dgm:prSet presAssocID="{843E2CE6-1DAE-465E-A420-363B58A94051}" presName="root2" presStyleCnt="0"/>
      <dgm:spPr/>
    </dgm:pt>
    <dgm:pt modelId="{06DB62E2-BD3A-4E56-8338-318F7D744586}" type="pres">
      <dgm:prSet presAssocID="{843E2CE6-1DAE-465E-A420-363B58A94051}" presName="LevelTwoTextNode" presStyleLbl="node2" presStyleIdx="0" presStyleCnt="1" custScaleX="110392" custLinFactNeighborX="17782">
        <dgm:presLayoutVars>
          <dgm:chPref val="3"/>
        </dgm:presLayoutVars>
      </dgm:prSet>
      <dgm:spPr/>
    </dgm:pt>
    <dgm:pt modelId="{3753D062-18CD-4403-9D1A-B1097B51E859}" type="pres">
      <dgm:prSet presAssocID="{843E2CE6-1DAE-465E-A420-363B58A94051}" presName="level3hierChild" presStyleCnt="0"/>
      <dgm:spPr/>
    </dgm:pt>
  </dgm:ptLst>
  <dgm:cxnLst>
    <dgm:cxn modelId="{C6C5400B-2096-450F-A5F3-10844AA34A90}" type="presOf" srcId="{5DE94F01-CCAC-450D-B43E-6CF24B66A3EC}" destId="{DC78F593-6C04-40B3-B0A3-450FD1E82C53}" srcOrd="0" destOrd="0" presId="urn:microsoft.com/office/officeart/2005/8/layout/hierarchy2"/>
    <dgm:cxn modelId="{647E9947-4C45-4C56-A8A5-3991C972D7B5}" type="presOf" srcId="{843E2CE6-1DAE-465E-A420-363B58A94051}" destId="{06DB62E2-BD3A-4E56-8338-318F7D744586}" srcOrd="0" destOrd="0" presId="urn:microsoft.com/office/officeart/2005/8/layout/hierarchy2"/>
    <dgm:cxn modelId="{B5D43B7B-A050-4387-8683-479E3755E1E3}" type="presOf" srcId="{81339BC3-0621-4675-942A-146CCAA2EEC3}" destId="{9E6ACF7E-F342-4831-9880-3E0BF11798FC}" srcOrd="1" destOrd="0" presId="urn:microsoft.com/office/officeart/2005/8/layout/hierarchy2"/>
    <dgm:cxn modelId="{E0B8508B-AC3C-474B-B8BF-8A3E0A033181}" type="presOf" srcId="{91A64B29-3B40-411A-9266-B1CAD0112001}" destId="{FDAF156A-5B8A-41BC-BD76-B1AAB5BBD45F}" srcOrd="0" destOrd="0" presId="urn:microsoft.com/office/officeart/2005/8/layout/hierarchy2"/>
    <dgm:cxn modelId="{4A410A9A-519F-40FE-AD22-8B1D782D4037}" srcId="{91A64B29-3B40-411A-9266-B1CAD0112001}" destId="{843E2CE6-1DAE-465E-A420-363B58A94051}" srcOrd="0" destOrd="0" parTransId="{81339BC3-0621-4675-942A-146CCAA2EEC3}" sibTransId="{1577D7C1-4E6E-4172-877F-E55B3DA897B4}"/>
    <dgm:cxn modelId="{4BA001AD-1330-4D5E-9B67-7D5B3A091521}" srcId="{5DE94F01-CCAC-450D-B43E-6CF24B66A3EC}" destId="{91A64B29-3B40-411A-9266-B1CAD0112001}" srcOrd="0" destOrd="0" parTransId="{6C9B0707-CA0E-410D-9BBB-0798D36BEBE5}" sibTransId="{EC6E7B7F-59A6-4679-9865-517C4B941815}"/>
    <dgm:cxn modelId="{4C4734DD-FCCB-4D1B-9563-29B2D0E1E17F}" type="presOf" srcId="{81339BC3-0621-4675-942A-146CCAA2EEC3}" destId="{ED191AC2-85BA-4C4F-882A-E226C0C14415}" srcOrd="0" destOrd="0" presId="urn:microsoft.com/office/officeart/2005/8/layout/hierarchy2"/>
    <dgm:cxn modelId="{DC326260-029E-4D4E-9400-0754230C1DA4}" type="presParOf" srcId="{DC78F593-6C04-40B3-B0A3-450FD1E82C53}" destId="{58608651-4074-4A6B-9898-10455DECAC3E}" srcOrd="0" destOrd="0" presId="urn:microsoft.com/office/officeart/2005/8/layout/hierarchy2"/>
    <dgm:cxn modelId="{F3380947-5F91-4911-BCB3-92DE9249227E}" type="presParOf" srcId="{58608651-4074-4A6B-9898-10455DECAC3E}" destId="{FDAF156A-5B8A-41BC-BD76-B1AAB5BBD45F}" srcOrd="0" destOrd="0" presId="urn:microsoft.com/office/officeart/2005/8/layout/hierarchy2"/>
    <dgm:cxn modelId="{1FE706D0-D1D6-49AC-ADC7-8DF6043E1197}" type="presParOf" srcId="{58608651-4074-4A6B-9898-10455DECAC3E}" destId="{DAD9C311-8E4C-4CE4-845D-E8B9FD108E31}" srcOrd="1" destOrd="0" presId="urn:microsoft.com/office/officeart/2005/8/layout/hierarchy2"/>
    <dgm:cxn modelId="{FBE92FDA-5ED9-4A16-85EA-711814DCCE2E}" type="presParOf" srcId="{DAD9C311-8E4C-4CE4-845D-E8B9FD108E31}" destId="{ED191AC2-85BA-4C4F-882A-E226C0C14415}" srcOrd="0" destOrd="0" presId="urn:microsoft.com/office/officeart/2005/8/layout/hierarchy2"/>
    <dgm:cxn modelId="{9C754020-F8CA-4859-9D13-919A1537FFCD}" type="presParOf" srcId="{ED191AC2-85BA-4C4F-882A-E226C0C14415}" destId="{9E6ACF7E-F342-4831-9880-3E0BF11798FC}" srcOrd="0" destOrd="0" presId="urn:microsoft.com/office/officeart/2005/8/layout/hierarchy2"/>
    <dgm:cxn modelId="{03E289F3-A062-4552-A48F-BDCB239A8B45}" type="presParOf" srcId="{DAD9C311-8E4C-4CE4-845D-E8B9FD108E31}" destId="{33F0FA76-D438-4CB2-8F39-33E10354B29C}" srcOrd="1" destOrd="0" presId="urn:microsoft.com/office/officeart/2005/8/layout/hierarchy2"/>
    <dgm:cxn modelId="{FE22AEEA-6CB7-426C-B7BE-EE54338BA21A}" type="presParOf" srcId="{33F0FA76-D438-4CB2-8F39-33E10354B29C}" destId="{06DB62E2-BD3A-4E56-8338-318F7D744586}" srcOrd="0" destOrd="0" presId="urn:microsoft.com/office/officeart/2005/8/layout/hierarchy2"/>
    <dgm:cxn modelId="{F73CC867-42DA-45A9-8278-8DE5A67753A8}" type="presParOf" srcId="{33F0FA76-D438-4CB2-8F39-33E10354B29C}" destId="{3753D062-18CD-4403-9D1A-B1097B51E859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156A-5B8A-41BC-BD76-B1AAB5BBD45F}">
      <dsp:nvSpPr>
        <dsp:cNvPr id="0" name=""/>
        <dsp:cNvSpPr/>
      </dsp:nvSpPr>
      <dsp:spPr>
        <a:xfrm>
          <a:off x="1395787" y="546445"/>
          <a:ext cx="1898600" cy="9493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rial Rounded MT Bold" panose="020F0704030504030204" pitchFamily="34" charset="0"/>
            </a:rPr>
            <a:t>Casos confirmados</a:t>
          </a:r>
        </a:p>
      </dsp:txBody>
      <dsp:txXfrm>
        <a:off x="1423591" y="574249"/>
        <a:ext cx="1842992" cy="893692"/>
      </dsp:txXfrm>
    </dsp:sp>
    <dsp:sp modelId="{ED191AC2-85BA-4C4F-882A-E226C0C14415}">
      <dsp:nvSpPr>
        <dsp:cNvPr id="0" name=""/>
        <dsp:cNvSpPr/>
      </dsp:nvSpPr>
      <dsp:spPr>
        <a:xfrm rot="19457599">
          <a:off x="3206480" y="706336"/>
          <a:ext cx="93525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35253" y="4183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 Rounded MT Bold" panose="020F0704030504030204" pitchFamily="34" charset="0"/>
          </a:endParaRPr>
        </a:p>
      </dsp:txBody>
      <dsp:txXfrm>
        <a:off x="3650726" y="724790"/>
        <a:ext cx="46762" cy="46762"/>
      </dsp:txXfrm>
    </dsp:sp>
    <dsp:sp modelId="{06DB62E2-BD3A-4E56-8338-318F7D744586}">
      <dsp:nvSpPr>
        <dsp:cNvPr id="0" name=""/>
        <dsp:cNvSpPr/>
      </dsp:nvSpPr>
      <dsp:spPr>
        <a:xfrm>
          <a:off x="4053827" y="598"/>
          <a:ext cx="1898600" cy="9493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rial Rounded MT Bold" panose="020F0704030504030204" pitchFamily="34" charset="0"/>
            </a:rPr>
            <a:t>Año 2021</a:t>
          </a:r>
        </a:p>
      </dsp:txBody>
      <dsp:txXfrm>
        <a:off x="4081631" y="28402"/>
        <a:ext cx="1842992" cy="893692"/>
      </dsp:txXfrm>
    </dsp:sp>
    <dsp:sp modelId="{4544E477-CB3B-41B7-91E7-B7BBD7B91322}">
      <dsp:nvSpPr>
        <dsp:cNvPr id="0" name=""/>
        <dsp:cNvSpPr/>
      </dsp:nvSpPr>
      <dsp:spPr>
        <a:xfrm rot="20365">
          <a:off x="5952422" y="435396"/>
          <a:ext cx="66985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69856" y="418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 Rounded MT Bold" panose="020F0704030504030204" pitchFamily="34" charset="0"/>
          </a:endParaRPr>
        </a:p>
      </dsp:txBody>
      <dsp:txXfrm>
        <a:off x="6270604" y="460486"/>
        <a:ext cx="33492" cy="33492"/>
      </dsp:txXfrm>
    </dsp:sp>
    <dsp:sp modelId="{8CC99B13-0853-4CF8-A463-C14EDC98A776}">
      <dsp:nvSpPr>
        <dsp:cNvPr id="0" name=""/>
        <dsp:cNvSpPr/>
      </dsp:nvSpPr>
      <dsp:spPr>
        <a:xfrm>
          <a:off x="6622273" y="4566"/>
          <a:ext cx="1670008" cy="9493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rial Rounded MT Bold" panose="020F0704030504030204" pitchFamily="34" charset="0"/>
            </a:rPr>
            <a:t>65960</a:t>
          </a:r>
        </a:p>
      </dsp:txBody>
      <dsp:txXfrm>
        <a:off x="6650077" y="32370"/>
        <a:ext cx="1614400" cy="893692"/>
      </dsp:txXfrm>
    </dsp:sp>
    <dsp:sp modelId="{29E3398D-63F6-4B8B-8BE6-DF3E7E35355D}">
      <dsp:nvSpPr>
        <dsp:cNvPr id="0" name=""/>
        <dsp:cNvSpPr/>
      </dsp:nvSpPr>
      <dsp:spPr>
        <a:xfrm rot="2142401">
          <a:off x="3206480" y="1252183"/>
          <a:ext cx="93525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35253" y="4183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 Rounded MT Bold" panose="020F0704030504030204" pitchFamily="34" charset="0"/>
          </a:endParaRPr>
        </a:p>
      </dsp:txBody>
      <dsp:txXfrm>
        <a:off x="3650726" y="1270638"/>
        <a:ext cx="46762" cy="46762"/>
      </dsp:txXfrm>
    </dsp:sp>
    <dsp:sp modelId="{2521F35F-248D-4F7C-AFA5-D6541C9957AE}">
      <dsp:nvSpPr>
        <dsp:cNvPr id="0" name=""/>
        <dsp:cNvSpPr/>
      </dsp:nvSpPr>
      <dsp:spPr>
        <a:xfrm>
          <a:off x="4053827" y="1092293"/>
          <a:ext cx="1898600" cy="9493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rial Rounded MT Bold" panose="020F0704030504030204" pitchFamily="34" charset="0"/>
            </a:rPr>
            <a:t>Total Pandemia</a:t>
          </a:r>
        </a:p>
      </dsp:txBody>
      <dsp:txXfrm>
        <a:off x="4081631" y="1120097"/>
        <a:ext cx="1842992" cy="893692"/>
      </dsp:txXfrm>
    </dsp:sp>
    <dsp:sp modelId="{6F4BACC0-4C8B-4BA8-B80B-CCA8B8D3B606}">
      <dsp:nvSpPr>
        <dsp:cNvPr id="0" name=""/>
        <dsp:cNvSpPr/>
      </dsp:nvSpPr>
      <dsp:spPr>
        <a:xfrm>
          <a:off x="5952427" y="1525107"/>
          <a:ext cx="75944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59440" y="418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 Rounded MT Bold" panose="020F0704030504030204" pitchFamily="34" charset="0"/>
          </a:endParaRPr>
        </a:p>
      </dsp:txBody>
      <dsp:txXfrm>
        <a:off x="6313162" y="1547957"/>
        <a:ext cx="37972" cy="37972"/>
      </dsp:txXfrm>
    </dsp:sp>
    <dsp:sp modelId="{9465799B-BE3F-4D81-A23A-EE29C5F88D19}">
      <dsp:nvSpPr>
        <dsp:cNvPr id="0" name=""/>
        <dsp:cNvSpPr/>
      </dsp:nvSpPr>
      <dsp:spPr>
        <a:xfrm>
          <a:off x="6711868" y="1092293"/>
          <a:ext cx="1379428" cy="9493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rial Rounded MT Bold" panose="020F0704030504030204" pitchFamily="34" charset="0"/>
            </a:rPr>
            <a:t>88093</a:t>
          </a:r>
        </a:p>
      </dsp:txBody>
      <dsp:txXfrm>
        <a:off x="6739672" y="1120097"/>
        <a:ext cx="1323820" cy="893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156A-5B8A-41BC-BD76-B1AAB5BBD45F}">
      <dsp:nvSpPr>
        <dsp:cNvPr id="0" name=""/>
        <dsp:cNvSpPr/>
      </dsp:nvSpPr>
      <dsp:spPr>
        <a:xfrm>
          <a:off x="1232638" y="0"/>
          <a:ext cx="2018454" cy="10092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B050"/>
              </a:solidFill>
              <a:latin typeface="Arial Rounded MT Bold" panose="020F0704030504030204" pitchFamily="34" charset="0"/>
            </a:rPr>
            <a:t>Pacientes recuperados</a:t>
          </a:r>
        </a:p>
      </dsp:txBody>
      <dsp:txXfrm>
        <a:off x="1262197" y="29559"/>
        <a:ext cx="1959336" cy="950109"/>
      </dsp:txXfrm>
    </dsp:sp>
    <dsp:sp modelId="{ED191AC2-85BA-4C4F-882A-E226C0C14415}">
      <dsp:nvSpPr>
        <dsp:cNvPr id="0" name=""/>
        <dsp:cNvSpPr/>
      </dsp:nvSpPr>
      <dsp:spPr>
        <a:xfrm>
          <a:off x="3251092" y="414613"/>
          <a:ext cx="87574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875746" y="9000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667072" y="482719"/>
        <a:ext cx="43787" cy="43787"/>
      </dsp:txXfrm>
    </dsp:sp>
    <dsp:sp modelId="{06DB62E2-BD3A-4E56-8338-318F7D744586}">
      <dsp:nvSpPr>
        <dsp:cNvPr id="0" name=""/>
        <dsp:cNvSpPr/>
      </dsp:nvSpPr>
      <dsp:spPr>
        <a:xfrm>
          <a:off x="4126839" y="0"/>
          <a:ext cx="2228211" cy="10092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B050"/>
              </a:solidFill>
              <a:latin typeface="Arial Rounded MT Bold" panose="020F0704030504030204" pitchFamily="34" charset="0"/>
            </a:rPr>
            <a:t>83734 (95%)</a:t>
          </a:r>
        </a:p>
      </dsp:txBody>
      <dsp:txXfrm>
        <a:off x="4156398" y="29559"/>
        <a:ext cx="2169093" cy="95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156A-5B8A-41BC-BD76-B1AAB5BBD45F}">
      <dsp:nvSpPr>
        <dsp:cNvPr id="0" name=""/>
        <dsp:cNvSpPr/>
      </dsp:nvSpPr>
      <dsp:spPr>
        <a:xfrm>
          <a:off x="573455" y="985"/>
          <a:ext cx="2014513" cy="1007256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rPr>
            <a:t>Pacientes fallecidos</a:t>
          </a:r>
        </a:p>
      </dsp:txBody>
      <dsp:txXfrm>
        <a:off x="602957" y="30487"/>
        <a:ext cx="1955509" cy="948252"/>
      </dsp:txXfrm>
    </dsp:sp>
    <dsp:sp modelId="{ED191AC2-85BA-4C4F-882A-E226C0C14415}">
      <dsp:nvSpPr>
        <dsp:cNvPr id="0" name=""/>
        <dsp:cNvSpPr/>
      </dsp:nvSpPr>
      <dsp:spPr>
        <a:xfrm>
          <a:off x="2587968" y="414789"/>
          <a:ext cx="1095794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1095794" y="89824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 Rounded MT Bold" panose="020F0704030504030204" pitchFamily="34" charset="0"/>
          </a:endParaRPr>
        </a:p>
      </dsp:txBody>
      <dsp:txXfrm>
        <a:off x="3108471" y="477218"/>
        <a:ext cx="54789" cy="54789"/>
      </dsp:txXfrm>
    </dsp:sp>
    <dsp:sp modelId="{06DB62E2-BD3A-4E56-8338-318F7D744586}">
      <dsp:nvSpPr>
        <dsp:cNvPr id="0" name=""/>
        <dsp:cNvSpPr/>
      </dsp:nvSpPr>
      <dsp:spPr>
        <a:xfrm>
          <a:off x="3683763" y="985"/>
          <a:ext cx="4900163" cy="1007256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rPr>
            <a:t>2734.    Letalidad: 3,10</a:t>
          </a:r>
        </a:p>
      </dsp:txBody>
      <dsp:txXfrm>
        <a:off x="3713265" y="30487"/>
        <a:ext cx="4841159" cy="948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156A-5B8A-41BC-BD76-B1AAB5BBD45F}">
      <dsp:nvSpPr>
        <dsp:cNvPr id="0" name=""/>
        <dsp:cNvSpPr/>
      </dsp:nvSpPr>
      <dsp:spPr>
        <a:xfrm>
          <a:off x="1232638" y="0"/>
          <a:ext cx="2018454" cy="10092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kern="1200" dirty="0">
              <a:solidFill>
                <a:srgbClr val="00B050"/>
              </a:solidFill>
              <a:latin typeface="Arial Rounded MT Bold" panose="020F0704030504030204" pitchFamily="34" charset="0"/>
            </a:rPr>
            <a:t>Pacientes internados en UTI (</a:t>
          </a:r>
          <a:r>
            <a:rPr lang="es-ES" sz="2300" b="0" kern="1200" dirty="0" err="1">
              <a:solidFill>
                <a:srgbClr val="00B050"/>
              </a:solidFill>
              <a:latin typeface="Arial Rounded MT Bold" panose="020F0704030504030204" pitchFamily="34" charset="0"/>
            </a:rPr>
            <a:t>Pcia</a:t>
          </a:r>
          <a:r>
            <a:rPr lang="es-ES" sz="2300" b="0" kern="1200" dirty="0">
              <a:solidFill>
                <a:srgbClr val="00B050"/>
              </a:solidFill>
              <a:latin typeface="Arial Rounded MT Bold" panose="020F0704030504030204" pitchFamily="34" charset="0"/>
            </a:rPr>
            <a:t>.)</a:t>
          </a:r>
        </a:p>
      </dsp:txBody>
      <dsp:txXfrm>
        <a:off x="1262197" y="29559"/>
        <a:ext cx="1959336" cy="950109"/>
      </dsp:txXfrm>
    </dsp:sp>
    <dsp:sp modelId="{ED191AC2-85BA-4C4F-882A-E226C0C14415}">
      <dsp:nvSpPr>
        <dsp:cNvPr id="0" name=""/>
        <dsp:cNvSpPr/>
      </dsp:nvSpPr>
      <dsp:spPr>
        <a:xfrm>
          <a:off x="3251092" y="414613"/>
          <a:ext cx="87574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875746" y="9000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667072" y="482719"/>
        <a:ext cx="43787" cy="43787"/>
      </dsp:txXfrm>
    </dsp:sp>
    <dsp:sp modelId="{06DB62E2-BD3A-4E56-8338-318F7D744586}">
      <dsp:nvSpPr>
        <dsp:cNvPr id="0" name=""/>
        <dsp:cNvSpPr/>
      </dsp:nvSpPr>
      <dsp:spPr>
        <a:xfrm>
          <a:off x="4126839" y="0"/>
          <a:ext cx="2228211" cy="10092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kern="1200" dirty="0">
              <a:solidFill>
                <a:srgbClr val="00B050"/>
              </a:solidFill>
              <a:latin typeface="Arial Rounded MT Bold" panose="020F0704030504030204" pitchFamily="34" charset="0"/>
            </a:rPr>
            <a:t>71</a:t>
          </a:r>
        </a:p>
      </dsp:txBody>
      <dsp:txXfrm>
        <a:off x="4156398" y="29559"/>
        <a:ext cx="2169093" cy="95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0.72119</cdr:x>
      <cdr:y>0.26633</cdr:y>
    </cdr:from>
    <cdr:to>
      <cdr:x>0.85775</cdr:x>
      <cdr:y>0.32412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829176" y="1009650"/>
          <a:ext cx="914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100" b="1"/>
            <a:t>TD: 33,8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148F02-35C7-49E6-993F-E82908D7AF75}" type="datetime1">
              <a:rPr lang="es-ES" smtClean="0"/>
              <a:t>07/01/2022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531EA-3B14-40B9-94EF-FFD37E10845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3190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AAB062-198E-4F51-A2F6-E1757EE113E0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33D7A2-C585-48BF-BF8C-C21FDC051F7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s-ES" noProof="1" dirty="0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1333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3D7A2-C585-48BF-BF8C-C21FDC051F77}" type="slidenum">
              <a:rPr kumimoji="0" lang="es-ES" sz="1200" b="0" i="0" u="none" strike="noStrike" kern="1200" cap="none" spc="0" normalizeH="0" baseline="0" noProof="1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5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3D7A2-C585-48BF-BF8C-C21FDC051F77}" type="slidenum">
              <a:rPr kumimoji="0" lang="es-ES" sz="1200" b="0" i="0" u="none" strike="noStrike" kern="1200" cap="none" spc="0" normalizeH="0" baseline="0" noProof="1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94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s-ES" noProof="1" dirty="0" smtClean="0"/>
              <a:t>5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54289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s-ES" noProof="1" dirty="0" smtClean="0"/>
              <a:t>6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59408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s-ES" noProof="1" dirty="0" smtClean="0"/>
              <a:t>7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44442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s-ES" noProof="1" dirty="0" smtClean="0"/>
              <a:t>11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698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F8243-4B44-413D-A096-9F4B7BF94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4E3DD3-3B9F-46E5-B8A0-0D59ADD6A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104D0C-06DD-40C2-9C25-054ACFDC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7AD87A-E5BD-4161-8E9C-C648E0BA13F8}" type="datetime1">
              <a:rPr lang="es-ES" noProof="1" smtClean="0"/>
              <a:t>07/01/2022</a:t>
            </a:fld>
            <a:endParaRPr lang="es-ES" noProof="1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F38059-5833-4581-BDA7-E3DCCACF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7B71C-8BC0-4318-B288-29C360E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53342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611A3-F40E-4844-8DC9-032EF3D0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48E2DE-0825-4CD2-B438-760BD6A84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2368F-50D8-44BD-A020-D1FB32C3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870CB1-F818-42BE-8C81-6D100E5E2715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53758-B565-40EB-AE51-F5BE469F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CE616-5843-447C-B03E-36D7F284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6009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9F232C-8E4D-4AAC-873E-9086F5FEF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EFF349-2CCD-43C5-B117-B77A4AC0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913DD-34DE-401F-B18F-1B56CD13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B539CC-FD6D-42EB-A0E0-38BBF6F47DB1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D9DDF-EB06-41F4-BB91-FF2210B9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CAE7A-3B0D-445E-8633-55100203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439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1E5AF-87B6-4CCB-97CF-5FD50E49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1DA50-79ED-407B-ADE8-9B35BD6EA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AC03E3-7611-4F6E-9E40-39D2A565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8A518-3331-4E69-80CC-4F99FB9F774C}" type="datetime1">
              <a:rPr lang="es-ES" noProof="1" smtClean="0"/>
              <a:t>07/01/2022</a:t>
            </a:fld>
            <a:endParaRPr lang="es-ES" noProof="1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0AB023-8112-4A64-9539-7AB13EEE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747F3-1F95-4138-ADB6-911E98E2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03340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711DE-5E81-4E7D-B32A-D0A2D94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D5E4E-F143-40BD-8354-029757862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CF1434-FF58-4892-A10D-A70D9C02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C866F6-C679-49E9-932C-2DE33DF91CC0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83CBC-1345-4C45-92C4-4BCFDF56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25B77-AFDA-496A-825E-567BB7D4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070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B779D-EE12-4F00-A95A-F4D4B91F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F79AA-3A02-4DC6-9CC8-C1B627DD0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9F342B-B813-46EF-8C8F-B17A00B2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A0200D-A7EE-4538-AB41-18C1E4B1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550653-8743-48E7-A110-064D45A19130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B9E356-204B-464E-BBAF-2FB7A0E2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CD824C-5847-4A80-8231-7A60BBFC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88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D2217-3C15-4CCB-8FE0-D7C92010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66D953-0F23-4899-A18F-79CD96ACA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5B74D9-E6DA-40C9-B62B-2D4210C9E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26510B-3772-4B44-B01C-269925FE8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675AAA-49A5-433F-BC3A-CB6A2D737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8D135B-6602-4D9C-BD4D-74C7BA60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6F9F40-BF45-4F3C-8DAE-8AA6460507B0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E0FC04-3A1F-447C-B003-8185CCEA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BE276E-EB81-4013-B785-47452D36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335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1FFFB-B7FE-41F5-9552-9C11BC89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70F9A-6604-4860-8999-6014FC1A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3DD418-6450-4BC3-9CD6-D5C1C2DF720E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9A12E4-CD38-4B34-B9B3-86F43DB7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1782B2-9358-4242-A74D-FB85DA0B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6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E57228-1BA8-4BD2-BBC2-33C3D3BF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608936-7BB3-4713-B590-B55D3A87A25E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77DBE4-E4AF-40FC-AE2E-550236D8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6D1604-70C9-4860-AA43-BCEA0F6B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163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22512-4109-4434-996E-BD9302F6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91F22-E36C-4B6B-B896-E1E6643D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073267-2F4B-4508-93C8-78A0DA5B0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7EA5B9-68A4-4D57-8F07-E75BD006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FBF3EB-3D04-41B1-B15B-9DE600B4C456}" type="datetime1">
              <a:rPr lang="es-ES" noProof="0" smtClean="0"/>
              <a:t>07/01/2022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44485-3C45-405A-8051-34B89161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2CFF41-3032-4B03-AB2D-A59C125C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6569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B3609-828B-4419-8DE7-C2DFEE11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386677-F2F1-49A4-B31B-987C5087F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71DF61-259A-4BFD-AADA-E816F64AE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0F8527-2560-44C2-B19C-715C6430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41F7EC-AAF5-436E-AF16-231A4DA3ED9D}" type="datetime1">
              <a:rPr lang="es-ES" noProof="1" smtClean="0"/>
              <a:t>07/01/2022</a:t>
            </a:fld>
            <a:endParaRPr lang="es-ES" noProof="1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54DA7-8238-42A7-918E-278FBCF6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43858C-829D-428C-B536-188EFAD7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4340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89BF2C-014F-4694-8575-BCA157BE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E95594-41D1-41A6-ADD3-34F0DDFB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EB2EB-464C-4557-86FA-A0B386BF2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B04DD8A-AA8D-44D5-B18B-2A24CBDCAB02}" type="datetime1">
              <a:rPr lang="es-ES" noProof="1" smtClean="0"/>
              <a:t>07/01/2022</a:t>
            </a:fld>
            <a:endParaRPr lang="es-ES" noProof="1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9215A-06EA-4503-8DE0-402BFC4EC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5207D-72F7-4595-8E70-9E1F0CB73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59862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Primer plano muy cercano de un gráfico de líneas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0" y="0"/>
            <a:ext cx="12191980" cy="68824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274" y="4298534"/>
            <a:ext cx="5248450" cy="1558599"/>
          </a:xfrm>
        </p:spPr>
        <p:txBody>
          <a:bodyPr rtlCol="0">
            <a:normAutofit fontScale="90000"/>
          </a:bodyPr>
          <a:lstStyle/>
          <a:p>
            <a:pPr algn="l"/>
            <a:r>
              <a:rPr lang="es-ES" sz="3600" b="1" noProof="1">
                <a:solidFill>
                  <a:srgbClr val="FFFFFF"/>
                </a:solidFill>
                <a:latin typeface="+mn-lt"/>
              </a:rPr>
              <a:t>COVID-19. Actualización de la</a:t>
            </a:r>
            <a:br>
              <a:rPr lang="es-ES" sz="3600" b="1" noProof="1">
                <a:solidFill>
                  <a:srgbClr val="FFFFFF"/>
                </a:solidFill>
                <a:latin typeface="+mn-lt"/>
              </a:rPr>
            </a:br>
            <a:r>
              <a:rPr lang="es-ES" sz="3600" b="1" noProof="1">
                <a:solidFill>
                  <a:srgbClr val="FFFFFF"/>
                </a:solidFill>
                <a:latin typeface="+mn-lt"/>
              </a:rPr>
              <a:t>Situación Epidemiológica de la Provincia de Salta.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3152" y="5857133"/>
            <a:ext cx="2727572" cy="531866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s-ES" sz="1800" b="1" noProof="1">
                <a:solidFill>
                  <a:srgbClr val="FFFFFF"/>
                </a:solidFill>
              </a:rPr>
              <a:t>Salta, 7 de enero de 2022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66C525-9B4A-4894-86A5-ECF59BD4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C3D029-065C-4CAC-BABF-77FA4D52D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67584"/>
              </p:ext>
            </p:extLst>
          </p:nvPr>
        </p:nvGraphicFramePr>
        <p:xfrm>
          <a:off x="665181" y="202687"/>
          <a:ext cx="3461431" cy="26745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94889">
                  <a:extLst>
                    <a:ext uri="{9D8B030D-6E8A-4147-A177-3AD203B41FA5}">
                      <a16:colId xmlns:a16="http://schemas.microsoft.com/office/drawing/2014/main" val="1927986708"/>
                    </a:ext>
                  </a:extLst>
                </a:gridCol>
                <a:gridCol w="999455">
                  <a:extLst>
                    <a:ext uri="{9D8B030D-6E8A-4147-A177-3AD203B41FA5}">
                      <a16:colId xmlns:a16="http://schemas.microsoft.com/office/drawing/2014/main" val="3275458859"/>
                    </a:ext>
                  </a:extLst>
                </a:gridCol>
                <a:gridCol w="967087">
                  <a:extLst>
                    <a:ext uri="{9D8B030D-6E8A-4147-A177-3AD203B41FA5}">
                      <a16:colId xmlns:a16="http://schemas.microsoft.com/office/drawing/2014/main" val="3291500443"/>
                    </a:ext>
                  </a:extLst>
                </a:gridCol>
              </a:tblGrid>
              <a:tr h="54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PROBABLES OMICROM X GRUPO ETARIO 06/01/22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Nº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%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3984838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Posneonato (29 hasta 365 días) *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0,99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1418181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1 año *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1,98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67815405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5 a 9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3,96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3807797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10 a 14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1,98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60460725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15 a 19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20,79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2594214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20 a 24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9,90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9097188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25 a 34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34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33,66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4530513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35 a 44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9,90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7895781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De 45 a 65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15,84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1953237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Mayores de 65 años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0,99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4861441"/>
                  </a:ext>
                </a:extLst>
              </a:tr>
              <a:tr h="17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Total general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101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100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01301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E53834-3468-4E28-8010-7FDB5560D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94587"/>
              </p:ext>
            </p:extLst>
          </p:nvPr>
        </p:nvGraphicFramePr>
        <p:xfrm>
          <a:off x="3184990" y="2994288"/>
          <a:ext cx="3715576" cy="1295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91576">
                  <a:extLst>
                    <a:ext uri="{9D8B030D-6E8A-4147-A177-3AD203B41FA5}">
                      <a16:colId xmlns:a16="http://schemas.microsoft.com/office/drawing/2014/main" val="31637345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976240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5023292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 dirty="0">
                          <a:effectLst/>
                        </a:rPr>
                        <a:t>ESQUEMA DE VACUNAS EN PACIENTES PROBABLES OMICROM 06/01/22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Nº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%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59320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SIN VACUNAS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10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10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4828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1º DOSIS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96127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2º DOSIS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65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64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54327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3º DOSIS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5765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TOTAL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101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100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5587424"/>
                  </a:ext>
                </a:extLst>
              </a:tr>
            </a:tbl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FBAEC-D184-431B-8A25-48BC399A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16A05DB-AA06-4AE6-886F-D96D3264F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89926"/>
              </p:ext>
            </p:extLst>
          </p:nvPr>
        </p:nvGraphicFramePr>
        <p:xfrm>
          <a:off x="415005" y="4684618"/>
          <a:ext cx="3961785" cy="1048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37573">
                  <a:extLst>
                    <a:ext uri="{9D8B030D-6E8A-4147-A177-3AD203B41FA5}">
                      <a16:colId xmlns:a16="http://schemas.microsoft.com/office/drawing/2014/main" val="3669926271"/>
                    </a:ext>
                  </a:extLst>
                </a:gridCol>
                <a:gridCol w="1624212">
                  <a:extLst>
                    <a:ext uri="{9D8B030D-6E8A-4147-A177-3AD203B41FA5}">
                      <a16:colId xmlns:a16="http://schemas.microsoft.com/office/drawing/2014/main" val="288837457"/>
                    </a:ext>
                  </a:extLst>
                </a:gridCol>
              </a:tblGrid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ANTECEDENTES DE VIAJES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26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6210274"/>
                  </a:ext>
                </a:extLst>
              </a:tr>
              <a:tr h="549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CONTACTO ESTRECHO CON ALGUIEN QUE REALIZO UN VIAJE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9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75490824"/>
                  </a:ext>
                </a:extLst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EN INVESTIGACION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66 (Personal de Salud 17)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016819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019FEA9-CCF9-44C0-9183-259F2BF4B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48205"/>
              </p:ext>
            </p:extLst>
          </p:nvPr>
        </p:nvGraphicFramePr>
        <p:xfrm>
          <a:off x="7477943" y="67061"/>
          <a:ext cx="3916098" cy="6409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855">
                  <a:extLst>
                    <a:ext uri="{9D8B030D-6E8A-4147-A177-3AD203B41FA5}">
                      <a16:colId xmlns:a16="http://schemas.microsoft.com/office/drawing/2014/main" val="1673038482"/>
                    </a:ext>
                  </a:extLst>
                </a:gridCol>
                <a:gridCol w="647243">
                  <a:extLst>
                    <a:ext uri="{9D8B030D-6E8A-4147-A177-3AD203B41FA5}">
                      <a16:colId xmlns:a16="http://schemas.microsoft.com/office/drawing/2014/main" val="2040552092"/>
                    </a:ext>
                  </a:extLst>
                </a:gridCol>
              </a:tblGrid>
              <a:tr h="3538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 dirty="0">
                          <a:effectLst/>
                        </a:rPr>
                        <a:t>PROBABLES OMICROM X TAMIZAJE INFORMADA POR HPMI- 06/01/22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134740"/>
                  </a:ext>
                </a:extLst>
              </a:tr>
              <a:tr h="322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PROVINCIA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SALTA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073144097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 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 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828916525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X LOCALIDAD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Nº 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546050731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ANTA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3903663369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Joaquin V Gonzalez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3171330377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CAPITAL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81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4047514622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CAPITAL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72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358863211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SAN LORENZO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9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115436298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CERRILLOS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3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50557754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CERRILLOS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3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30033762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GRAL SAN MARTIN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4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520903347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PROFESOR SALVADOR MAZZA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591551213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TARTAGAL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3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3139278540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LA CALDERA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3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758427920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VAQUEROS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3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880369689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LOS ANDES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3627208478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SAN A. COBRES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124591550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METAN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2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936905289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EL GALPON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317508091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SAN JOSE DE METAN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991186683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MOLINOS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845977735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SECLANTAS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4186582261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ORAN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56761233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COLONIA SANTA ROSA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4177625615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ROSARIO DE LA FRONTERA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617559817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Rosario De La Frontera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262981765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ROSARIO DE LERMA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731104576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LA SILLETA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280833255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Total general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99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507959292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2293986190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X PROVINCIA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Nº 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559001938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CORDOBA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584930695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SANTA FE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1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595690886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Total general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>
                          <a:effectLst/>
                        </a:rPr>
                        <a:t>2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3136824848"/>
                  </a:ext>
                </a:extLst>
              </a:tr>
              <a:tr h="15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1224162368"/>
                  </a:ext>
                </a:extLst>
              </a:tr>
              <a:tr h="165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TOTAL GENERAL</a:t>
                      </a:r>
                      <a:endParaRPr lang="es-A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100" dirty="0">
                          <a:effectLst/>
                        </a:rPr>
                        <a:t>101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2" marR="25802" marT="0" marB="0" anchor="b"/>
                </a:tc>
                <a:extLst>
                  <a:ext uri="{0D108BD9-81ED-4DB2-BD59-A6C34878D82A}">
                    <a16:rowId xmlns:a16="http://schemas.microsoft.com/office/drawing/2014/main" val="372173054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13A44E-C962-4B87-989A-7E080FD4F78E}"/>
              </a:ext>
            </a:extLst>
          </p:cNvPr>
          <p:cNvSpPr txBox="1"/>
          <p:nvPr/>
        </p:nvSpPr>
        <p:spPr>
          <a:xfrm>
            <a:off x="4267554" y="601802"/>
            <a:ext cx="317631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MX" sz="2800" b="1" dirty="0"/>
              <a:t>Ómicron (B.1.1.529)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67577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" y="6467098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764087" y="6492037"/>
            <a:ext cx="4427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</a:rPr>
              <a:t>Fuente: SIISA/SNVS 2.0 - Dirección Gral. De Coordinación Epidemiológica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210DEC-49EC-4DF9-A105-DF0333D1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77" y="221525"/>
            <a:ext cx="5548653" cy="554865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F0CC37F-5C1C-4345-8CA7-7BB3E8D2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81625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72E7C-DA35-41DC-A4E6-9964C93C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/>
          <a:lstStyle/>
          <a:p>
            <a:r>
              <a:rPr lang="es-AR" b="1" dirty="0"/>
              <a:t>Evolución del Tiempo de Duplicación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DB2867F-5F41-4998-9338-ACDC310DC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06308"/>
              </p:ext>
            </p:extLst>
          </p:nvPr>
        </p:nvGraphicFramePr>
        <p:xfrm>
          <a:off x="651641" y="2034014"/>
          <a:ext cx="10100444" cy="3641573"/>
        </p:xfrm>
        <a:graphic>
          <a:graphicData uri="http://schemas.openxmlformats.org/drawingml/2006/table">
            <a:tbl>
              <a:tblPr/>
              <a:tblGrid>
                <a:gridCol w="1823606">
                  <a:extLst>
                    <a:ext uri="{9D8B030D-6E8A-4147-A177-3AD203B41FA5}">
                      <a16:colId xmlns:a16="http://schemas.microsoft.com/office/drawing/2014/main" val="533941809"/>
                    </a:ext>
                  </a:extLst>
                </a:gridCol>
                <a:gridCol w="2382354">
                  <a:extLst>
                    <a:ext uri="{9D8B030D-6E8A-4147-A177-3AD203B41FA5}">
                      <a16:colId xmlns:a16="http://schemas.microsoft.com/office/drawing/2014/main" val="2600441972"/>
                    </a:ext>
                  </a:extLst>
                </a:gridCol>
                <a:gridCol w="1473621">
                  <a:extLst>
                    <a:ext uri="{9D8B030D-6E8A-4147-A177-3AD203B41FA5}">
                      <a16:colId xmlns:a16="http://schemas.microsoft.com/office/drawing/2014/main" val="3009550113"/>
                    </a:ext>
                  </a:extLst>
                </a:gridCol>
                <a:gridCol w="1473621">
                  <a:extLst>
                    <a:ext uri="{9D8B030D-6E8A-4147-A177-3AD203B41FA5}">
                      <a16:colId xmlns:a16="http://schemas.microsoft.com/office/drawing/2014/main" val="3826444825"/>
                    </a:ext>
                  </a:extLst>
                </a:gridCol>
                <a:gridCol w="1473621">
                  <a:extLst>
                    <a:ext uri="{9D8B030D-6E8A-4147-A177-3AD203B41FA5}">
                      <a16:colId xmlns:a16="http://schemas.microsoft.com/office/drawing/2014/main" val="3616138961"/>
                    </a:ext>
                  </a:extLst>
                </a:gridCol>
                <a:gridCol w="1473621">
                  <a:extLst>
                    <a:ext uri="{9D8B030D-6E8A-4147-A177-3AD203B41FA5}">
                      <a16:colId xmlns:a16="http://schemas.microsoft.com/office/drawing/2014/main" val="3406023815"/>
                    </a:ext>
                  </a:extLst>
                </a:gridCol>
              </a:tblGrid>
              <a:tr h="143792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 / 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Acumulados 3º Ola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Tpo. De Duplicación 01/01/2022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Tpo. De Duplicación 04/01/2022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Tpo. De Duplicación 05/01/2022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Tpo. De Duplicación 06/01/2022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112404"/>
                  </a:ext>
                </a:extLst>
              </a:tr>
              <a:tr h="440729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39677"/>
                  </a:ext>
                </a:extLst>
              </a:tr>
              <a:tr h="440729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71305"/>
                  </a:ext>
                </a:extLst>
              </a:tr>
              <a:tr h="440729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Salta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647281"/>
                  </a:ext>
                </a:extLst>
              </a:tr>
              <a:tr h="440729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Orán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964984"/>
                  </a:ext>
                </a:extLst>
              </a:tr>
              <a:tr h="440729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655860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BE036C-F4D8-47C4-B1A6-7301B465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46698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846957"/>
              </p:ext>
            </p:extLst>
          </p:nvPr>
        </p:nvGraphicFramePr>
        <p:xfrm>
          <a:off x="6231987" y="3137095"/>
          <a:ext cx="5711483" cy="327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23214"/>
              </p:ext>
            </p:extLst>
          </p:nvPr>
        </p:nvGraphicFramePr>
        <p:xfrm>
          <a:off x="497132" y="337771"/>
          <a:ext cx="5598868" cy="357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905B170-424C-4B2A-95A0-832626FA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436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A4A4329-42AD-4B91-9CED-7E8FFDB55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215956"/>
              </p:ext>
            </p:extLst>
          </p:nvPr>
        </p:nvGraphicFramePr>
        <p:xfrm>
          <a:off x="1102043" y="590989"/>
          <a:ext cx="5101810" cy="309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B4F11E1-B4B1-4DB2-AD54-4DF49EFBA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632457"/>
              </p:ext>
            </p:extLst>
          </p:nvPr>
        </p:nvGraphicFramePr>
        <p:xfrm>
          <a:off x="6203853" y="590989"/>
          <a:ext cx="5101810" cy="309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9C0C9DB-B97D-4340-BF65-0F40FE063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988453"/>
              </p:ext>
            </p:extLst>
          </p:nvPr>
        </p:nvGraphicFramePr>
        <p:xfrm>
          <a:off x="1102043" y="3685734"/>
          <a:ext cx="5101810" cy="293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FA35DF0-1B8C-48C7-9E90-091A51D9D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599833"/>
              </p:ext>
            </p:extLst>
          </p:nvPr>
        </p:nvGraphicFramePr>
        <p:xfrm>
          <a:off x="6203853" y="3685733"/>
          <a:ext cx="5101810" cy="293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93615EC-FEF8-4E7F-AE9F-E8C41DC3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102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5A413C-CB7A-470F-9CAC-3DC5D25A2A8B}"/>
              </a:ext>
            </a:extLst>
          </p:cNvPr>
          <p:cNvSpPr txBox="1"/>
          <p:nvPr/>
        </p:nvSpPr>
        <p:spPr>
          <a:xfrm>
            <a:off x="590843" y="470828"/>
            <a:ext cx="10058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Estimador COVID-19</a:t>
            </a:r>
          </a:p>
          <a:p>
            <a:r>
              <a:rPr lang="es-ES" sz="2000" dirty="0"/>
              <a:t>Esta es una interfaz que ayuda a los países a estimar la tasa de transmisión de COVID-19 utilizando el número de casos reportados en fechas específicas de acuerdo con el paquete R “</a:t>
            </a:r>
            <a:r>
              <a:rPr lang="es-ES" sz="2000" dirty="0" err="1"/>
              <a:t>EpiEstim</a:t>
            </a:r>
            <a:r>
              <a:rPr lang="es-ES" sz="2000" dirty="0"/>
              <a:t>” (Cori et al., 2019, 2013; R Core </a:t>
            </a:r>
            <a:r>
              <a:rPr lang="es-ES" sz="2000" dirty="0" err="1"/>
              <a:t>Team</a:t>
            </a:r>
            <a:r>
              <a:rPr lang="es-ES" sz="2000" dirty="0"/>
              <a:t>, 2019).</a:t>
            </a:r>
          </a:p>
          <a:p>
            <a:endParaRPr lang="es-ES" sz="2000" dirty="0"/>
          </a:p>
          <a:p>
            <a:r>
              <a:rPr lang="es-ES" sz="2000" b="1" dirty="0"/>
              <a:t>Esta interfaz produce dinámicamente los siguientes resultados:</a:t>
            </a:r>
          </a:p>
          <a:p>
            <a:endParaRPr lang="es-ES" sz="2000" dirty="0"/>
          </a:p>
          <a:p>
            <a:r>
              <a:rPr lang="es-ES" sz="2000" dirty="0"/>
              <a:t>Curvas epidémicas (número de incidentes) en función del tiempo t</a:t>
            </a:r>
          </a:p>
          <a:p>
            <a:r>
              <a:rPr lang="es-ES" sz="2000" dirty="0"/>
              <a:t>Estimado R (Número reproductivo) en función del tiempo t con intervalos de confianza del 95%. Esto se calcula utilizando ventanas semanales deslizantes, con un intervalo de serie paramétrico basado en una media de </a:t>
            </a:r>
            <a:r>
              <a:rPr lang="es-ES" sz="2000" dirty="0" err="1"/>
              <a:t>μs</a:t>
            </a:r>
            <a:r>
              <a:rPr lang="es-ES" sz="2000" dirty="0"/>
              <a:t> yo= 4,8 y desviación estándar σ s yo= 2,3</a:t>
            </a:r>
          </a:p>
          <a:p>
            <a:r>
              <a:rPr lang="es-ES" sz="2000" dirty="0"/>
              <a:t>El Estimador COVID-19 está disponible para que lo utilicen todos los países. Es parte de los esfuerzos de la Organización Panamericana de la Salud (OPS) y la Organización Mundial de la Salud (OMS) para ayudar a los países a monitorear con éxito las tasas de transmisión y prescribir políticas públicas que aborden la epidemia de COVID-19.</a:t>
            </a:r>
            <a:endParaRPr lang="es-AR" sz="200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CCE9D52-DC4E-450C-89A3-2451F726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384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CEF3FF-CEEE-47F9-828E-4BF6B9D4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SARS CoV2. Curva epidémica. Provincia de Salta. 12/03/2020 al 06/01/2022.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77BA970-2DCB-4168-A91F-C679C281F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894" y="1856433"/>
            <a:ext cx="10180905" cy="4547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E878B30-5CBF-4159-9FC7-E01870E6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49560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F8BA9E-76C1-43E9-A711-2F691ECE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9" y="1476102"/>
            <a:ext cx="10214419" cy="4808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0F0368-1C30-4273-977D-BDDBDA315B23}"/>
              </a:ext>
            </a:extLst>
          </p:cNvPr>
          <p:cNvSpPr txBox="1"/>
          <p:nvPr/>
        </p:nvSpPr>
        <p:spPr>
          <a:xfrm>
            <a:off x="984739" y="443524"/>
            <a:ext cx="93972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Estimado R (Número reproductivo) en función del tiempo t con intervalos de confianza del 95%</a:t>
            </a:r>
            <a:endParaRPr lang="es-AR" sz="2400" b="1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314886-258E-44DD-8EED-5B7134F8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569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FDC6349-6029-4C17-A435-7429F255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4" y="1292959"/>
            <a:ext cx="3683770" cy="3016698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DE37B6-BD09-4C76-A6AA-6AA51BD37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7" y="730251"/>
            <a:ext cx="4003317" cy="297031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4AA299-C390-4197-9D19-DBC1CCF1B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754" y="1920651"/>
            <a:ext cx="4003317" cy="301669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F4E48B-DE6E-42E5-A88E-A004A8848CA6}"/>
              </a:ext>
            </a:extLst>
          </p:cNvPr>
          <p:cNvSpPr txBox="1"/>
          <p:nvPr/>
        </p:nvSpPr>
        <p:spPr>
          <a:xfrm>
            <a:off x="357667" y="369535"/>
            <a:ext cx="7809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AR" b="1" dirty="0"/>
              <a:t>1º Ola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ABA1B4-B4B2-4A62-96A3-1862739740C7}"/>
              </a:ext>
            </a:extLst>
          </p:cNvPr>
          <p:cNvSpPr txBox="1"/>
          <p:nvPr/>
        </p:nvSpPr>
        <p:spPr>
          <a:xfrm>
            <a:off x="8055644" y="1551319"/>
            <a:ext cx="78098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b="1" dirty="0"/>
              <a:t>3º Ola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C54811-E9CA-4327-A705-66DDEC15DBF7}"/>
              </a:ext>
            </a:extLst>
          </p:cNvPr>
          <p:cNvSpPr txBox="1"/>
          <p:nvPr/>
        </p:nvSpPr>
        <p:spPr>
          <a:xfrm>
            <a:off x="4360984" y="923627"/>
            <a:ext cx="78098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AR" b="1" dirty="0"/>
              <a:t>2º Ola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3B8A5-42E4-4C78-98E6-3DC3CEF0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071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68AE3F4-7B97-4466-9966-90D95D64E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MUCHAS GRACIAS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1209464-F784-4274-827E-45AE6D519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1A481E4-A538-4BA9-B025-ABFEA16B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29464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8335C-1F38-480A-BD59-8B88CF1A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Autofit/>
          </a:bodyPr>
          <a:lstStyle/>
          <a:p>
            <a:r>
              <a:rPr lang="es-A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INFORME SARS CoV2. Actualización 07/01/2022</a:t>
            </a:r>
            <a:endParaRPr lang="es-AR" sz="3600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5A832972-7F1A-47D9-BDE6-05E678127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155906"/>
              </p:ext>
            </p:extLst>
          </p:nvPr>
        </p:nvGraphicFramePr>
        <p:xfrm>
          <a:off x="1252024" y="1635760"/>
          <a:ext cx="4389122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1">
                  <a:extLst>
                    <a:ext uri="{9D8B030D-6E8A-4147-A177-3AD203B41FA5}">
                      <a16:colId xmlns:a16="http://schemas.microsoft.com/office/drawing/2014/main" val="3461735044"/>
                    </a:ext>
                  </a:extLst>
                </a:gridCol>
                <a:gridCol w="2194561">
                  <a:extLst>
                    <a:ext uri="{9D8B030D-6E8A-4147-A177-3AD203B41FA5}">
                      <a16:colId xmlns:a16="http://schemas.microsoft.com/office/drawing/2014/main" val="36832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Casos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4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22.133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9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71.875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4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2022 (hasta 07/01/22)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7.977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76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Total Pandemia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101.985</a:t>
                      </a:r>
                      <a:endParaRPr lang="es-A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3597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7DCD3F2-B054-49F0-956E-E61642591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06412"/>
              </p:ext>
            </p:extLst>
          </p:nvPr>
        </p:nvGraphicFramePr>
        <p:xfrm>
          <a:off x="6700911" y="2740660"/>
          <a:ext cx="4389122" cy="223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561">
                  <a:extLst>
                    <a:ext uri="{9D8B030D-6E8A-4147-A177-3AD203B41FA5}">
                      <a16:colId xmlns:a16="http://schemas.microsoft.com/office/drawing/2014/main" val="3461735044"/>
                    </a:ext>
                  </a:extLst>
                </a:gridCol>
                <a:gridCol w="2194561">
                  <a:extLst>
                    <a:ext uri="{9D8B030D-6E8A-4147-A177-3AD203B41FA5}">
                      <a16:colId xmlns:a16="http://schemas.microsoft.com/office/drawing/2014/main" val="36832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Defunciones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4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9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1653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4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2022 (hasta 07/01/22)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76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Total Pandemia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2.827</a:t>
                      </a:r>
                      <a:endParaRPr lang="es-A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3597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8D6CC70-5BA0-4162-BB01-7BA46C84E1A6}"/>
              </a:ext>
            </a:extLst>
          </p:cNvPr>
          <p:cNvSpPr txBox="1"/>
          <p:nvPr/>
        </p:nvSpPr>
        <p:spPr>
          <a:xfrm>
            <a:off x="1101967" y="4488068"/>
            <a:ext cx="472616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AR" sz="2000" b="1" dirty="0"/>
              <a:t>Pacientes recuperados al 07/01/22: 88.336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4CEBEF-B002-4FCA-8BB5-C0C667294877}"/>
              </a:ext>
            </a:extLst>
          </p:cNvPr>
          <p:cNvSpPr txBox="1"/>
          <p:nvPr/>
        </p:nvSpPr>
        <p:spPr>
          <a:xfrm>
            <a:off x="7990449" y="5739618"/>
            <a:ext cx="258231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b="1" dirty="0"/>
              <a:t>Tasa de letalidad: 2.77 %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526F3A-008A-4B66-9B65-9F5E94D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6193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7E326-D1F4-4032-960C-883280F8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875" y="372367"/>
            <a:ext cx="5337111" cy="735676"/>
          </a:xfrm>
        </p:spPr>
        <p:txBody>
          <a:bodyPr rtlCol="0">
            <a:normAutofit fontScale="90000"/>
          </a:bodyPr>
          <a:lstStyle/>
          <a:p>
            <a:r>
              <a:rPr lang="es-ES" b="1" noProof="1"/>
              <a:t>RESUMEN DE SITUACIÓN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88377"/>
              </p:ext>
            </p:extLst>
          </p:nvPr>
        </p:nvGraphicFramePr>
        <p:xfrm>
          <a:off x="466061" y="1187597"/>
          <a:ext cx="9777664" cy="204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431829"/>
              </p:ext>
            </p:extLst>
          </p:nvPr>
        </p:nvGraphicFramePr>
        <p:xfrm>
          <a:off x="466061" y="3071997"/>
          <a:ext cx="6938212" cy="100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008099"/>
              </p:ext>
            </p:extLst>
          </p:nvPr>
        </p:nvGraphicFramePr>
        <p:xfrm>
          <a:off x="1052423" y="5391125"/>
          <a:ext cx="8867393" cy="100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758337" y="6427113"/>
            <a:ext cx="3498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Reporte diario COVID-19 de la Dirección Gral. De Coordinación Epidemiológica. Fecha: </a:t>
            </a:r>
            <a:r>
              <a:rPr lang="es-AR" sz="1100" noProof="0" dirty="0">
                <a:solidFill>
                  <a:prstClr val="white"/>
                </a:solidFill>
                <a:latin typeface="Calibri" panose="020F0502020204030204"/>
              </a:rPr>
              <a:t>14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/10/2021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380379" y="3084083"/>
            <a:ext cx="2876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Variantes genómicas detectadas: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 (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dirty="0">
                <a:latin typeface="Calibri" panose="020F0502020204030204"/>
              </a:rPr>
              <a:t>Río de Janeiro (Zeta)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Manaos (Gamma)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Andina(Lambda)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India (Delta)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dirty="0">
                <a:latin typeface="Calibri" panose="020F0502020204030204"/>
              </a:rPr>
              <a:t>Colombia (Mu)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236006"/>
              </p:ext>
            </p:extLst>
          </p:nvPr>
        </p:nvGraphicFramePr>
        <p:xfrm>
          <a:off x="466061" y="4135603"/>
          <a:ext cx="6938212" cy="100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4349F9-38C1-4987-BF1C-4478BDE2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9624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08865" y="6491729"/>
            <a:ext cx="5683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SIISA/SNVS 2.0 – Sala de Situación - Dirección Gral. De Coordinación Epidemiológica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15588"/>
              </p:ext>
            </p:extLst>
          </p:nvPr>
        </p:nvGraphicFramePr>
        <p:xfrm>
          <a:off x="698644" y="523983"/>
          <a:ext cx="10527376" cy="504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9473AD7-ACA3-4C43-8900-16BED809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62744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" y="6467098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764087" y="6492037"/>
            <a:ext cx="4427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</a:rPr>
              <a:t>Fuente: SIISA/SNVS 2.0 - Dirección Gral. De Coordinación Epidemiológica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927096" y="19300"/>
            <a:ext cx="576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Determinaciones COVID-19 – Provincia de Salta – Año 2021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544050"/>
              </p:ext>
            </p:extLst>
          </p:nvPr>
        </p:nvGraphicFramePr>
        <p:xfrm>
          <a:off x="896563" y="665631"/>
          <a:ext cx="4814920" cy="23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603573"/>
              </p:ext>
            </p:extLst>
          </p:nvPr>
        </p:nvGraphicFramePr>
        <p:xfrm>
          <a:off x="896563" y="2996419"/>
          <a:ext cx="4814920" cy="319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409103"/>
              </p:ext>
            </p:extLst>
          </p:nvPr>
        </p:nvGraphicFramePr>
        <p:xfrm>
          <a:off x="5711483" y="1930389"/>
          <a:ext cx="5446252" cy="319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5276641-A9C6-4062-837F-5663D68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86144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" y="6467098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764087" y="6492037"/>
            <a:ext cx="4427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</a:rPr>
              <a:t>Fuente: SIISA/SNVS 2.0 - Dirección Gral. De Coordinación Epidemiológica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752D9C-D275-45E4-A5C8-70057905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6" y="377026"/>
            <a:ext cx="10428270" cy="5862584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32CEEA-412E-4156-AE89-BE0678BE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59281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" y="6467098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764087" y="6492037"/>
            <a:ext cx="4427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</a:rPr>
              <a:t>Fuente: SIISA/SNVS 2.0 - Dirección Gral. De Coordinación Epidemiológica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682608-C8E4-4EE1-BD48-D5CB721B6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65405"/>
              </p:ext>
            </p:extLst>
          </p:nvPr>
        </p:nvGraphicFramePr>
        <p:xfrm>
          <a:off x="647272" y="104353"/>
          <a:ext cx="10746767" cy="6163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810">
                  <a:extLst>
                    <a:ext uri="{9D8B030D-6E8A-4147-A177-3AD203B41FA5}">
                      <a16:colId xmlns:a16="http://schemas.microsoft.com/office/drawing/2014/main" val="2478151472"/>
                    </a:ext>
                  </a:extLst>
                </a:gridCol>
                <a:gridCol w="772715">
                  <a:extLst>
                    <a:ext uri="{9D8B030D-6E8A-4147-A177-3AD203B41FA5}">
                      <a16:colId xmlns:a16="http://schemas.microsoft.com/office/drawing/2014/main" val="1379848318"/>
                    </a:ext>
                  </a:extLst>
                </a:gridCol>
                <a:gridCol w="888583">
                  <a:extLst>
                    <a:ext uri="{9D8B030D-6E8A-4147-A177-3AD203B41FA5}">
                      <a16:colId xmlns:a16="http://schemas.microsoft.com/office/drawing/2014/main" val="3714356701"/>
                    </a:ext>
                  </a:extLst>
                </a:gridCol>
                <a:gridCol w="772715">
                  <a:extLst>
                    <a:ext uri="{9D8B030D-6E8A-4147-A177-3AD203B41FA5}">
                      <a16:colId xmlns:a16="http://schemas.microsoft.com/office/drawing/2014/main" val="1417805746"/>
                    </a:ext>
                  </a:extLst>
                </a:gridCol>
                <a:gridCol w="772715">
                  <a:extLst>
                    <a:ext uri="{9D8B030D-6E8A-4147-A177-3AD203B41FA5}">
                      <a16:colId xmlns:a16="http://schemas.microsoft.com/office/drawing/2014/main" val="1826693928"/>
                    </a:ext>
                  </a:extLst>
                </a:gridCol>
                <a:gridCol w="772715">
                  <a:extLst>
                    <a:ext uri="{9D8B030D-6E8A-4147-A177-3AD203B41FA5}">
                      <a16:colId xmlns:a16="http://schemas.microsoft.com/office/drawing/2014/main" val="4005211410"/>
                    </a:ext>
                  </a:extLst>
                </a:gridCol>
                <a:gridCol w="772715">
                  <a:extLst>
                    <a:ext uri="{9D8B030D-6E8A-4147-A177-3AD203B41FA5}">
                      <a16:colId xmlns:a16="http://schemas.microsoft.com/office/drawing/2014/main" val="356869359"/>
                    </a:ext>
                  </a:extLst>
                </a:gridCol>
                <a:gridCol w="888583">
                  <a:extLst>
                    <a:ext uri="{9D8B030D-6E8A-4147-A177-3AD203B41FA5}">
                      <a16:colId xmlns:a16="http://schemas.microsoft.com/office/drawing/2014/main" val="3569820258"/>
                    </a:ext>
                  </a:extLst>
                </a:gridCol>
                <a:gridCol w="1327786">
                  <a:extLst>
                    <a:ext uri="{9D8B030D-6E8A-4147-A177-3AD203B41FA5}">
                      <a16:colId xmlns:a16="http://schemas.microsoft.com/office/drawing/2014/main" val="2534383290"/>
                    </a:ext>
                  </a:extLst>
                </a:gridCol>
                <a:gridCol w="772715">
                  <a:extLst>
                    <a:ext uri="{9D8B030D-6E8A-4147-A177-3AD203B41FA5}">
                      <a16:colId xmlns:a16="http://schemas.microsoft.com/office/drawing/2014/main" val="4215606269"/>
                    </a:ext>
                  </a:extLst>
                </a:gridCol>
                <a:gridCol w="772715">
                  <a:extLst>
                    <a:ext uri="{9D8B030D-6E8A-4147-A177-3AD203B41FA5}">
                      <a16:colId xmlns:a16="http://schemas.microsoft.com/office/drawing/2014/main" val="70657967"/>
                    </a:ext>
                  </a:extLst>
                </a:gridCol>
              </a:tblGrid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PROVINCIA_RESIDENCIA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Salta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VIGILANCIA GENOMICA SISA 06/01/22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33765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821837795"/>
                  </a:ext>
                </a:extLst>
              </a:tr>
              <a:tr h="655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DEPARTAMENTO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Alpha (B.1.1.7)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Delta (B.1.617.2)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Epsilon (B.1.427)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Gamma (P.1)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Lambda (C37)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Mu (B.1.621)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Omicron (B.1.1.529)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Otras variantes NO VOC y NO VOI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Zeta (P.2)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Total general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3266828714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Anta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2138010906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Cachi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8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228520252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Cafayate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2844538759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Capital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475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38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28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30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6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581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455395854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Cerrillos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772497388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Chicoana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6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3540290100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General Güemes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373677555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Grl. José de San Martín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107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184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549889541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Guachipas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2853314247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Iruya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193963748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La Caldera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4186312106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La Candelaria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3892058359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La Poma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266959422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La Viña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631832961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Los Andes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40621833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Metán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9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4298372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Molinos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6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288797659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Orán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40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3113379214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Rivadavia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9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24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3575413060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Rosario de la Frontera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8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310386605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Rosario de Lerma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30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6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41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3789314318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San Carlos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965211645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Santa Victoria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190680526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Total general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759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129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116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35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27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>
                          <a:effectLst/>
                        </a:rPr>
                        <a:t>1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 dirty="0">
                          <a:effectLst/>
                        </a:rPr>
                        <a:t>1094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7" marR="38777" marT="0" marB="0" anchor="b"/>
                </a:tc>
                <a:extLst>
                  <a:ext uri="{0D108BD9-81ED-4DB2-BD59-A6C34878D82A}">
                    <a16:rowId xmlns:a16="http://schemas.microsoft.com/office/drawing/2014/main" val="273625491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9BD2D-C69B-41D4-98F5-5938FC4D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1"/>
              <a:t>Dirección General de Coordinación Epidemiológica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7063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36DBCA-2777-447C-9DAA-8CF10AFBDD7A}"/>
              </a:ext>
            </a:extLst>
          </p:cNvPr>
          <p:cNvSpPr txBox="1"/>
          <p:nvPr/>
        </p:nvSpPr>
        <p:spPr>
          <a:xfrm>
            <a:off x="641107" y="491094"/>
            <a:ext cx="3727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b="1" dirty="0"/>
              <a:t>vigilancia genómica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5E43BCC-6AF4-41FC-BC30-B990A1F93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904455"/>
              </p:ext>
            </p:extLst>
          </p:nvPr>
        </p:nvGraphicFramePr>
        <p:xfrm>
          <a:off x="1765246" y="1300512"/>
          <a:ext cx="8940426" cy="417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8CECFC-47E9-40C6-825C-FCE4BCCE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807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32D6031-C193-4CC9-A422-31A739F7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Dirección General de Coordinación Epidemiológica </a:t>
            </a:r>
            <a:endParaRPr lang="es-ES" noProof="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F9DE02-FF2D-4940-950D-2489AAEC0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066837"/>
              </p:ext>
            </p:extLst>
          </p:nvPr>
        </p:nvGraphicFramePr>
        <p:xfrm>
          <a:off x="626724" y="898091"/>
          <a:ext cx="10736495" cy="47172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50712">
                  <a:extLst>
                    <a:ext uri="{9D8B030D-6E8A-4147-A177-3AD203B41FA5}">
                      <a16:colId xmlns:a16="http://schemas.microsoft.com/office/drawing/2014/main" val="2840422730"/>
                    </a:ext>
                  </a:extLst>
                </a:gridCol>
                <a:gridCol w="983013">
                  <a:extLst>
                    <a:ext uri="{9D8B030D-6E8A-4147-A177-3AD203B41FA5}">
                      <a16:colId xmlns:a16="http://schemas.microsoft.com/office/drawing/2014/main" val="2250634986"/>
                    </a:ext>
                  </a:extLst>
                </a:gridCol>
                <a:gridCol w="1087446">
                  <a:extLst>
                    <a:ext uri="{9D8B030D-6E8A-4147-A177-3AD203B41FA5}">
                      <a16:colId xmlns:a16="http://schemas.microsoft.com/office/drawing/2014/main" val="1499056955"/>
                    </a:ext>
                  </a:extLst>
                </a:gridCol>
                <a:gridCol w="983013">
                  <a:extLst>
                    <a:ext uri="{9D8B030D-6E8A-4147-A177-3AD203B41FA5}">
                      <a16:colId xmlns:a16="http://schemas.microsoft.com/office/drawing/2014/main" val="3737337389"/>
                    </a:ext>
                  </a:extLst>
                </a:gridCol>
                <a:gridCol w="983013">
                  <a:extLst>
                    <a:ext uri="{9D8B030D-6E8A-4147-A177-3AD203B41FA5}">
                      <a16:colId xmlns:a16="http://schemas.microsoft.com/office/drawing/2014/main" val="1554214310"/>
                    </a:ext>
                  </a:extLst>
                </a:gridCol>
                <a:gridCol w="1076907">
                  <a:extLst>
                    <a:ext uri="{9D8B030D-6E8A-4147-A177-3AD203B41FA5}">
                      <a16:colId xmlns:a16="http://schemas.microsoft.com/office/drawing/2014/main" val="638198452"/>
                    </a:ext>
                  </a:extLst>
                </a:gridCol>
                <a:gridCol w="1795484">
                  <a:extLst>
                    <a:ext uri="{9D8B030D-6E8A-4147-A177-3AD203B41FA5}">
                      <a16:colId xmlns:a16="http://schemas.microsoft.com/office/drawing/2014/main" val="991355117"/>
                    </a:ext>
                  </a:extLst>
                </a:gridCol>
                <a:gridCol w="1076907">
                  <a:extLst>
                    <a:ext uri="{9D8B030D-6E8A-4147-A177-3AD203B41FA5}">
                      <a16:colId xmlns:a16="http://schemas.microsoft.com/office/drawing/2014/main" val="4057293106"/>
                    </a:ext>
                  </a:extLst>
                </a:gridCol>
              </a:tblGrid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PROVINCIA_RESIDENCIA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Salta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5343884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FALLECIDO_COVID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SI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28166070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6/1/2022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46231425"/>
                  </a:ext>
                </a:extLst>
              </a:tr>
              <a:tr h="467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Recuento distinto de NRO_DOC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Etiquetas de columna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A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4763823"/>
                  </a:ext>
                </a:extLst>
              </a:tr>
              <a:tr h="467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X DEPARTAMENTO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Alpha (B.1.1.7)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Delta (B.1.617.2)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Gamma (P.1)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Lambda (C37)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Mu (B.1.621)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Otras variantes NO VOC y NO VOI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Total general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7535923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Cachi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1938201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Cafayate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3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2472020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Capital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7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4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15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61380257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Cerrillos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1661740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General Güemes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0171797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Grl. José de San Martín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4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3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9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6065321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Iruya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60104395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Metán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6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1845078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Orán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 dirty="0">
                          <a:effectLst/>
                        </a:rPr>
                        <a:t> 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03685688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Rivadavia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3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4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7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973194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Rosario de Lerma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 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06185670"/>
                  </a:ext>
                </a:extLst>
              </a:tr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Total general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17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11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2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>
                          <a:effectLst/>
                        </a:rPr>
                        <a:t>3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 dirty="0">
                          <a:effectLst/>
                        </a:rPr>
                        <a:t>47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885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96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9A38F-9A2C-42E5-9013-4C4B1FFCB4F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1714</Words>
  <Application>Microsoft Office PowerPoint</Application>
  <PresentationFormat>Panorámica</PresentationFormat>
  <Paragraphs>682</Paragraphs>
  <Slides>19</Slides>
  <Notes>7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Times New Roman</vt:lpstr>
      <vt:lpstr>Tema de Office</vt:lpstr>
      <vt:lpstr>COVID-19. Actualización de la Situación Epidemiológica de la Provincia de Salta.</vt:lpstr>
      <vt:lpstr>INFORME SARS CoV2. Actualización 07/01/2022</vt:lpstr>
      <vt:lpstr>RESUMEN DE SITUACIÓN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del Tiempo de Duplicación</vt:lpstr>
      <vt:lpstr>Presentación de PowerPoint</vt:lpstr>
      <vt:lpstr>Presentación de PowerPoint</vt:lpstr>
      <vt:lpstr>Presentación de PowerPoint</vt:lpstr>
      <vt:lpstr>SARS CoV2. Curva epidémica. Provincia de Salta. 12/03/2020 al 06/01/2022.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2021-02-24T13:19:01Z</dcterms:created>
  <dcterms:modified xsi:type="dcterms:W3CDTF">2022-01-07T11:53:56Z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