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710" r:id="rId2"/>
    <p:sldId id="715" r:id="rId3"/>
    <p:sldId id="716" r:id="rId4"/>
    <p:sldId id="786" r:id="rId5"/>
    <p:sldId id="781" r:id="rId6"/>
    <p:sldId id="718" r:id="rId7"/>
    <p:sldId id="720" r:id="rId8"/>
    <p:sldId id="763" r:id="rId9"/>
    <p:sldId id="787" r:id="rId10"/>
    <p:sldId id="784" r:id="rId11"/>
    <p:sldId id="747" r:id="rId12"/>
    <p:sldId id="788" r:id="rId13"/>
    <p:sldId id="748" r:id="rId14"/>
    <p:sldId id="766" r:id="rId15"/>
    <p:sldId id="758" r:id="rId16"/>
    <p:sldId id="691" r:id="rId17"/>
    <p:sldId id="765" r:id="rId18"/>
    <p:sldId id="767" r:id="rId19"/>
    <p:sldId id="785" r:id="rId20"/>
    <p:sldId id="777" r:id="rId21"/>
    <p:sldId id="774" r:id="rId22"/>
    <p:sldId id="771" r:id="rId23"/>
    <p:sldId id="742" r:id="rId24"/>
    <p:sldId id="757" r:id="rId25"/>
    <p:sldId id="780" r:id="rId26"/>
    <p:sldId id="776" r:id="rId27"/>
    <p:sldId id="772" r:id="rId28"/>
    <p:sldId id="744" r:id="rId29"/>
    <p:sldId id="782" r:id="rId30"/>
    <p:sldId id="698" r:id="rId31"/>
  </p:sldIdLst>
  <p:sldSz cx="9144000" cy="6858000" type="screen4x3"/>
  <p:notesSz cx="6797675" cy="9928225"/>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ene"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7F7F7F"/>
    <a:srgbClr val="FFFFFF"/>
    <a:srgbClr val="AADDFC"/>
    <a:srgbClr val="75998E"/>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1" autoAdjust="0"/>
    <p:restoredTop sz="96687" autoAdjust="0"/>
  </p:normalViewPr>
  <p:slideViewPr>
    <p:cSldViewPr snapToObjects="1">
      <p:cViewPr varScale="1">
        <p:scale>
          <a:sx n="92" d="100"/>
          <a:sy n="92" d="100"/>
        </p:scale>
        <p:origin x="1356" y="66"/>
      </p:cViewPr>
      <p:guideLst>
        <p:guide orient="horz" pos="2160"/>
        <p:guide pos="2880"/>
      </p:guideLst>
    </p:cSldViewPr>
  </p:slideViewPr>
  <p:notesTextViewPr>
    <p:cViewPr>
      <p:scale>
        <a:sx n="125" d="100"/>
        <a:sy n="125" d="100"/>
      </p:scale>
      <p:origin x="0" y="0"/>
    </p:cViewPr>
  </p:notesTextViewPr>
  <p:sorterViewPr>
    <p:cViewPr varScale="1">
      <p:scale>
        <a:sx n="1" d="1"/>
        <a:sy n="1" d="1"/>
      </p:scale>
      <p:origin x="0" y="130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tebas3\documentos_asesores\Base%20de%20datos%20(resumen)\Cuentas%20Nacionale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antiago\Downloads\Graficos%20Al&#237;cuotas.%20Nuevo%20archivo.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tebas3\documentos_asesores\Topics\Reforma%20tributaria\graficos%20renta%20financiera.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tebas3\documentos_asesores\Topics\Reforma%20tributaria\envaironmental%20tax.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dLbls>
            <c:dLbl>
              <c:idx val="8"/>
              <c:layout>
                <c:manualLayout>
                  <c:x val="1.4678130556308082E-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lstStyle/>
              <a:p>
                <a:pPr>
                  <a:defRPr sz="1400" b="1">
                    <a:solidFill>
                      <a:schemeClr val="tx1"/>
                    </a:solidFill>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'CCNN corrientes anual'!$B$18:$B$27</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'CCNN corrientes anual'!$P$18:$P$27</c:f>
              <c:numCache>
                <c:formatCode>0%</c:formatCode>
                <c:ptCount val="10"/>
                <c:pt idx="0">
                  <c:v>0.19516079155366065</c:v>
                </c:pt>
                <c:pt idx="1">
                  <c:v>0.19010160979904403</c:v>
                </c:pt>
                <c:pt idx="2">
                  <c:v>0.15581752638153551</c:v>
                </c:pt>
                <c:pt idx="3">
                  <c:v>0.16641466158353171</c:v>
                </c:pt>
                <c:pt idx="4">
                  <c:v>0.17248284701380265</c:v>
                </c:pt>
                <c:pt idx="5">
                  <c:v>0.15857525420301774</c:v>
                </c:pt>
                <c:pt idx="6">
                  <c:v>0.16289511185045716</c:v>
                </c:pt>
                <c:pt idx="7">
                  <c:v>0.15979590481001915</c:v>
                </c:pt>
                <c:pt idx="8">
                  <c:v>0.15839966773346603</c:v>
                </c:pt>
                <c:pt idx="9">
                  <c:v>0.14821656267470643</c:v>
                </c:pt>
              </c:numCache>
            </c:numRef>
          </c:val>
        </c:ser>
        <c:dLbls>
          <c:showLegendKey val="0"/>
          <c:showVal val="0"/>
          <c:showCatName val="0"/>
          <c:showSerName val="0"/>
          <c:showPercent val="0"/>
          <c:showBubbleSize val="0"/>
        </c:dLbls>
        <c:gapWidth val="30"/>
        <c:axId val="81403344"/>
        <c:axId val="81399984"/>
      </c:barChart>
      <c:catAx>
        <c:axId val="81403344"/>
        <c:scaling>
          <c:orientation val="minMax"/>
        </c:scaling>
        <c:delete val="0"/>
        <c:axPos val="b"/>
        <c:numFmt formatCode="General" sourceLinked="1"/>
        <c:majorTickMark val="out"/>
        <c:minorTickMark val="none"/>
        <c:tickLblPos val="nextTo"/>
        <c:txPr>
          <a:bodyPr rot="-5400000" vert="horz"/>
          <a:lstStyle/>
          <a:p>
            <a:pPr>
              <a:defRPr sz="1400"/>
            </a:pPr>
            <a:endParaRPr lang="es-AR"/>
          </a:p>
        </c:txPr>
        <c:crossAx val="81399984"/>
        <c:crosses val="autoZero"/>
        <c:auto val="1"/>
        <c:lblAlgn val="ctr"/>
        <c:lblOffset val="100"/>
        <c:noMultiLvlLbl val="0"/>
      </c:catAx>
      <c:valAx>
        <c:axId val="81399984"/>
        <c:scaling>
          <c:orientation val="minMax"/>
          <c:min val="0.14000000000000001"/>
        </c:scaling>
        <c:delete val="0"/>
        <c:axPos val="l"/>
        <c:numFmt formatCode="0%" sourceLinked="1"/>
        <c:majorTickMark val="out"/>
        <c:minorTickMark val="none"/>
        <c:tickLblPos val="nextTo"/>
        <c:txPr>
          <a:bodyPr/>
          <a:lstStyle/>
          <a:p>
            <a:pPr>
              <a:defRPr sz="1400"/>
            </a:pPr>
            <a:endParaRPr lang="es-AR"/>
          </a:p>
        </c:txPr>
        <c:crossAx val="81403344"/>
        <c:crosses val="autoZero"/>
        <c:crossBetween val="between"/>
      </c:valAx>
      <c:spPr>
        <a:ln>
          <a:noFill/>
        </a:ln>
      </c:spPr>
    </c:plotArea>
    <c:plotVisOnly val="1"/>
    <c:dispBlanksAs val="gap"/>
    <c:showDLblsOverMax val="0"/>
  </c:chart>
  <c:spPr>
    <a:ln>
      <a:noFill/>
    </a:ln>
  </c:spPr>
  <c:txPr>
    <a:bodyPr/>
    <a:lstStyle/>
    <a:p>
      <a:pPr>
        <a:defRPr sz="1600"/>
      </a:pPr>
      <a:endParaRPr lang="es-A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1F497D"/>
            </a:solidFill>
          </c:spPr>
          <c:invertIfNegative val="0"/>
          <c:dPt>
            <c:idx val="0"/>
            <c:invertIfNegative val="0"/>
            <c:bubble3D val="0"/>
            <c:spPr>
              <a:solidFill>
                <a:srgbClr val="D31148"/>
              </a:solidFill>
            </c:spPr>
            <c:extLst xmlns:c16r2="http://schemas.microsoft.com/office/drawing/2015/06/chart">
              <c:ext xmlns:c16="http://schemas.microsoft.com/office/drawing/2014/chart" uri="{C3380CC4-5D6E-409C-BE32-E72D297353CC}">
                <c16:uniqueId val="{00000001-8D81-4EB3-A725-77B72D26FE61}"/>
              </c:ext>
            </c:extLst>
          </c:dPt>
          <c:dPt>
            <c:idx val="1"/>
            <c:invertIfNegative val="0"/>
            <c:bubble3D val="0"/>
            <c:spPr>
              <a:solidFill>
                <a:srgbClr val="70AD47"/>
              </a:solidFill>
              <a:ln w="57150"/>
            </c:spPr>
            <c:extLst xmlns:c16r2="http://schemas.microsoft.com/office/drawing/2015/06/chart">
              <c:ext xmlns:c16="http://schemas.microsoft.com/office/drawing/2014/chart" uri="{C3380CC4-5D6E-409C-BE32-E72D297353CC}">
                <c16:uniqueId val="{00000003-8D81-4EB3-A725-77B72D26FE61}"/>
              </c:ext>
            </c:extLst>
          </c:dPt>
          <c:cat>
            <c:strRef>
              <c:f>Alic!$E$2:$E$64</c:f>
              <c:strCache>
                <c:ptCount val="63"/>
                <c:pt idx="0">
                  <c:v>Argentina</c:v>
                </c:pt>
                <c:pt idx="1">
                  <c:v>Argentina Reforma</c:v>
                </c:pt>
                <c:pt idx="3">
                  <c:v>Colombia</c:v>
                </c:pt>
                <c:pt idx="4">
                  <c:v>Venezuela </c:v>
                </c:pt>
                <c:pt idx="5">
                  <c:v>Brasil</c:v>
                </c:pt>
                <c:pt idx="6">
                  <c:v>Mexico</c:v>
                </c:pt>
                <c:pt idx="7">
                  <c:v>Costa Rica</c:v>
                </c:pt>
                <c:pt idx="8">
                  <c:v>Chile</c:v>
                </c:pt>
                <c:pt idx="9">
                  <c:v>Bolivia </c:v>
                </c:pt>
                <c:pt idx="10">
                  <c:v>Uruguay</c:v>
                </c:pt>
                <c:pt idx="11">
                  <c:v>Guatemala </c:v>
                </c:pt>
                <c:pt idx="12">
                  <c:v>Ecuador</c:v>
                </c:pt>
                <c:pt idx="13">
                  <c:v>Paraguay</c:v>
                </c:pt>
                <c:pt idx="15">
                  <c:v>Estados Unidos</c:v>
                </c:pt>
                <c:pt idx="16">
                  <c:v>Francia</c:v>
                </c:pt>
                <c:pt idx="17">
                  <c:v>Belgica</c:v>
                </c:pt>
                <c:pt idx="18">
                  <c:v>Alemania</c:v>
                </c:pt>
                <c:pt idx="19">
                  <c:v>Australia</c:v>
                </c:pt>
                <c:pt idx="20">
                  <c:v>Mexico</c:v>
                </c:pt>
                <c:pt idx="21">
                  <c:v>Japón</c:v>
                </c:pt>
                <c:pt idx="22">
                  <c:v>Portugal</c:v>
                </c:pt>
                <c:pt idx="23">
                  <c:v>Grecia</c:v>
                </c:pt>
                <c:pt idx="24">
                  <c:v>Nueva Zelanda</c:v>
                </c:pt>
                <c:pt idx="25">
                  <c:v>Italia</c:v>
                </c:pt>
                <c:pt idx="26">
                  <c:v>Luxemburgo</c:v>
                </c:pt>
                <c:pt idx="27">
                  <c:v>Canada</c:v>
                </c:pt>
                <c:pt idx="28">
                  <c:v>Austria</c:v>
                </c:pt>
                <c:pt idx="29">
                  <c:v>Países Bajos</c:v>
                </c:pt>
                <c:pt idx="30">
                  <c:v>España</c:v>
                </c:pt>
                <c:pt idx="31">
                  <c:v>Corea</c:v>
                </c:pt>
                <c:pt idx="32">
                  <c:v>Israel</c:v>
                </c:pt>
                <c:pt idx="33">
                  <c:v>Noruega</c:v>
                </c:pt>
                <c:pt idx="34">
                  <c:v>Dinamarca</c:v>
                </c:pt>
                <c:pt idx="35">
                  <c:v>Suecia</c:v>
                </c:pt>
                <c:pt idx="36">
                  <c:v>Eslovaquia</c:v>
                </c:pt>
                <c:pt idx="37">
                  <c:v>Armenia </c:v>
                </c:pt>
                <c:pt idx="38">
                  <c:v>Azerbaijan</c:v>
                </c:pt>
                <c:pt idx="39">
                  <c:v>Croacia</c:v>
                </c:pt>
                <c:pt idx="40">
                  <c:v>Estonia</c:v>
                </c:pt>
                <c:pt idx="41">
                  <c:v>Finlandia</c:v>
                </c:pt>
                <c:pt idx="42">
                  <c:v>Islandia</c:v>
                </c:pt>
                <c:pt idx="43">
                  <c:v>Turquía</c:v>
                </c:pt>
                <c:pt idx="44">
                  <c:v>Rep. Checa</c:v>
                </c:pt>
                <c:pt idx="45">
                  <c:v>Eslovenia</c:v>
                </c:pt>
                <c:pt idx="46">
                  <c:v>Reino Unido</c:v>
                </c:pt>
                <c:pt idx="47">
                  <c:v>Bielorusia</c:v>
                </c:pt>
                <c:pt idx="48">
                  <c:v>Ucrania</c:v>
                </c:pt>
                <c:pt idx="49">
                  <c:v>Rumania</c:v>
                </c:pt>
                <c:pt idx="50">
                  <c:v>Georgia</c:v>
                </c:pt>
                <c:pt idx="51">
                  <c:v>Lituania</c:v>
                </c:pt>
                <c:pt idx="52">
                  <c:v>Polonia</c:v>
                </c:pt>
                <c:pt idx="53">
                  <c:v>Latvia</c:v>
                </c:pt>
                <c:pt idx="54">
                  <c:v>Chipre</c:v>
                </c:pt>
                <c:pt idx="55">
                  <c:v>Irlanda</c:v>
                </c:pt>
                <c:pt idx="56">
                  <c:v>Moldova</c:v>
                </c:pt>
                <c:pt idx="57">
                  <c:v>Bulgaria</c:v>
                </c:pt>
                <c:pt idx="58">
                  <c:v>Macedonia</c:v>
                </c:pt>
                <c:pt idx="59">
                  <c:v>Hungría</c:v>
                </c:pt>
                <c:pt idx="61">
                  <c:v>Africa</c:v>
                </c:pt>
                <c:pt idx="62">
                  <c:v>Asia</c:v>
                </c:pt>
              </c:strCache>
            </c:strRef>
          </c:cat>
          <c:val>
            <c:numRef>
              <c:f>Alic!$B$2:$B$64</c:f>
              <c:numCache>
                <c:formatCode>0%</c:formatCode>
                <c:ptCount val="63"/>
                <c:pt idx="0">
                  <c:v>0.35</c:v>
                </c:pt>
                <c:pt idx="1">
                  <c:v>0.25</c:v>
                </c:pt>
                <c:pt idx="3">
                  <c:v>0.34</c:v>
                </c:pt>
                <c:pt idx="4">
                  <c:v>0.34</c:v>
                </c:pt>
                <c:pt idx="5">
                  <c:v>0.34</c:v>
                </c:pt>
                <c:pt idx="6">
                  <c:v>0.3</c:v>
                </c:pt>
                <c:pt idx="7">
                  <c:v>0.3</c:v>
                </c:pt>
                <c:pt idx="8">
                  <c:v>0.255</c:v>
                </c:pt>
                <c:pt idx="9">
                  <c:v>0.25</c:v>
                </c:pt>
                <c:pt idx="10">
                  <c:v>0.25</c:v>
                </c:pt>
                <c:pt idx="11">
                  <c:v>0.25</c:v>
                </c:pt>
                <c:pt idx="12">
                  <c:v>0.22</c:v>
                </c:pt>
                <c:pt idx="13">
                  <c:v>0.1</c:v>
                </c:pt>
                <c:pt idx="15">
                  <c:v>0.38906474000000002</c:v>
                </c:pt>
                <c:pt idx="16">
                  <c:v>0.34429999999999999</c:v>
                </c:pt>
                <c:pt idx="17">
                  <c:v>0.33989999999999998</c:v>
                </c:pt>
                <c:pt idx="18">
                  <c:v>0.30175000000000002</c:v>
                </c:pt>
                <c:pt idx="19">
                  <c:v>0.3</c:v>
                </c:pt>
                <c:pt idx="20">
                  <c:v>0.3</c:v>
                </c:pt>
                <c:pt idx="21">
                  <c:v>0.29970000000000002</c:v>
                </c:pt>
                <c:pt idx="22">
                  <c:v>0.29499999999999998</c:v>
                </c:pt>
                <c:pt idx="23">
                  <c:v>0.28999999999999998</c:v>
                </c:pt>
                <c:pt idx="24">
                  <c:v>0.28000000000000003</c:v>
                </c:pt>
                <c:pt idx="25">
                  <c:v>0.27806399999999998</c:v>
                </c:pt>
                <c:pt idx="26">
                  <c:v>0.27079999999999999</c:v>
                </c:pt>
                <c:pt idx="27">
                  <c:v>0.26700000000000002</c:v>
                </c:pt>
                <c:pt idx="28">
                  <c:v>0.25</c:v>
                </c:pt>
                <c:pt idx="29">
                  <c:v>0.25</c:v>
                </c:pt>
                <c:pt idx="30">
                  <c:v>0.25</c:v>
                </c:pt>
                <c:pt idx="31">
                  <c:v>0.24199999999999999</c:v>
                </c:pt>
                <c:pt idx="32">
                  <c:v>0.24</c:v>
                </c:pt>
                <c:pt idx="33">
                  <c:v>0.24</c:v>
                </c:pt>
                <c:pt idx="34">
                  <c:v>0.22</c:v>
                </c:pt>
                <c:pt idx="35">
                  <c:v>0.22</c:v>
                </c:pt>
                <c:pt idx="36">
                  <c:v>0.21</c:v>
                </c:pt>
                <c:pt idx="37">
                  <c:v>0.2</c:v>
                </c:pt>
                <c:pt idx="38">
                  <c:v>0.2</c:v>
                </c:pt>
                <c:pt idx="39">
                  <c:v>0.2</c:v>
                </c:pt>
                <c:pt idx="40">
                  <c:v>0.2</c:v>
                </c:pt>
                <c:pt idx="41">
                  <c:v>0.2</c:v>
                </c:pt>
                <c:pt idx="42">
                  <c:v>0.2</c:v>
                </c:pt>
                <c:pt idx="43">
                  <c:v>0.2</c:v>
                </c:pt>
                <c:pt idx="44">
                  <c:v>0.19</c:v>
                </c:pt>
                <c:pt idx="45">
                  <c:v>0.19</c:v>
                </c:pt>
                <c:pt idx="46">
                  <c:v>0.19</c:v>
                </c:pt>
                <c:pt idx="47">
                  <c:v>0.18</c:v>
                </c:pt>
                <c:pt idx="48">
                  <c:v>0.18</c:v>
                </c:pt>
                <c:pt idx="49">
                  <c:v>0.16</c:v>
                </c:pt>
                <c:pt idx="50">
                  <c:v>0.15</c:v>
                </c:pt>
                <c:pt idx="51">
                  <c:v>0.15</c:v>
                </c:pt>
                <c:pt idx="52">
                  <c:v>0.15</c:v>
                </c:pt>
                <c:pt idx="53">
                  <c:v>0.15</c:v>
                </c:pt>
                <c:pt idx="54">
                  <c:v>0.125</c:v>
                </c:pt>
                <c:pt idx="55">
                  <c:v>0.125</c:v>
                </c:pt>
                <c:pt idx="56">
                  <c:v>0.12</c:v>
                </c:pt>
                <c:pt idx="57">
                  <c:v>0.1</c:v>
                </c:pt>
                <c:pt idx="58">
                  <c:v>0.1</c:v>
                </c:pt>
                <c:pt idx="59">
                  <c:v>0.09</c:v>
                </c:pt>
                <c:pt idx="61">
                  <c:v>0.27183333333333298</c:v>
                </c:pt>
                <c:pt idx="62">
                  <c:v>0.234666666666667</c:v>
                </c:pt>
              </c:numCache>
            </c:numRef>
          </c:val>
          <c:extLst xmlns:c16r2="http://schemas.microsoft.com/office/drawing/2015/06/chart">
            <c:ext xmlns:c16="http://schemas.microsoft.com/office/drawing/2014/chart" uri="{C3380CC4-5D6E-409C-BE32-E72D297353CC}">
              <c16:uniqueId val="{00000004-8D81-4EB3-A725-77B72D26FE61}"/>
            </c:ext>
          </c:extLst>
        </c:ser>
        <c:dLbls>
          <c:showLegendKey val="0"/>
          <c:showVal val="0"/>
          <c:showCatName val="0"/>
          <c:showSerName val="0"/>
          <c:showPercent val="0"/>
          <c:showBubbleSize val="0"/>
        </c:dLbls>
        <c:gapWidth val="50"/>
        <c:overlap val="-25"/>
        <c:axId val="148209920"/>
        <c:axId val="148210480"/>
      </c:barChart>
      <c:lineChart>
        <c:grouping val="standard"/>
        <c:varyColors val="0"/>
        <c:ser>
          <c:idx val="1"/>
          <c:order val="1"/>
          <c:tx>
            <c:strRef>
              <c:f>Alic!$F$1</c:f>
              <c:strCache>
                <c:ptCount val="1"/>
                <c:pt idx="0">
                  <c:v>Promedio Latam</c:v>
                </c:pt>
              </c:strCache>
            </c:strRef>
          </c:tx>
          <c:spPr>
            <a:ln w="28575">
              <a:solidFill>
                <a:srgbClr val="ED7D31"/>
              </a:solidFill>
            </a:ln>
          </c:spPr>
          <c:marker>
            <c:symbol val="none"/>
          </c:marker>
          <c:dLbls>
            <c:dLbl>
              <c:idx val="13"/>
              <c:layout>
                <c:manualLayout>
                  <c:x val="-8.8625631313131295E-2"/>
                  <c:y val="-0.104787452556951"/>
                </c:manualLayout>
              </c:layout>
              <c:tx>
                <c:rich>
                  <a:bodyPr/>
                  <a:lstStyle/>
                  <a:p>
                    <a:pPr>
                      <a:defRPr sz="1200" b="1">
                        <a:latin typeface="+mn-lt"/>
                      </a:defRPr>
                    </a:pPr>
                    <a:r>
                      <a:rPr lang="en-US" sz="1200" b="1" noProof="0" dirty="0" smtClean="0">
                        <a:latin typeface="+mn-lt"/>
                      </a:rPr>
                      <a:t>Promedio</a:t>
                    </a:r>
                  </a:p>
                  <a:p>
                    <a:pPr>
                      <a:defRPr sz="1200" b="1">
                        <a:latin typeface="+mn-lt"/>
                      </a:defRPr>
                    </a:pPr>
                    <a:r>
                      <a:rPr lang="en-US" sz="1200" b="1" noProof="0" dirty="0" err="1" smtClean="0">
                        <a:latin typeface="+mn-lt"/>
                      </a:rPr>
                      <a:t>Latam</a:t>
                    </a:r>
                    <a:r>
                      <a:rPr lang="en-US" sz="1200" b="1" noProof="0" dirty="0" smtClean="0">
                        <a:latin typeface="+mn-lt"/>
                      </a:rPr>
                      <a:t>
27%</a:t>
                    </a:r>
                    <a:endParaRPr lang="en-US" noProof="0" dirty="0">
                      <a:latin typeface="+mn-lt"/>
                    </a:endParaRPr>
                  </a:p>
                </c:rich>
              </c:tx>
              <c:spPr>
                <a:noFill/>
                <a:ln>
                  <a:noFill/>
                </a:ln>
                <a:effectLst/>
              </c:spPr>
              <c:dLblPos val="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4-1419-498C-951A-BFE945CB6FB6}"/>
                </c:ext>
                <c:ext xmlns:c15="http://schemas.microsoft.com/office/drawing/2012/chart" uri="{CE6537A1-D6FC-4f65-9D91-7224C49458BB}"/>
              </c:extLst>
            </c:dLbl>
            <c:spPr>
              <a:noFill/>
              <a:ln>
                <a:noFill/>
              </a:ln>
              <a:effectLst/>
            </c:spPr>
            <c:txPr>
              <a:bodyPr/>
              <a:lstStyle/>
              <a:p>
                <a:pPr>
                  <a:defRPr sz="1200" b="1"/>
                </a:pPr>
                <a:endParaRPr lang="es-A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Alic!$E$2:$E$64</c:f>
              <c:strCache>
                <c:ptCount val="63"/>
                <c:pt idx="0">
                  <c:v>Argentina</c:v>
                </c:pt>
                <c:pt idx="1">
                  <c:v>Argentina Reforma</c:v>
                </c:pt>
                <c:pt idx="3">
                  <c:v>Colombia</c:v>
                </c:pt>
                <c:pt idx="4">
                  <c:v>Venezuela </c:v>
                </c:pt>
                <c:pt idx="5">
                  <c:v>Brasil</c:v>
                </c:pt>
                <c:pt idx="6">
                  <c:v>Mexico</c:v>
                </c:pt>
                <c:pt idx="7">
                  <c:v>Costa Rica</c:v>
                </c:pt>
                <c:pt idx="8">
                  <c:v>Chile</c:v>
                </c:pt>
                <c:pt idx="9">
                  <c:v>Bolivia </c:v>
                </c:pt>
                <c:pt idx="10">
                  <c:v>Uruguay</c:v>
                </c:pt>
                <c:pt idx="11">
                  <c:v>Guatemala </c:v>
                </c:pt>
                <c:pt idx="12">
                  <c:v>Ecuador</c:v>
                </c:pt>
                <c:pt idx="13">
                  <c:v>Paraguay</c:v>
                </c:pt>
                <c:pt idx="15">
                  <c:v>Estados Unidos</c:v>
                </c:pt>
                <c:pt idx="16">
                  <c:v>Francia</c:v>
                </c:pt>
                <c:pt idx="17">
                  <c:v>Belgica</c:v>
                </c:pt>
                <c:pt idx="18">
                  <c:v>Alemania</c:v>
                </c:pt>
                <c:pt idx="19">
                  <c:v>Australia</c:v>
                </c:pt>
                <c:pt idx="20">
                  <c:v>Mexico</c:v>
                </c:pt>
                <c:pt idx="21">
                  <c:v>Japón</c:v>
                </c:pt>
                <c:pt idx="22">
                  <c:v>Portugal</c:v>
                </c:pt>
                <c:pt idx="23">
                  <c:v>Grecia</c:v>
                </c:pt>
                <c:pt idx="24">
                  <c:v>Nueva Zelanda</c:v>
                </c:pt>
                <c:pt idx="25">
                  <c:v>Italia</c:v>
                </c:pt>
                <c:pt idx="26">
                  <c:v>Luxemburgo</c:v>
                </c:pt>
                <c:pt idx="27">
                  <c:v>Canada</c:v>
                </c:pt>
                <c:pt idx="28">
                  <c:v>Austria</c:v>
                </c:pt>
                <c:pt idx="29">
                  <c:v>Países Bajos</c:v>
                </c:pt>
                <c:pt idx="30">
                  <c:v>España</c:v>
                </c:pt>
                <c:pt idx="31">
                  <c:v>Corea</c:v>
                </c:pt>
                <c:pt idx="32">
                  <c:v>Israel</c:v>
                </c:pt>
                <c:pt idx="33">
                  <c:v>Noruega</c:v>
                </c:pt>
                <c:pt idx="34">
                  <c:v>Dinamarca</c:v>
                </c:pt>
                <c:pt idx="35">
                  <c:v>Suecia</c:v>
                </c:pt>
                <c:pt idx="36">
                  <c:v>Eslovaquia</c:v>
                </c:pt>
                <c:pt idx="37">
                  <c:v>Armenia </c:v>
                </c:pt>
                <c:pt idx="38">
                  <c:v>Azerbaijan</c:v>
                </c:pt>
                <c:pt idx="39">
                  <c:v>Croacia</c:v>
                </c:pt>
                <c:pt idx="40">
                  <c:v>Estonia</c:v>
                </c:pt>
                <c:pt idx="41">
                  <c:v>Finlandia</c:v>
                </c:pt>
                <c:pt idx="42">
                  <c:v>Islandia</c:v>
                </c:pt>
                <c:pt idx="43">
                  <c:v>Turquía</c:v>
                </c:pt>
                <c:pt idx="44">
                  <c:v>Rep. Checa</c:v>
                </c:pt>
                <c:pt idx="45">
                  <c:v>Eslovenia</c:v>
                </c:pt>
                <c:pt idx="46">
                  <c:v>Reino Unido</c:v>
                </c:pt>
                <c:pt idx="47">
                  <c:v>Bielorusia</c:v>
                </c:pt>
                <c:pt idx="48">
                  <c:v>Ucrania</c:v>
                </c:pt>
                <c:pt idx="49">
                  <c:v>Rumania</c:v>
                </c:pt>
                <c:pt idx="50">
                  <c:v>Georgia</c:v>
                </c:pt>
                <c:pt idx="51">
                  <c:v>Lituania</c:v>
                </c:pt>
                <c:pt idx="52">
                  <c:v>Polonia</c:v>
                </c:pt>
                <c:pt idx="53">
                  <c:v>Latvia</c:v>
                </c:pt>
                <c:pt idx="54">
                  <c:v>Chipre</c:v>
                </c:pt>
                <c:pt idx="55">
                  <c:v>Irlanda</c:v>
                </c:pt>
                <c:pt idx="56">
                  <c:v>Moldova</c:v>
                </c:pt>
                <c:pt idx="57">
                  <c:v>Bulgaria</c:v>
                </c:pt>
                <c:pt idx="58">
                  <c:v>Macedonia</c:v>
                </c:pt>
                <c:pt idx="59">
                  <c:v>Hungría</c:v>
                </c:pt>
                <c:pt idx="61">
                  <c:v>Africa</c:v>
                </c:pt>
                <c:pt idx="62">
                  <c:v>Asia</c:v>
                </c:pt>
              </c:strCache>
            </c:strRef>
          </c:cat>
          <c:val>
            <c:numRef>
              <c:f>Alic!$F$2:$F$64</c:f>
              <c:numCache>
                <c:formatCode>General</c:formatCode>
                <c:ptCount val="63"/>
                <c:pt idx="3" formatCode="0%">
                  <c:v>0.26772727272727298</c:v>
                </c:pt>
                <c:pt idx="4" formatCode="0%">
                  <c:v>0.26772727272727298</c:v>
                </c:pt>
                <c:pt idx="5" formatCode="0%">
                  <c:v>0.26772727272727298</c:v>
                </c:pt>
                <c:pt idx="6" formatCode="0%">
                  <c:v>0.26772727272727298</c:v>
                </c:pt>
                <c:pt idx="7" formatCode="0%">
                  <c:v>0.26772727272727298</c:v>
                </c:pt>
                <c:pt idx="8" formatCode="0%">
                  <c:v>0.26772727272727298</c:v>
                </c:pt>
                <c:pt idx="9" formatCode="0%">
                  <c:v>0.26772727272727298</c:v>
                </c:pt>
                <c:pt idx="10" formatCode="0%">
                  <c:v>0.26772727272727298</c:v>
                </c:pt>
                <c:pt idx="11" formatCode="0%">
                  <c:v>0.26772727272727298</c:v>
                </c:pt>
                <c:pt idx="12" formatCode="0%">
                  <c:v>0.26772727272727298</c:v>
                </c:pt>
                <c:pt idx="13" formatCode="0%">
                  <c:v>0.26772727272727298</c:v>
                </c:pt>
              </c:numCache>
            </c:numRef>
          </c:val>
          <c:smooth val="0"/>
          <c:extLst xmlns:c16r2="http://schemas.microsoft.com/office/drawing/2015/06/chart">
            <c:ext xmlns:c16="http://schemas.microsoft.com/office/drawing/2014/chart" uri="{C3380CC4-5D6E-409C-BE32-E72D297353CC}">
              <c16:uniqueId val="{00000006-8D81-4EB3-A725-77B72D26FE61}"/>
            </c:ext>
          </c:extLst>
        </c:ser>
        <c:ser>
          <c:idx val="2"/>
          <c:order val="2"/>
          <c:tx>
            <c:strRef>
              <c:f>Alic!$G$1</c:f>
              <c:strCache>
                <c:ptCount val="1"/>
                <c:pt idx="0">
                  <c:v>Promedio OECD</c:v>
                </c:pt>
              </c:strCache>
            </c:strRef>
          </c:tx>
          <c:spPr>
            <a:ln w="28575">
              <a:solidFill>
                <a:srgbClr val="ED7D31"/>
              </a:solidFill>
            </a:ln>
          </c:spPr>
          <c:marker>
            <c:symbol val="none"/>
          </c:marker>
          <c:dLbls>
            <c:dLbl>
              <c:idx val="59"/>
              <c:layout>
                <c:manualLayout>
                  <c:x val="-6.4679545454545406E-2"/>
                  <c:y val="-7.1777554431936494E-2"/>
                </c:manualLayout>
              </c:layout>
              <c:tx>
                <c:rich>
                  <a:bodyPr/>
                  <a:lstStyle/>
                  <a:p>
                    <a:pPr>
                      <a:defRPr sz="1200" b="1">
                        <a:latin typeface="+mn-lt"/>
                      </a:defRPr>
                    </a:pPr>
                    <a:r>
                      <a:rPr lang="en-US" sz="1200" b="1" dirty="0" err="1">
                        <a:latin typeface="+mn-lt"/>
                      </a:rPr>
                      <a:t>Promedio</a:t>
                    </a:r>
                    <a:r>
                      <a:rPr lang="en-US" sz="1200" b="1" dirty="0">
                        <a:latin typeface="+mn-lt"/>
                      </a:rPr>
                      <a:t> </a:t>
                    </a:r>
                    <a:r>
                      <a:rPr lang="en-US" sz="1200" b="1" dirty="0" smtClean="0">
                        <a:latin typeface="+mn-lt"/>
                      </a:rPr>
                      <a:t>OCDE</a:t>
                    </a:r>
                    <a:r>
                      <a:rPr lang="en-US" sz="1200" b="1" dirty="0">
                        <a:latin typeface="+mn-lt"/>
                      </a:rPr>
                      <a:t>
22%</a:t>
                    </a:r>
                    <a:endParaRPr lang="en-US" dirty="0">
                      <a:latin typeface="+mn-lt"/>
                    </a:endParaRPr>
                  </a:p>
                </c:rich>
              </c:tx>
              <c:spPr>
                <a:noFill/>
                <a:ln>
                  <a:noFill/>
                </a:ln>
                <a:effectLst/>
              </c:spPr>
              <c:dLblPos val="r"/>
              <c:showLegendKey val="0"/>
              <c:showVal val="1"/>
              <c:showCatName val="0"/>
              <c:showSerName val="1"/>
              <c:showPercent val="0"/>
              <c:showBubbleSize val="0"/>
              <c:separator>
</c:separator>
              <c:extLst xmlns:c16r2="http://schemas.microsoft.com/office/drawing/2015/06/chart">
                <c:ext xmlns:c16="http://schemas.microsoft.com/office/drawing/2014/chart" uri="{C3380CC4-5D6E-409C-BE32-E72D297353CC}">
                  <c16:uniqueId val="{00000007-8D81-4EB3-A725-77B72D26FE61}"/>
                </c:ext>
                <c:ext xmlns:c15="http://schemas.microsoft.com/office/drawing/2012/chart" uri="{CE6537A1-D6FC-4f65-9D91-7224C49458BB}"/>
              </c:extLst>
            </c:dLbl>
            <c:spPr>
              <a:noFill/>
              <a:ln>
                <a:noFill/>
              </a:ln>
              <a:effectLst/>
            </c:spPr>
            <c:txPr>
              <a:bodyPr/>
              <a:lstStyle/>
              <a:p>
                <a:pPr>
                  <a:defRPr sz="1200" b="1"/>
                </a:pPr>
                <a:endParaRPr lang="es-A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Alic!$E$2:$E$64</c:f>
              <c:strCache>
                <c:ptCount val="63"/>
                <c:pt idx="0">
                  <c:v>Argentina</c:v>
                </c:pt>
                <c:pt idx="1">
                  <c:v>Argentina Reforma</c:v>
                </c:pt>
                <c:pt idx="3">
                  <c:v>Colombia</c:v>
                </c:pt>
                <c:pt idx="4">
                  <c:v>Venezuela </c:v>
                </c:pt>
                <c:pt idx="5">
                  <c:v>Brasil</c:v>
                </c:pt>
                <c:pt idx="6">
                  <c:v>Mexico</c:v>
                </c:pt>
                <c:pt idx="7">
                  <c:v>Costa Rica</c:v>
                </c:pt>
                <c:pt idx="8">
                  <c:v>Chile</c:v>
                </c:pt>
                <c:pt idx="9">
                  <c:v>Bolivia </c:v>
                </c:pt>
                <c:pt idx="10">
                  <c:v>Uruguay</c:v>
                </c:pt>
                <c:pt idx="11">
                  <c:v>Guatemala </c:v>
                </c:pt>
                <c:pt idx="12">
                  <c:v>Ecuador</c:v>
                </c:pt>
                <c:pt idx="13">
                  <c:v>Paraguay</c:v>
                </c:pt>
                <c:pt idx="15">
                  <c:v>Estados Unidos</c:v>
                </c:pt>
                <c:pt idx="16">
                  <c:v>Francia</c:v>
                </c:pt>
                <c:pt idx="17">
                  <c:v>Belgica</c:v>
                </c:pt>
                <c:pt idx="18">
                  <c:v>Alemania</c:v>
                </c:pt>
                <c:pt idx="19">
                  <c:v>Australia</c:v>
                </c:pt>
                <c:pt idx="20">
                  <c:v>Mexico</c:v>
                </c:pt>
                <c:pt idx="21">
                  <c:v>Japón</c:v>
                </c:pt>
                <c:pt idx="22">
                  <c:v>Portugal</c:v>
                </c:pt>
                <c:pt idx="23">
                  <c:v>Grecia</c:v>
                </c:pt>
                <c:pt idx="24">
                  <c:v>Nueva Zelanda</c:v>
                </c:pt>
                <c:pt idx="25">
                  <c:v>Italia</c:v>
                </c:pt>
                <c:pt idx="26">
                  <c:v>Luxemburgo</c:v>
                </c:pt>
                <c:pt idx="27">
                  <c:v>Canada</c:v>
                </c:pt>
                <c:pt idx="28">
                  <c:v>Austria</c:v>
                </c:pt>
                <c:pt idx="29">
                  <c:v>Países Bajos</c:v>
                </c:pt>
                <c:pt idx="30">
                  <c:v>España</c:v>
                </c:pt>
                <c:pt idx="31">
                  <c:v>Corea</c:v>
                </c:pt>
                <c:pt idx="32">
                  <c:v>Israel</c:v>
                </c:pt>
                <c:pt idx="33">
                  <c:v>Noruega</c:v>
                </c:pt>
                <c:pt idx="34">
                  <c:v>Dinamarca</c:v>
                </c:pt>
                <c:pt idx="35">
                  <c:v>Suecia</c:v>
                </c:pt>
                <c:pt idx="36">
                  <c:v>Eslovaquia</c:v>
                </c:pt>
                <c:pt idx="37">
                  <c:v>Armenia </c:v>
                </c:pt>
                <c:pt idx="38">
                  <c:v>Azerbaijan</c:v>
                </c:pt>
                <c:pt idx="39">
                  <c:v>Croacia</c:v>
                </c:pt>
                <c:pt idx="40">
                  <c:v>Estonia</c:v>
                </c:pt>
                <c:pt idx="41">
                  <c:v>Finlandia</c:v>
                </c:pt>
                <c:pt idx="42">
                  <c:v>Islandia</c:v>
                </c:pt>
                <c:pt idx="43">
                  <c:v>Turquía</c:v>
                </c:pt>
                <c:pt idx="44">
                  <c:v>Rep. Checa</c:v>
                </c:pt>
                <c:pt idx="45">
                  <c:v>Eslovenia</c:v>
                </c:pt>
                <c:pt idx="46">
                  <c:v>Reino Unido</c:v>
                </c:pt>
                <c:pt idx="47">
                  <c:v>Bielorusia</c:v>
                </c:pt>
                <c:pt idx="48">
                  <c:v>Ucrania</c:v>
                </c:pt>
                <c:pt idx="49">
                  <c:v>Rumania</c:v>
                </c:pt>
                <c:pt idx="50">
                  <c:v>Georgia</c:v>
                </c:pt>
                <c:pt idx="51">
                  <c:v>Lituania</c:v>
                </c:pt>
                <c:pt idx="52">
                  <c:v>Polonia</c:v>
                </c:pt>
                <c:pt idx="53">
                  <c:v>Latvia</c:v>
                </c:pt>
                <c:pt idx="54">
                  <c:v>Chipre</c:v>
                </c:pt>
                <c:pt idx="55">
                  <c:v>Irlanda</c:v>
                </c:pt>
                <c:pt idx="56">
                  <c:v>Moldova</c:v>
                </c:pt>
                <c:pt idx="57">
                  <c:v>Bulgaria</c:v>
                </c:pt>
                <c:pt idx="58">
                  <c:v>Macedonia</c:v>
                </c:pt>
                <c:pt idx="59">
                  <c:v>Hungría</c:v>
                </c:pt>
                <c:pt idx="61">
                  <c:v>Africa</c:v>
                </c:pt>
                <c:pt idx="62">
                  <c:v>Asia</c:v>
                </c:pt>
              </c:strCache>
            </c:strRef>
          </c:cat>
          <c:val>
            <c:numRef>
              <c:f>Alic!$G$2:$G$64</c:f>
              <c:numCache>
                <c:formatCode>General</c:formatCode>
                <c:ptCount val="63"/>
                <c:pt idx="15" formatCode="0%">
                  <c:v>0.218390638666667</c:v>
                </c:pt>
                <c:pt idx="16" formatCode="0%">
                  <c:v>0.218390638666667</c:v>
                </c:pt>
                <c:pt idx="17" formatCode="0%">
                  <c:v>0.218390638666667</c:v>
                </c:pt>
                <c:pt idx="18" formatCode="0%">
                  <c:v>0.218390638666667</c:v>
                </c:pt>
                <c:pt idx="19" formatCode="0%">
                  <c:v>0.218390638666667</c:v>
                </c:pt>
                <c:pt idx="20" formatCode="0%">
                  <c:v>0.218390638666667</c:v>
                </c:pt>
                <c:pt idx="21" formatCode="0%">
                  <c:v>0.218390638666667</c:v>
                </c:pt>
                <c:pt idx="22" formatCode="0%">
                  <c:v>0.218390638666667</c:v>
                </c:pt>
                <c:pt idx="23" formatCode="0%">
                  <c:v>0.218390638666667</c:v>
                </c:pt>
                <c:pt idx="24" formatCode="0%">
                  <c:v>0.218390638666667</c:v>
                </c:pt>
                <c:pt idx="25" formatCode="0%">
                  <c:v>0.218390638666667</c:v>
                </c:pt>
                <c:pt idx="26" formatCode="0%">
                  <c:v>0.218390638666667</c:v>
                </c:pt>
                <c:pt idx="27" formatCode="0%">
                  <c:v>0.218390638666667</c:v>
                </c:pt>
                <c:pt idx="28" formatCode="0%">
                  <c:v>0.218390638666667</c:v>
                </c:pt>
                <c:pt idx="29" formatCode="0%">
                  <c:v>0.218390638666667</c:v>
                </c:pt>
                <c:pt idx="30" formatCode="0%">
                  <c:v>0.218390638666667</c:v>
                </c:pt>
                <c:pt idx="31" formatCode="0%">
                  <c:v>0.218390638666667</c:v>
                </c:pt>
                <c:pt idx="32" formatCode="0%">
                  <c:v>0.218390638666667</c:v>
                </c:pt>
                <c:pt idx="33" formatCode="0%">
                  <c:v>0.218390638666667</c:v>
                </c:pt>
                <c:pt idx="34" formatCode="0%">
                  <c:v>0.218390638666667</c:v>
                </c:pt>
                <c:pt idx="35" formatCode="0%">
                  <c:v>0.218390638666667</c:v>
                </c:pt>
                <c:pt idx="36" formatCode="0%">
                  <c:v>0.218390638666667</c:v>
                </c:pt>
                <c:pt idx="37" formatCode="0%">
                  <c:v>0.218390638666667</c:v>
                </c:pt>
                <c:pt idx="38" formatCode="0%">
                  <c:v>0.218390638666667</c:v>
                </c:pt>
                <c:pt idx="39" formatCode="0%">
                  <c:v>0.218390638666667</c:v>
                </c:pt>
                <c:pt idx="40" formatCode="0%">
                  <c:v>0.218390638666667</c:v>
                </c:pt>
                <c:pt idx="41" formatCode="0%">
                  <c:v>0.218390638666667</c:v>
                </c:pt>
                <c:pt idx="42" formatCode="0%">
                  <c:v>0.218390638666667</c:v>
                </c:pt>
                <c:pt idx="43" formatCode="0%">
                  <c:v>0.218390638666667</c:v>
                </c:pt>
                <c:pt idx="44" formatCode="0%">
                  <c:v>0.218390638666667</c:v>
                </c:pt>
                <c:pt idx="45" formatCode="0%">
                  <c:v>0.218390638666667</c:v>
                </c:pt>
                <c:pt idx="46" formatCode="0%">
                  <c:v>0.218390638666667</c:v>
                </c:pt>
                <c:pt idx="47" formatCode="0%">
                  <c:v>0.218390638666667</c:v>
                </c:pt>
                <c:pt idx="48" formatCode="0%">
                  <c:v>0.218390638666667</c:v>
                </c:pt>
                <c:pt idx="49" formatCode="0%">
                  <c:v>0.218390638666667</c:v>
                </c:pt>
                <c:pt idx="50" formatCode="0%">
                  <c:v>0.218390638666667</c:v>
                </c:pt>
                <c:pt idx="51" formatCode="0%">
                  <c:v>0.218390638666667</c:v>
                </c:pt>
                <c:pt idx="52" formatCode="0%">
                  <c:v>0.218390638666667</c:v>
                </c:pt>
                <c:pt idx="53" formatCode="0%">
                  <c:v>0.218390638666667</c:v>
                </c:pt>
                <c:pt idx="54" formatCode="0%">
                  <c:v>0.218390638666667</c:v>
                </c:pt>
                <c:pt idx="55" formatCode="0%">
                  <c:v>0.218390638666667</c:v>
                </c:pt>
                <c:pt idx="56" formatCode="0%">
                  <c:v>0.218390638666667</c:v>
                </c:pt>
                <c:pt idx="57" formatCode="0%">
                  <c:v>0.218390638666667</c:v>
                </c:pt>
                <c:pt idx="58" formatCode="0%">
                  <c:v>0.218390638666667</c:v>
                </c:pt>
                <c:pt idx="59" formatCode="0%">
                  <c:v>0.218390638666667</c:v>
                </c:pt>
              </c:numCache>
            </c:numRef>
          </c:val>
          <c:smooth val="0"/>
          <c:extLst xmlns:c16r2="http://schemas.microsoft.com/office/drawing/2015/06/chart">
            <c:ext xmlns:c16="http://schemas.microsoft.com/office/drawing/2014/chart" uri="{C3380CC4-5D6E-409C-BE32-E72D297353CC}">
              <c16:uniqueId val="{00000008-8D81-4EB3-A725-77B72D26FE61}"/>
            </c:ext>
          </c:extLst>
        </c:ser>
        <c:dLbls>
          <c:showLegendKey val="0"/>
          <c:showVal val="0"/>
          <c:showCatName val="0"/>
          <c:showSerName val="0"/>
          <c:showPercent val="0"/>
          <c:showBubbleSize val="0"/>
        </c:dLbls>
        <c:marker val="1"/>
        <c:smooth val="0"/>
        <c:axId val="148209920"/>
        <c:axId val="148210480"/>
      </c:lineChart>
      <c:catAx>
        <c:axId val="148209920"/>
        <c:scaling>
          <c:orientation val="minMax"/>
        </c:scaling>
        <c:delete val="0"/>
        <c:axPos val="b"/>
        <c:numFmt formatCode="General" sourceLinked="0"/>
        <c:majorTickMark val="none"/>
        <c:minorTickMark val="none"/>
        <c:tickLblPos val="nextTo"/>
        <c:txPr>
          <a:bodyPr rot="-5400000" vert="horz"/>
          <a:lstStyle/>
          <a:p>
            <a:pPr>
              <a:defRPr sz="1200">
                <a:latin typeface="+mn-lt"/>
              </a:defRPr>
            </a:pPr>
            <a:endParaRPr lang="es-AR"/>
          </a:p>
        </c:txPr>
        <c:crossAx val="148210480"/>
        <c:crosses val="autoZero"/>
        <c:auto val="1"/>
        <c:lblAlgn val="ctr"/>
        <c:lblOffset val="100"/>
        <c:tickLblSkip val="1"/>
        <c:noMultiLvlLbl val="0"/>
      </c:catAx>
      <c:valAx>
        <c:axId val="148210480"/>
        <c:scaling>
          <c:orientation val="minMax"/>
          <c:max val="0.4"/>
        </c:scaling>
        <c:delete val="0"/>
        <c:axPos val="l"/>
        <c:majorGridlines>
          <c:spPr>
            <a:ln>
              <a:noFill/>
            </a:ln>
          </c:spPr>
        </c:majorGridlines>
        <c:numFmt formatCode="0%" sourceLinked="1"/>
        <c:majorTickMark val="none"/>
        <c:minorTickMark val="none"/>
        <c:tickLblPos val="nextTo"/>
        <c:spPr>
          <a:ln w="9525">
            <a:noFill/>
          </a:ln>
        </c:spPr>
        <c:txPr>
          <a:bodyPr/>
          <a:lstStyle/>
          <a:p>
            <a:pPr>
              <a:defRPr sz="1200">
                <a:latin typeface="+mn-lt"/>
              </a:defRPr>
            </a:pPr>
            <a:endParaRPr lang="es-AR"/>
          </a:p>
        </c:txPr>
        <c:crossAx val="148209920"/>
        <c:crosses val="autoZero"/>
        <c:crossBetween val="between"/>
      </c:valAx>
    </c:plotArea>
    <c:plotVisOnly val="1"/>
    <c:dispBlanksAs val="gap"/>
    <c:showDLblsOverMax val="0"/>
  </c:chart>
  <c:spPr>
    <a:ln>
      <a:noFill/>
    </a:ln>
  </c:spPr>
  <c:txPr>
    <a:bodyPr/>
    <a:lstStyle/>
    <a:p>
      <a:pPr>
        <a:defRPr sz="1100">
          <a:latin typeface="+mj-lt"/>
          <a:ea typeface="Roboto" panose="02000000000000000000" pitchFamily="2" charset="0"/>
          <a:cs typeface="Roboto" panose="02000000000000000000" pitchFamily="2" charset="0"/>
        </a:defRPr>
      </a:pPr>
      <a:endParaRPr lang="es-A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4253472222222221E-2"/>
          <c:y val="2.9692881346517052E-2"/>
          <c:w val="0.95149305555555552"/>
          <c:h val="0.6888661676480391"/>
        </c:manualLayout>
      </c:layout>
      <c:barChart>
        <c:barDir val="col"/>
        <c:grouping val="clustered"/>
        <c:varyColors val="0"/>
        <c:ser>
          <c:idx val="0"/>
          <c:order val="0"/>
          <c:tx>
            <c:v>Promedio OCDE</c:v>
          </c:tx>
          <c:invertIfNegative val="0"/>
          <c:dLbls>
            <c:spPr>
              <a:noFill/>
              <a:ln>
                <a:noFill/>
              </a:ln>
              <a:effectLst/>
            </c:spPr>
            <c:txPr>
              <a:bodyPr/>
              <a:lstStyle/>
              <a:p>
                <a:pPr>
                  <a:defRPr b="1">
                    <a:solidFill>
                      <a:schemeClr val="tx1">
                        <a:lumMod val="85000"/>
                        <a:lumOff val="15000"/>
                      </a:schemeClr>
                    </a:solidFill>
                  </a:defRPr>
                </a:pPr>
                <a:endParaRPr lang="es-A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Hoja1!$B$1:$D$1</c:f>
              <c:strCache>
                <c:ptCount val="3"/>
                <c:pt idx="0">
                  <c:v>Dividendos</c:v>
                </c:pt>
                <c:pt idx="1">
                  <c:v>Intereses ganados</c:v>
                </c:pt>
                <c:pt idx="2">
                  <c:v>Ganancias de capital por acciones</c:v>
                </c:pt>
              </c:strCache>
            </c:strRef>
          </c:cat>
          <c:val>
            <c:numRef>
              <c:f>Hoja1!$B$2:$D$2</c:f>
              <c:numCache>
                <c:formatCode>0%</c:formatCode>
                <c:ptCount val="3"/>
                <c:pt idx="0">
                  <c:v>0.42288235294117649</c:v>
                </c:pt>
                <c:pt idx="1">
                  <c:v>0.27878787878787881</c:v>
                </c:pt>
                <c:pt idx="2">
                  <c:v>0.36847941176470589</c:v>
                </c:pt>
              </c:numCache>
            </c:numRef>
          </c:val>
          <c:extLst xmlns:c16r2="http://schemas.microsoft.com/office/drawing/2015/06/chart">
            <c:ext xmlns:c16="http://schemas.microsoft.com/office/drawing/2014/chart" uri="{C3380CC4-5D6E-409C-BE32-E72D297353CC}">
              <c16:uniqueId val="{00000000-F24D-496F-9C4D-D9D15C51190D}"/>
            </c:ext>
          </c:extLst>
        </c:ser>
        <c:dLbls>
          <c:showLegendKey val="0"/>
          <c:showVal val="0"/>
          <c:showCatName val="0"/>
          <c:showSerName val="0"/>
          <c:showPercent val="0"/>
          <c:showBubbleSize val="0"/>
        </c:dLbls>
        <c:gapWidth val="150"/>
        <c:axId val="148212720"/>
        <c:axId val="148213280"/>
      </c:barChart>
      <c:catAx>
        <c:axId val="148212720"/>
        <c:scaling>
          <c:orientation val="minMax"/>
        </c:scaling>
        <c:delete val="0"/>
        <c:axPos val="b"/>
        <c:numFmt formatCode="General" sourceLinked="0"/>
        <c:majorTickMark val="out"/>
        <c:minorTickMark val="none"/>
        <c:tickLblPos val="nextTo"/>
        <c:crossAx val="148213280"/>
        <c:crosses val="autoZero"/>
        <c:auto val="1"/>
        <c:lblAlgn val="ctr"/>
        <c:lblOffset val="100"/>
        <c:noMultiLvlLbl val="0"/>
      </c:catAx>
      <c:valAx>
        <c:axId val="148213280"/>
        <c:scaling>
          <c:orientation val="minMax"/>
          <c:min val="0.1"/>
        </c:scaling>
        <c:delete val="1"/>
        <c:axPos val="l"/>
        <c:numFmt formatCode="0%" sourceLinked="1"/>
        <c:majorTickMark val="out"/>
        <c:minorTickMark val="none"/>
        <c:tickLblPos val="nextTo"/>
        <c:crossAx val="148212720"/>
        <c:crosses val="autoZero"/>
        <c:crossBetween val="between"/>
      </c:valAx>
    </c:plotArea>
    <c:plotVisOnly val="1"/>
    <c:dispBlanksAs val="gap"/>
    <c:showDLblsOverMax val="0"/>
  </c:chart>
  <c:spPr>
    <a:ln>
      <a:noFill/>
    </a:ln>
  </c:spPr>
  <c:txPr>
    <a:bodyPr/>
    <a:lstStyle/>
    <a:p>
      <a:pPr>
        <a:defRPr sz="1600"/>
      </a:pPr>
      <a:endParaRPr lang="es-A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dPt>
            <c:idx val="0"/>
            <c:invertIfNegative val="0"/>
            <c:bubble3D val="0"/>
            <c:spPr>
              <a:solidFill>
                <a:schemeClr val="accent3"/>
              </a:solidFill>
            </c:spPr>
            <c:extLst xmlns:c16r2="http://schemas.microsoft.com/office/drawing/2015/06/chart">
              <c:ext xmlns:c16="http://schemas.microsoft.com/office/drawing/2014/chart" uri="{C3380CC4-5D6E-409C-BE32-E72D297353CC}">
                <c16:uniqueId val="{00000001-3C92-433B-AE65-8720BA7A728E}"/>
              </c:ext>
            </c:extLst>
          </c:dPt>
          <c:dLbls>
            <c:dLbl>
              <c:idx val="0"/>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C92-433B-AE65-8720BA7A728E}"/>
                </c:ext>
                <c:ext xmlns:c15="http://schemas.microsoft.com/office/drawing/2012/chart" uri="{CE6537A1-D6FC-4f65-9D91-7224C49458BB}"/>
              </c:extLst>
            </c:dLbl>
            <c:spPr>
              <a:noFill/>
              <a:ln>
                <a:noFill/>
              </a:ln>
              <a:effectLst/>
            </c:spPr>
            <c:txPr>
              <a:bodyPr/>
              <a:lstStyle/>
              <a:p>
                <a:pPr>
                  <a:defRPr sz="1400" b="1"/>
                </a:pPr>
                <a:endParaRPr lang="es-A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Hoja2!$B$7:$B$41</c:f>
              <c:strCache>
                <c:ptCount val="35"/>
                <c:pt idx="0">
                  <c:v>  Argentina</c:v>
                </c:pt>
                <c:pt idx="2">
                  <c:v>Dinamarca</c:v>
                </c:pt>
                <c:pt idx="3">
                  <c:v>Eslovenia</c:v>
                </c:pt>
                <c:pt idx="4">
                  <c:v>Italia</c:v>
                </c:pt>
                <c:pt idx="5">
                  <c:v>Turquía</c:v>
                </c:pt>
                <c:pt idx="6">
                  <c:v>Países Bajos</c:v>
                </c:pt>
                <c:pt idx="7">
                  <c:v>Israel</c:v>
                </c:pt>
                <c:pt idx="8">
                  <c:v>Austria</c:v>
                </c:pt>
                <c:pt idx="9">
                  <c:v>Finlandia</c:v>
                </c:pt>
                <c:pt idx="10">
                  <c:v>Grecia</c:v>
                </c:pt>
                <c:pt idx="11">
                  <c:v>Rep. Checa</c:v>
                </c:pt>
                <c:pt idx="12">
                  <c:v>Hungría</c:v>
                </c:pt>
                <c:pt idx="13">
                  <c:v>Estonia</c:v>
                </c:pt>
                <c:pt idx="14">
                  <c:v>Corea</c:v>
                </c:pt>
                <c:pt idx="15">
                  <c:v>Reino Unido</c:v>
                </c:pt>
                <c:pt idx="16">
                  <c:v>Suecia</c:v>
                </c:pt>
                <c:pt idx="17">
                  <c:v>Portugal</c:v>
                </c:pt>
                <c:pt idx="18">
                  <c:v>Irlanda</c:v>
                </c:pt>
                <c:pt idx="19">
                  <c:v>Noruega</c:v>
                </c:pt>
                <c:pt idx="20">
                  <c:v>Bélgica</c:v>
                </c:pt>
                <c:pt idx="21">
                  <c:v>Islandia</c:v>
                </c:pt>
                <c:pt idx="22">
                  <c:v>Luxemburgo</c:v>
                </c:pt>
                <c:pt idx="23">
                  <c:v>Francia</c:v>
                </c:pt>
                <c:pt idx="24">
                  <c:v>Alemania</c:v>
                </c:pt>
                <c:pt idx="25">
                  <c:v>Australia</c:v>
                </c:pt>
                <c:pt idx="26">
                  <c:v>España</c:v>
                </c:pt>
                <c:pt idx="27">
                  <c:v>Suiza</c:v>
                </c:pt>
                <c:pt idx="28">
                  <c:v>Eslovaqui</c:v>
                </c:pt>
                <c:pt idx="29">
                  <c:v>Japón</c:v>
                </c:pt>
                <c:pt idx="30">
                  <c:v>Nueva Zelandia</c:v>
                </c:pt>
                <c:pt idx="31">
                  <c:v>Chile</c:v>
                </c:pt>
                <c:pt idx="32">
                  <c:v>Canadá</c:v>
                </c:pt>
                <c:pt idx="33">
                  <c:v>Estados Unidos</c:v>
                </c:pt>
                <c:pt idx="34">
                  <c:v>México</c:v>
                </c:pt>
              </c:strCache>
            </c:strRef>
          </c:cat>
          <c:val>
            <c:numRef>
              <c:f>Hoja2!$C$7:$C$41</c:f>
              <c:numCache>
                <c:formatCode>General</c:formatCode>
                <c:ptCount val="35"/>
                <c:pt idx="0" formatCode="0.0%">
                  <c:v>1.1179865868036001E-2</c:v>
                </c:pt>
                <c:pt idx="2" formatCode="0.0%">
                  <c:v>4.1121865299162001E-2</c:v>
                </c:pt>
                <c:pt idx="3" formatCode="0.0%">
                  <c:v>3.8612642732378001E-2</c:v>
                </c:pt>
                <c:pt idx="4" formatCode="0.0%">
                  <c:v>3.8480251188931003E-2</c:v>
                </c:pt>
                <c:pt idx="5" formatCode="0.0%">
                  <c:v>3.8265297681142001E-2</c:v>
                </c:pt>
                <c:pt idx="6" formatCode="0.0%">
                  <c:v>3.3511107745409004E-2</c:v>
                </c:pt>
                <c:pt idx="7" formatCode="0.0%">
                  <c:v>2.9716730860918E-2</c:v>
                </c:pt>
                <c:pt idx="8" formatCode="0.0%">
                  <c:v>2.8827547006171003E-2</c:v>
                </c:pt>
                <c:pt idx="9" formatCode="0.0%">
                  <c:v>2.8812384856100999E-2</c:v>
                </c:pt>
                <c:pt idx="10" formatCode="0.0%">
                  <c:v>2.7700273198768E-2</c:v>
                </c:pt>
                <c:pt idx="11" formatCode="0.0%">
                  <c:v>2.6453544375967999E-2</c:v>
                </c:pt>
                <c:pt idx="12" formatCode="0.0%">
                  <c:v>2.5957803784208998E-2</c:v>
                </c:pt>
                <c:pt idx="13" formatCode="0.0%">
                  <c:v>2.5561710903342999E-2</c:v>
                </c:pt>
                <c:pt idx="14" formatCode="0.0%">
                  <c:v>2.5433822129352999E-2</c:v>
                </c:pt>
                <c:pt idx="15" formatCode="0.0%">
                  <c:v>2.3224127827005E-2</c:v>
                </c:pt>
                <c:pt idx="16" formatCode="0.0%">
                  <c:v>2.2064191850358999E-2</c:v>
                </c:pt>
                <c:pt idx="17" formatCode="0.0%">
                  <c:v>2.2040145598923998E-2</c:v>
                </c:pt>
                <c:pt idx="18" formatCode="0.0%">
                  <c:v>2.1709806095328001E-2</c:v>
                </c:pt>
                <c:pt idx="19" formatCode="0.0%">
                  <c:v>2.1189760424448E-2</c:v>
                </c:pt>
                <c:pt idx="20" formatCode="0.0%">
                  <c:v>2.0251457079766003E-2</c:v>
                </c:pt>
                <c:pt idx="21" formatCode="0.0%">
                  <c:v>2.0048158176038999E-2</c:v>
                </c:pt>
                <c:pt idx="22" formatCode="0.0%">
                  <c:v>2.0040496453293997E-2</c:v>
                </c:pt>
                <c:pt idx="23" formatCode="0.0%">
                  <c:v>1.9733628481281001E-2</c:v>
                </c:pt>
                <c:pt idx="24" formatCode="0.0%">
                  <c:v>1.9448160620814E-2</c:v>
                </c:pt>
                <c:pt idx="25" formatCode="0.0%">
                  <c:v>1.9118108257737999E-2</c:v>
                </c:pt>
                <c:pt idx="26" formatCode="0.0%">
                  <c:v>1.8858423216362E-2</c:v>
                </c:pt>
                <c:pt idx="27" formatCode="0.0%">
                  <c:v>1.7627082758403002E-2</c:v>
                </c:pt>
                <c:pt idx="28" formatCode="0.0%">
                  <c:v>1.7334608210809E-2</c:v>
                </c:pt>
                <c:pt idx="29" formatCode="0.0%">
                  <c:v>1.4830937643839E-2</c:v>
                </c:pt>
                <c:pt idx="30" formatCode="0.0%">
                  <c:v>1.3487939355604E-2</c:v>
                </c:pt>
                <c:pt idx="31" formatCode="0.0%">
                  <c:v>1.2011871843693001E-2</c:v>
                </c:pt>
                <c:pt idx="32" formatCode="0.0%">
                  <c:v>1.1454489972201999E-2</c:v>
                </c:pt>
                <c:pt idx="33" formatCode="0.0%">
                  <c:v>7.2281422240594992E-3</c:v>
                </c:pt>
                <c:pt idx="34" formatCode="0.0%">
                  <c:v>5.5464515987690001E-4</c:v>
                </c:pt>
              </c:numCache>
            </c:numRef>
          </c:val>
          <c:extLst xmlns:c16r2="http://schemas.microsoft.com/office/drawing/2015/06/chart">
            <c:ext xmlns:c16="http://schemas.microsoft.com/office/drawing/2014/chart" uri="{C3380CC4-5D6E-409C-BE32-E72D297353CC}">
              <c16:uniqueId val="{00000002-3C92-433B-AE65-8720BA7A728E}"/>
            </c:ext>
          </c:extLst>
        </c:ser>
        <c:dLbls>
          <c:showLegendKey val="0"/>
          <c:showVal val="0"/>
          <c:showCatName val="0"/>
          <c:showSerName val="0"/>
          <c:showPercent val="0"/>
          <c:showBubbleSize val="0"/>
        </c:dLbls>
        <c:gapWidth val="150"/>
        <c:axId val="148216080"/>
        <c:axId val="148216640"/>
      </c:barChart>
      <c:lineChart>
        <c:grouping val="standard"/>
        <c:varyColors val="0"/>
        <c:ser>
          <c:idx val="1"/>
          <c:order val="1"/>
          <c:spPr>
            <a:ln w="38100">
              <a:prstDash val="sysDot"/>
            </a:ln>
          </c:spPr>
          <c:marker>
            <c:symbol val="none"/>
          </c:marker>
          <c:cat>
            <c:strRef>
              <c:f>Hoja2!$B$7:$B$41</c:f>
              <c:strCache>
                <c:ptCount val="35"/>
                <c:pt idx="0">
                  <c:v>  Argentina</c:v>
                </c:pt>
                <c:pt idx="2">
                  <c:v>Dinamarca</c:v>
                </c:pt>
                <c:pt idx="3">
                  <c:v>Eslovenia</c:v>
                </c:pt>
                <c:pt idx="4">
                  <c:v>Italia</c:v>
                </c:pt>
                <c:pt idx="5">
                  <c:v>Turquía</c:v>
                </c:pt>
                <c:pt idx="6">
                  <c:v>Países Bajos</c:v>
                </c:pt>
                <c:pt idx="7">
                  <c:v>Israel</c:v>
                </c:pt>
                <c:pt idx="8">
                  <c:v>Austria</c:v>
                </c:pt>
                <c:pt idx="9">
                  <c:v>Finlandia</c:v>
                </c:pt>
                <c:pt idx="10">
                  <c:v>Grecia</c:v>
                </c:pt>
                <c:pt idx="11">
                  <c:v>Rep. Checa</c:v>
                </c:pt>
                <c:pt idx="12">
                  <c:v>Hungría</c:v>
                </c:pt>
                <c:pt idx="13">
                  <c:v>Estonia</c:v>
                </c:pt>
                <c:pt idx="14">
                  <c:v>Corea</c:v>
                </c:pt>
                <c:pt idx="15">
                  <c:v>Reino Unido</c:v>
                </c:pt>
                <c:pt idx="16">
                  <c:v>Suecia</c:v>
                </c:pt>
                <c:pt idx="17">
                  <c:v>Portugal</c:v>
                </c:pt>
                <c:pt idx="18">
                  <c:v>Irlanda</c:v>
                </c:pt>
                <c:pt idx="19">
                  <c:v>Noruega</c:v>
                </c:pt>
                <c:pt idx="20">
                  <c:v>Bélgica</c:v>
                </c:pt>
                <c:pt idx="21">
                  <c:v>Islandia</c:v>
                </c:pt>
                <c:pt idx="22">
                  <c:v>Luxemburgo</c:v>
                </c:pt>
                <c:pt idx="23">
                  <c:v>Francia</c:v>
                </c:pt>
                <c:pt idx="24">
                  <c:v>Alemania</c:v>
                </c:pt>
                <c:pt idx="25">
                  <c:v>Australia</c:v>
                </c:pt>
                <c:pt idx="26">
                  <c:v>España</c:v>
                </c:pt>
                <c:pt idx="27">
                  <c:v>Suiza</c:v>
                </c:pt>
                <c:pt idx="28">
                  <c:v>Eslovaqui</c:v>
                </c:pt>
                <c:pt idx="29">
                  <c:v>Japón</c:v>
                </c:pt>
                <c:pt idx="30">
                  <c:v>Nueva Zelandia</c:v>
                </c:pt>
                <c:pt idx="31">
                  <c:v>Chile</c:v>
                </c:pt>
                <c:pt idx="32">
                  <c:v>Canadá</c:v>
                </c:pt>
                <c:pt idx="33">
                  <c:v>Estados Unidos</c:v>
                </c:pt>
                <c:pt idx="34">
                  <c:v>México</c:v>
                </c:pt>
              </c:strCache>
            </c:strRef>
          </c:cat>
          <c:val>
            <c:numRef>
              <c:f>Hoja2!$D$7:$D$41</c:f>
              <c:numCache>
                <c:formatCode>General</c:formatCode>
                <c:ptCount val="35"/>
                <c:pt idx="2" formatCode="0.0%">
                  <c:v>1.6084361320549002E-2</c:v>
                </c:pt>
                <c:pt idx="3" formatCode="0.0%">
                  <c:v>1.6084361320549002E-2</c:v>
                </c:pt>
                <c:pt idx="4" formatCode="0.0%">
                  <c:v>1.6084361320549002E-2</c:v>
                </c:pt>
                <c:pt idx="5" formatCode="0.0%">
                  <c:v>1.6084361320549002E-2</c:v>
                </c:pt>
                <c:pt idx="6" formatCode="0.0%">
                  <c:v>1.6084361320549002E-2</c:v>
                </c:pt>
                <c:pt idx="7" formatCode="0.0%">
                  <c:v>1.6084361320549002E-2</c:v>
                </c:pt>
                <c:pt idx="8" formatCode="0.0%">
                  <c:v>1.6084361320549002E-2</c:v>
                </c:pt>
                <c:pt idx="9" formatCode="0.0%">
                  <c:v>1.6084361320549002E-2</c:v>
                </c:pt>
                <c:pt idx="10" formatCode="0.0%">
                  <c:v>1.6084361320549002E-2</c:v>
                </c:pt>
                <c:pt idx="11" formatCode="0.0%">
                  <c:v>1.6084361320549002E-2</c:v>
                </c:pt>
                <c:pt idx="12" formatCode="0.0%">
                  <c:v>1.6084361320549002E-2</c:v>
                </c:pt>
                <c:pt idx="13" formatCode="0.0%">
                  <c:v>1.6084361320549002E-2</c:v>
                </c:pt>
                <c:pt idx="14" formatCode="0.0%">
                  <c:v>1.6084361320549002E-2</c:v>
                </c:pt>
                <c:pt idx="15" formatCode="0.0%">
                  <c:v>1.6084361320549002E-2</c:v>
                </c:pt>
                <c:pt idx="16" formatCode="0.0%">
                  <c:v>1.6084361320549002E-2</c:v>
                </c:pt>
                <c:pt idx="17" formatCode="0.0%">
                  <c:v>1.6084361320549002E-2</c:v>
                </c:pt>
                <c:pt idx="18" formatCode="0.0%">
                  <c:v>1.6084361320549002E-2</c:v>
                </c:pt>
                <c:pt idx="19" formatCode="0.0%">
                  <c:v>1.6084361320549002E-2</c:v>
                </c:pt>
                <c:pt idx="20" formatCode="0.0%">
                  <c:v>1.6084361320549002E-2</c:v>
                </c:pt>
                <c:pt idx="21" formatCode="0.0%">
                  <c:v>1.6084361320549002E-2</c:v>
                </c:pt>
                <c:pt idx="22" formatCode="0.0%">
                  <c:v>1.6084361320549002E-2</c:v>
                </c:pt>
                <c:pt idx="23" formatCode="0.0%">
                  <c:v>1.6084361320549002E-2</c:v>
                </c:pt>
                <c:pt idx="24" formatCode="0.0%">
                  <c:v>1.6084361320549002E-2</c:v>
                </c:pt>
                <c:pt idx="25" formatCode="0.0%">
                  <c:v>1.6084361320549002E-2</c:v>
                </c:pt>
                <c:pt idx="26" formatCode="0.0%">
                  <c:v>1.6084361320549002E-2</c:v>
                </c:pt>
                <c:pt idx="27" formatCode="0.0%">
                  <c:v>1.6084361320549002E-2</c:v>
                </c:pt>
                <c:pt idx="28" formatCode="0.0%">
                  <c:v>1.6084361320549002E-2</c:v>
                </c:pt>
                <c:pt idx="29" formatCode="0.0%">
                  <c:v>1.6084361320549002E-2</c:v>
                </c:pt>
                <c:pt idx="30" formatCode="0.0%">
                  <c:v>1.6084361320549002E-2</c:v>
                </c:pt>
                <c:pt idx="31" formatCode="0.0%">
                  <c:v>1.6084361320549002E-2</c:v>
                </c:pt>
                <c:pt idx="32" formatCode="0.0%">
                  <c:v>1.6084361320549002E-2</c:v>
                </c:pt>
                <c:pt idx="33" formatCode="0.0%">
                  <c:v>1.6084361320549002E-2</c:v>
                </c:pt>
                <c:pt idx="34" formatCode="0.0%">
                  <c:v>1.6084361320549002E-2</c:v>
                </c:pt>
              </c:numCache>
            </c:numRef>
          </c:val>
          <c:smooth val="0"/>
          <c:extLst xmlns:c16r2="http://schemas.microsoft.com/office/drawing/2015/06/chart">
            <c:ext xmlns:c16="http://schemas.microsoft.com/office/drawing/2014/chart" uri="{C3380CC4-5D6E-409C-BE32-E72D297353CC}">
              <c16:uniqueId val="{00000003-3C92-433B-AE65-8720BA7A728E}"/>
            </c:ext>
          </c:extLst>
        </c:ser>
        <c:dLbls>
          <c:showLegendKey val="0"/>
          <c:showVal val="0"/>
          <c:showCatName val="0"/>
          <c:showSerName val="0"/>
          <c:showPercent val="0"/>
          <c:showBubbleSize val="0"/>
        </c:dLbls>
        <c:marker val="1"/>
        <c:smooth val="0"/>
        <c:axId val="148216080"/>
        <c:axId val="148216640"/>
      </c:lineChart>
      <c:catAx>
        <c:axId val="148216080"/>
        <c:scaling>
          <c:orientation val="minMax"/>
        </c:scaling>
        <c:delete val="0"/>
        <c:axPos val="b"/>
        <c:numFmt formatCode="General" sourceLinked="0"/>
        <c:majorTickMark val="out"/>
        <c:minorTickMark val="none"/>
        <c:tickLblPos val="nextTo"/>
        <c:txPr>
          <a:bodyPr rot="-5400000" vert="horz"/>
          <a:lstStyle/>
          <a:p>
            <a:pPr>
              <a:defRPr sz="1600"/>
            </a:pPr>
            <a:endParaRPr lang="es-AR"/>
          </a:p>
        </c:txPr>
        <c:crossAx val="148216640"/>
        <c:crosses val="autoZero"/>
        <c:auto val="1"/>
        <c:lblAlgn val="ctr"/>
        <c:lblOffset val="100"/>
        <c:tickLblSkip val="1"/>
        <c:noMultiLvlLbl val="0"/>
      </c:catAx>
      <c:valAx>
        <c:axId val="148216640"/>
        <c:scaling>
          <c:orientation val="minMax"/>
          <c:max val="4.0000000000000008E-2"/>
        </c:scaling>
        <c:delete val="0"/>
        <c:axPos val="l"/>
        <c:numFmt formatCode="0%" sourceLinked="0"/>
        <c:majorTickMark val="out"/>
        <c:minorTickMark val="none"/>
        <c:tickLblPos val="nextTo"/>
        <c:txPr>
          <a:bodyPr/>
          <a:lstStyle/>
          <a:p>
            <a:pPr>
              <a:defRPr sz="1600"/>
            </a:pPr>
            <a:endParaRPr lang="es-AR"/>
          </a:p>
        </c:txPr>
        <c:crossAx val="148216080"/>
        <c:crosses val="autoZero"/>
        <c:crossBetween val="between"/>
        <c:majorUnit val="1.0000000000000002E-2"/>
      </c:valAx>
    </c:plotArea>
    <c:plotVisOnly val="1"/>
    <c:dispBlanksAs val="gap"/>
    <c:showDLblsOverMax val="0"/>
  </c:chart>
  <c:spPr>
    <a:ln>
      <a:noFill/>
    </a:ln>
  </c:sp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F9E73-5661-4B60-8284-A6391D43A70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AR"/>
        </a:p>
      </dgm:t>
    </dgm:pt>
    <dgm:pt modelId="{2D413272-66C7-44D8-A004-2DB9F2A2A401}">
      <dgm:prSet phldrT="[Texto]" custT="1"/>
      <dgm:spPr>
        <a:solidFill>
          <a:schemeClr val="tx2"/>
        </a:solidFill>
      </dgm:spPr>
      <dgm:t>
        <a:bodyPr/>
        <a:lstStyle/>
        <a:p>
          <a:r>
            <a:rPr lang="es-AR" sz="2000" b="1" dirty="0" smtClean="0"/>
            <a:t>Distorsiones que genera el impuesto</a:t>
          </a:r>
          <a:endParaRPr lang="es-AR" sz="2000" b="1" strike="sngStrike" dirty="0"/>
        </a:p>
      </dgm:t>
    </dgm:pt>
    <dgm:pt modelId="{29849E54-C249-4B7E-B38D-132638619FF0}" type="parTrans" cxnId="{B2EF63D1-8825-47BB-98E1-44D6FB2713DC}">
      <dgm:prSet/>
      <dgm:spPr/>
      <dgm:t>
        <a:bodyPr/>
        <a:lstStyle/>
        <a:p>
          <a:endParaRPr lang="es-AR" sz="1600"/>
        </a:p>
      </dgm:t>
    </dgm:pt>
    <dgm:pt modelId="{B41137E3-37F0-407F-82EF-9A41216D9E58}" type="sibTrans" cxnId="{B2EF63D1-8825-47BB-98E1-44D6FB2713DC}">
      <dgm:prSet/>
      <dgm:spPr/>
      <dgm:t>
        <a:bodyPr/>
        <a:lstStyle/>
        <a:p>
          <a:endParaRPr lang="es-AR" sz="1600"/>
        </a:p>
      </dgm:t>
    </dgm:pt>
    <dgm:pt modelId="{68932E72-B96C-40D7-BC33-1351B12D0697}">
      <dgm:prSet phldrT="[Texto]" custT="1"/>
      <dgm:spPr>
        <a:solidFill>
          <a:schemeClr val="tx2"/>
        </a:solidFill>
      </dgm:spPr>
      <dgm:t>
        <a:bodyPr/>
        <a:lstStyle/>
        <a:p>
          <a:r>
            <a:rPr lang="es-AR" sz="2000" b="1" dirty="0" smtClean="0"/>
            <a:t>Integración vertical</a:t>
          </a:r>
          <a:endParaRPr lang="es-AR" sz="2000" b="1" dirty="0"/>
        </a:p>
      </dgm:t>
    </dgm:pt>
    <dgm:pt modelId="{8F0A9EC4-FB67-451F-9B4B-383D616F2E8A}" type="parTrans" cxnId="{DB8B6E2F-14E5-4668-90D0-44CBC6DD5EE6}">
      <dgm:prSet/>
      <dgm:spPr/>
      <dgm:t>
        <a:bodyPr/>
        <a:lstStyle/>
        <a:p>
          <a:endParaRPr lang="es-AR" sz="1600"/>
        </a:p>
      </dgm:t>
    </dgm:pt>
    <dgm:pt modelId="{E8BBFAD2-339B-49A5-8864-0D55F234D635}" type="sibTrans" cxnId="{DB8B6E2F-14E5-4668-90D0-44CBC6DD5EE6}">
      <dgm:prSet/>
      <dgm:spPr/>
      <dgm:t>
        <a:bodyPr/>
        <a:lstStyle/>
        <a:p>
          <a:endParaRPr lang="es-AR" sz="1600"/>
        </a:p>
      </dgm:t>
    </dgm:pt>
    <dgm:pt modelId="{6A2BDB7C-9556-4F0A-AF70-321F6CBFC62E}">
      <dgm:prSet phldrT="[Texto]" custT="1"/>
      <dgm:spPr>
        <a:solidFill>
          <a:schemeClr val="tx2"/>
        </a:solidFill>
      </dgm:spPr>
      <dgm:t>
        <a:bodyPr/>
        <a:lstStyle/>
        <a:p>
          <a:r>
            <a:rPr lang="es-AR" sz="2000" b="1" dirty="0" smtClean="0"/>
            <a:t>Desintermediación financiera</a:t>
          </a:r>
          <a:endParaRPr lang="es-AR" sz="2000" b="1" dirty="0"/>
        </a:p>
      </dgm:t>
    </dgm:pt>
    <dgm:pt modelId="{3F492791-61C8-410B-9C35-9AFD3B6BE325}" type="parTrans" cxnId="{6EDEB5B4-54EB-480E-891E-35A5327B372A}">
      <dgm:prSet/>
      <dgm:spPr/>
      <dgm:t>
        <a:bodyPr/>
        <a:lstStyle/>
        <a:p>
          <a:endParaRPr lang="es-AR" sz="1600"/>
        </a:p>
      </dgm:t>
    </dgm:pt>
    <dgm:pt modelId="{096243DA-B24B-41AC-B28B-C5E44BC80017}" type="sibTrans" cxnId="{6EDEB5B4-54EB-480E-891E-35A5327B372A}">
      <dgm:prSet/>
      <dgm:spPr/>
      <dgm:t>
        <a:bodyPr/>
        <a:lstStyle/>
        <a:p>
          <a:endParaRPr lang="es-AR" sz="1600"/>
        </a:p>
      </dgm:t>
    </dgm:pt>
    <dgm:pt modelId="{90E91714-37FA-4C3A-90EE-12FDEC44C4B2}" type="pres">
      <dgm:prSet presAssocID="{DBFF9E73-5661-4B60-8284-A6391D43A702}" presName="hierChild1" presStyleCnt="0">
        <dgm:presLayoutVars>
          <dgm:orgChart val="1"/>
          <dgm:chPref val="1"/>
          <dgm:dir/>
          <dgm:animOne val="branch"/>
          <dgm:animLvl val="lvl"/>
          <dgm:resizeHandles/>
        </dgm:presLayoutVars>
      </dgm:prSet>
      <dgm:spPr/>
      <dgm:t>
        <a:bodyPr/>
        <a:lstStyle/>
        <a:p>
          <a:endParaRPr lang="es-AR"/>
        </a:p>
      </dgm:t>
    </dgm:pt>
    <dgm:pt modelId="{6FAE1BE6-362D-4152-B7FD-8DB407C981B3}" type="pres">
      <dgm:prSet presAssocID="{2D413272-66C7-44D8-A004-2DB9F2A2A401}" presName="hierRoot1" presStyleCnt="0">
        <dgm:presLayoutVars>
          <dgm:hierBranch val="init"/>
        </dgm:presLayoutVars>
      </dgm:prSet>
      <dgm:spPr/>
    </dgm:pt>
    <dgm:pt modelId="{4B60F5BC-6E4D-480A-A06A-A6EF52BA8576}" type="pres">
      <dgm:prSet presAssocID="{2D413272-66C7-44D8-A004-2DB9F2A2A401}" presName="rootComposite1" presStyleCnt="0"/>
      <dgm:spPr/>
    </dgm:pt>
    <dgm:pt modelId="{51EE81BA-3171-4A56-8A49-C6191D3171F3}" type="pres">
      <dgm:prSet presAssocID="{2D413272-66C7-44D8-A004-2DB9F2A2A401}" presName="rootText1" presStyleLbl="node0" presStyleIdx="0" presStyleCnt="1">
        <dgm:presLayoutVars>
          <dgm:chPref val="3"/>
        </dgm:presLayoutVars>
      </dgm:prSet>
      <dgm:spPr/>
      <dgm:t>
        <a:bodyPr/>
        <a:lstStyle/>
        <a:p>
          <a:endParaRPr lang="es-AR"/>
        </a:p>
      </dgm:t>
    </dgm:pt>
    <dgm:pt modelId="{3A36CF1B-5211-4171-9053-1E761CE4A640}" type="pres">
      <dgm:prSet presAssocID="{2D413272-66C7-44D8-A004-2DB9F2A2A401}" presName="rootConnector1" presStyleLbl="node1" presStyleIdx="0" presStyleCnt="0"/>
      <dgm:spPr/>
      <dgm:t>
        <a:bodyPr/>
        <a:lstStyle/>
        <a:p>
          <a:endParaRPr lang="es-AR"/>
        </a:p>
      </dgm:t>
    </dgm:pt>
    <dgm:pt modelId="{A32BCE5F-DF8B-4F0C-AA84-00F8D630C196}" type="pres">
      <dgm:prSet presAssocID="{2D413272-66C7-44D8-A004-2DB9F2A2A401}" presName="hierChild2" presStyleCnt="0"/>
      <dgm:spPr/>
    </dgm:pt>
    <dgm:pt modelId="{5B7C1698-B8D2-4E4A-B76D-FF8AE7B28F1B}" type="pres">
      <dgm:prSet presAssocID="{8F0A9EC4-FB67-451F-9B4B-383D616F2E8A}" presName="Name37" presStyleLbl="parChTrans1D2" presStyleIdx="0" presStyleCnt="2"/>
      <dgm:spPr/>
      <dgm:t>
        <a:bodyPr/>
        <a:lstStyle/>
        <a:p>
          <a:endParaRPr lang="es-AR"/>
        </a:p>
      </dgm:t>
    </dgm:pt>
    <dgm:pt modelId="{AC5AC1CE-03A1-4F5D-A729-FE93E2834A82}" type="pres">
      <dgm:prSet presAssocID="{68932E72-B96C-40D7-BC33-1351B12D0697}" presName="hierRoot2" presStyleCnt="0">
        <dgm:presLayoutVars>
          <dgm:hierBranch val="init"/>
        </dgm:presLayoutVars>
      </dgm:prSet>
      <dgm:spPr/>
    </dgm:pt>
    <dgm:pt modelId="{9A5244A7-C1E3-4048-8321-1265035C05FD}" type="pres">
      <dgm:prSet presAssocID="{68932E72-B96C-40D7-BC33-1351B12D0697}" presName="rootComposite" presStyleCnt="0"/>
      <dgm:spPr/>
    </dgm:pt>
    <dgm:pt modelId="{971F5FBE-861C-4191-BF4F-9C08EC662D8D}" type="pres">
      <dgm:prSet presAssocID="{68932E72-B96C-40D7-BC33-1351B12D0697}" presName="rootText" presStyleLbl="node2" presStyleIdx="0" presStyleCnt="2">
        <dgm:presLayoutVars>
          <dgm:chPref val="3"/>
        </dgm:presLayoutVars>
      </dgm:prSet>
      <dgm:spPr/>
      <dgm:t>
        <a:bodyPr/>
        <a:lstStyle/>
        <a:p>
          <a:endParaRPr lang="es-AR"/>
        </a:p>
      </dgm:t>
    </dgm:pt>
    <dgm:pt modelId="{F2325ACD-6F1D-4B5E-9A4C-708723592800}" type="pres">
      <dgm:prSet presAssocID="{68932E72-B96C-40D7-BC33-1351B12D0697}" presName="rootConnector" presStyleLbl="node2" presStyleIdx="0" presStyleCnt="2"/>
      <dgm:spPr/>
      <dgm:t>
        <a:bodyPr/>
        <a:lstStyle/>
        <a:p>
          <a:endParaRPr lang="es-AR"/>
        </a:p>
      </dgm:t>
    </dgm:pt>
    <dgm:pt modelId="{E277D827-4FDC-4DDD-A164-925671B78860}" type="pres">
      <dgm:prSet presAssocID="{68932E72-B96C-40D7-BC33-1351B12D0697}" presName="hierChild4" presStyleCnt="0"/>
      <dgm:spPr/>
    </dgm:pt>
    <dgm:pt modelId="{5A83262F-8586-4631-8FB5-4F830C27D920}" type="pres">
      <dgm:prSet presAssocID="{68932E72-B96C-40D7-BC33-1351B12D0697}" presName="hierChild5" presStyleCnt="0"/>
      <dgm:spPr/>
    </dgm:pt>
    <dgm:pt modelId="{85254272-694C-4362-ABAD-3837382A3630}" type="pres">
      <dgm:prSet presAssocID="{3F492791-61C8-410B-9C35-9AFD3B6BE325}" presName="Name37" presStyleLbl="parChTrans1D2" presStyleIdx="1" presStyleCnt="2"/>
      <dgm:spPr/>
      <dgm:t>
        <a:bodyPr/>
        <a:lstStyle/>
        <a:p>
          <a:endParaRPr lang="es-AR"/>
        </a:p>
      </dgm:t>
    </dgm:pt>
    <dgm:pt modelId="{D165B9DA-846E-41F5-9DA9-3DAA1C349C96}" type="pres">
      <dgm:prSet presAssocID="{6A2BDB7C-9556-4F0A-AF70-321F6CBFC62E}" presName="hierRoot2" presStyleCnt="0">
        <dgm:presLayoutVars>
          <dgm:hierBranch val="init"/>
        </dgm:presLayoutVars>
      </dgm:prSet>
      <dgm:spPr/>
    </dgm:pt>
    <dgm:pt modelId="{DCA2D45E-BAB1-41B6-8723-85FC2E64E8D0}" type="pres">
      <dgm:prSet presAssocID="{6A2BDB7C-9556-4F0A-AF70-321F6CBFC62E}" presName="rootComposite" presStyleCnt="0"/>
      <dgm:spPr/>
    </dgm:pt>
    <dgm:pt modelId="{AD4AF076-B499-47EB-947D-F90623873EAA}" type="pres">
      <dgm:prSet presAssocID="{6A2BDB7C-9556-4F0A-AF70-321F6CBFC62E}" presName="rootText" presStyleLbl="node2" presStyleIdx="1" presStyleCnt="2">
        <dgm:presLayoutVars>
          <dgm:chPref val="3"/>
        </dgm:presLayoutVars>
      </dgm:prSet>
      <dgm:spPr/>
      <dgm:t>
        <a:bodyPr/>
        <a:lstStyle/>
        <a:p>
          <a:endParaRPr lang="es-AR"/>
        </a:p>
      </dgm:t>
    </dgm:pt>
    <dgm:pt modelId="{6BE834C4-D733-4162-8C53-D26CEE4C9E4E}" type="pres">
      <dgm:prSet presAssocID="{6A2BDB7C-9556-4F0A-AF70-321F6CBFC62E}" presName="rootConnector" presStyleLbl="node2" presStyleIdx="1" presStyleCnt="2"/>
      <dgm:spPr/>
      <dgm:t>
        <a:bodyPr/>
        <a:lstStyle/>
        <a:p>
          <a:endParaRPr lang="es-AR"/>
        </a:p>
      </dgm:t>
    </dgm:pt>
    <dgm:pt modelId="{B8319F3C-3E95-46B7-9C52-674B7A392322}" type="pres">
      <dgm:prSet presAssocID="{6A2BDB7C-9556-4F0A-AF70-321F6CBFC62E}" presName="hierChild4" presStyleCnt="0"/>
      <dgm:spPr/>
    </dgm:pt>
    <dgm:pt modelId="{4A356785-C0D5-4E65-AC2B-9DF94FBFF9FC}" type="pres">
      <dgm:prSet presAssocID="{6A2BDB7C-9556-4F0A-AF70-321F6CBFC62E}" presName="hierChild5" presStyleCnt="0"/>
      <dgm:spPr/>
    </dgm:pt>
    <dgm:pt modelId="{BF6369C4-58BC-45F7-858F-D10F7273B6A6}" type="pres">
      <dgm:prSet presAssocID="{2D413272-66C7-44D8-A004-2DB9F2A2A401}" presName="hierChild3" presStyleCnt="0"/>
      <dgm:spPr/>
    </dgm:pt>
  </dgm:ptLst>
  <dgm:cxnLst>
    <dgm:cxn modelId="{DB8B6E2F-14E5-4668-90D0-44CBC6DD5EE6}" srcId="{2D413272-66C7-44D8-A004-2DB9F2A2A401}" destId="{68932E72-B96C-40D7-BC33-1351B12D0697}" srcOrd="0" destOrd="0" parTransId="{8F0A9EC4-FB67-451F-9B4B-383D616F2E8A}" sibTransId="{E8BBFAD2-339B-49A5-8864-0D55F234D635}"/>
    <dgm:cxn modelId="{51523FC6-09F6-4095-9728-6D7EA350D0D6}" type="presOf" srcId="{6A2BDB7C-9556-4F0A-AF70-321F6CBFC62E}" destId="{6BE834C4-D733-4162-8C53-D26CEE4C9E4E}" srcOrd="1" destOrd="0" presId="urn:microsoft.com/office/officeart/2005/8/layout/orgChart1"/>
    <dgm:cxn modelId="{6672CD33-5628-45FE-A31E-E51B5AC36068}" type="presOf" srcId="{68932E72-B96C-40D7-BC33-1351B12D0697}" destId="{971F5FBE-861C-4191-BF4F-9C08EC662D8D}" srcOrd="0" destOrd="0" presId="urn:microsoft.com/office/officeart/2005/8/layout/orgChart1"/>
    <dgm:cxn modelId="{218BDCCB-3C0D-441D-A1E1-88D9EA152121}" type="presOf" srcId="{DBFF9E73-5661-4B60-8284-A6391D43A702}" destId="{90E91714-37FA-4C3A-90EE-12FDEC44C4B2}" srcOrd="0" destOrd="0" presId="urn:microsoft.com/office/officeart/2005/8/layout/orgChart1"/>
    <dgm:cxn modelId="{B2EF63D1-8825-47BB-98E1-44D6FB2713DC}" srcId="{DBFF9E73-5661-4B60-8284-A6391D43A702}" destId="{2D413272-66C7-44D8-A004-2DB9F2A2A401}" srcOrd="0" destOrd="0" parTransId="{29849E54-C249-4B7E-B38D-132638619FF0}" sibTransId="{B41137E3-37F0-407F-82EF-9A41216D9E58}"/>
    <dgm:cxn modelId="{6C375A75-F7A0-4ECE-AE87-1BE222BC59F2}" type="presOf" srcId="{68932E72-B96C-40D7-BC33-1351B12D0697}" destId="{F2325ACD-6F1D-4B5E-9A4C-708723592800}" srcOrd="1" destOrd="0" presId="urn:microsoft.com/office/officeart/2005/8/layout/orgChart1"/>
    <dgm:cxn modelId="{A758DE21-BDE4-47EB-9682-E5E1B2E58E0D}" type="presOf" srcId="{3F492791-61C8-410B-9C35-9AFD3B6BE325}" destId="{85254272-694C-4362-ABAD-3837382A3630}" srcOrd="0" destOrd="0" presId="urn:microsoft.com/office/officeart/2005/8/layout/orgChart1"/>
    <dgm:cxn modelId="{440AF276-9214-4668-8BA3-330D83DBB118}" type="presOf" srcId="{2D413272-66C7-44D8-A004-2DB9F2A2A401}" destId="{3A36CF1B-5211-4171-9053-1E761CE4A640}" srcOrd="1" destOrd="0" presId="urn:microsoft.com/office/officeart/2005/8/layout/orgChart1"/>
    <dgm:cxn modelId="{91ED96F5-34FB-4D35-8478-6F4D34D186EF}" type="presOf" srcId="{6A2BDB7C-9556-4F0A-AF70-321F6CBFC62E}" destId="{AD4AF076-B499-47EB-947D-F90623873EAA}" srcOrd="0" destOrd="0" presId="urn:microsoft.com/office/officeart/2005/8/layout/orgChart1"/>
    <dgm:cxn modelId="{9486AAA6-6843-443C-A8B8-6E790D12A344}" type="presOf" srcId="{2D413272-66C7-44D8-A004-2DB9F2A2A401}" destId="{51EE81BA-3171-4A56-8A49-C6191D3171F3}" srcOrd="0" destOrd="0" presId="urn:microsoft.com/office/officeart/2005/8/layout/orgChart1"/>
    <dgm:cxn modelId="{91E59A76-6859-45D6-A8E6-E7C77A1C884D}" type="presOf" srcId="{8F0A9EC4-FB67-451F-9B4B-383D616F2E8A}" destId="{5B7C1698-B8D2-4E4A-B76D-FF8AE7B28F1B}" srcOrd="0" destOrd="0" presId="urn:microsoft.com/office/officeart/2005/8/layout/orgChart1"/>
    <dgm:cxn modelId="{6EDEB5B4-54EB-480E-891E-35A5327B372A}" srcId="{2D413272-66C7-44D8-A004-2DB9F2A2A401}" destId="{6A2BDB7C-9556-4F0A-AF70-321F6CBFC62E}" srcOrd="1" destOrd="0" parTransId="{3F492791-61C8-410B-9C35-9AFD3B6BE325}" sibTransId="{096243DA-B24B-41AC-B28B-C5E44BC80017}"/>
    <dgm:cxn modelId="{94709141-BBEA-4ECE-BAE7-49EF0EC9CDC7}" type="presParOf" srcId="{90E91714-37FA-4C3A-90EE-12FDEC44C4B2}" destId="{6FAE1BE6-362D-4152-B7FD-8DB407C981B3}" srcOrd="0" destOrd="0" presId="urn:microsoft.com/office/officeart/2005/8/layout/orgChart1"/>
    <dgm:cxn modelId="{BE910150-FED1-46CD-A7E3-8B317AEFE11C}" type="presParOf" srcId="{6FAE1BE6-362D-4152-B7FD-8DB407C981B3}" destId="{4B60F5BC-6E4D-480A-A06A-A6EF52BA8576}" srcOrd="0" destOrd="0" presId="urn:microsoft.com/office/officeart/2005/8/layout/orgChart1"/>
    <dgm:cxn modelId="{FC2418FE-A36B-40CD-859F-D454BA01E543}" type="presParOf" srcId="{4B60F5BC-6E4D-480A-A06A-A6EF52BA8576}" destId="{51EE81BA-3171-4A56-8A49-C6191D3171F3}" srcOrd="0" destOrd="0" presId="urn:microsoft.com/office/officeart/2005/8/layout/orgChart1"/>
    <dgm:cxn modelId="{D93C9484-BB90-4EE8-9900-41D2FD837CEB}" type="presParOf" srcId="{4B60F5BC-6E4D-480A-A06A-A6EF52BA8576}" destId="{3A36CF1B-5211-4171-9053-1E761CE4A640}" srcOrd="1" destOrd="0" presId="urn:microsoft.com/office/officeart/2005/8/layout/orgChart1"/>
    <dgm:cxn modelId="{5CBFE236-0FF8-4EB5-9199-25F17815CEC5}" type="presParOf" srcId="{6FAE1BE6-362D-4152-B7FD-8DB407C981B3}" destId="{A32BCE5F-DF8B-4F0C-AA84-00F8D630C196}" srcOrd="1" destOrd="0" presId="urn:microsoft.com/office/officeart/2005/8/layout/orgChart1"/>
    <dgm:cxn modelId="{884F09D6-9419-46D9-9E6B-F655E013D73C}" type="presParOf" srcId="{A32BCE5F-DF8B-4F0C-AA84-00F8D630C196}" destId="{5B7C1698-B8D2-4E4A-B76D-FF8AE7B28F1B}" srcOrd="0" destOrd="0" presId="urn:microsoft.com/office/officeart/2005/8/layout/orgChart1"/>
    <dgm:cxn modelId="{F394D142-ED67-4C36-B04B-DADDACA04648}" type="presParOf" srcId="{A32BCE5F-DF8B-4F0C-AA84-00F8D630C196}" destId="{AC5AC1CE-03A1-4F5D-A729-FE93E2834A82}" srcOrd="1" destOrd="0" presId="urn:microsoft.com/office/officeart/2005/8/layout/orgChart1"/>
    <dgm:cxn modelId="{E8AE3DE2-D60C-493A-B598-555553155A20}" type="presParOf" srcId="{AC5AC1CE-03A1-4F5D-A729-FE93E2834A82}" destId="{9A5244A7-C1E3-4048-8321-1265035C05FD}" srcOrd="0" destOrd="0" presId="urn:microsoft.com/office/officeart/2005/8/layout/orgChart1"/>
    <dgm:cxn modelId="{07C58918-2C0D-49DC-BEFC-2488EF186A59}" type="presParOf" srcId="{9A5244A7-C1E3-4048-8321-1265035C05FD}" destId="{971F5FBE-861C-4191-BF4F-9C08EC662D8D}" srcOrd="0" destOrd="0" presId="urn:microsoft.com/office/officeart/2005/8/layout/orgChart1"/>
    <dgm:cxn modelId="{FCB3F2F7-4E52-4DB1-A8C7-13D7EBED5163}" type="presParOf" srcId="{9A5244A7-C1E3-4048-8321-1265035C05FD}" destId="{F2325ACD-6F1D-4B5E-9A4C-708723592800}" srcOrd="1" destOrd="0" presId="urn:microsoft.com/office/officeart/2005/8/layout/orgChart1"/>
    <dgm:cxn modelId="{70468F3B-C989-4485-8677-554D5DD24C2F}" type="presParOf" srcId="{AC5AC1CE-03A1-4F5D-A729-FE93E2834A82}" destId="{E277D827-4FDC-4DDD-A164-925671B78860}" srcOrd="1" destOrd="0" presId="urn:microsoft.com/office/officeart/2005/8/layout/orgChart1"/>
    <dgm:cxn modelId="{65D360E0-0246-4895-90A2-EFB2F9684076}" type="presParOf" srcId="{AC5AC1CE-03A1-4F5D-A729-FE93E2834A82}" destId="{5A83262F-8586-4631-8FB5-4F830C27D920}" srcOrd="2" destOrd="0" presId="urn:microsoft.com/office/officeart/2005/8/layout/orgChart1"/>
    <dgm:cxn modelId="{CB9B95C0-D32D-4A4B-B489-F3EADB307A9D}" type="presParOf" srcId="{A32BCE5F-DF8B-4F0C-AA84-00F8D630C196}" destId="{85254272-694C-4362-ABAD-3837382A3630}" srcOrd="2" destOrd="0" presId="urn:microsoft.com/office/officeart/2005/8/layout/orgChart1"/>
    <dgm:cxn modelId="{011CBC3D-4590-4F83-BF77-3D3D2BE4CFF5}" type="presParOf" srcId="{A32BCE5F-DF8B-4F0C-AA84-00F8D630C196}" destId="{D165B9DA-846E-41F5-9DA9-3DAA1C349C96}" srcOrd="3" destOrd="0" presId="urn:microsoft.com/office/officeart/2005/8/layout/orgChart1"/>
    <dgm:cxn modelId="{AD82EA86-C697-453E-97DA-5BEE0F2D627A}" type="presParOf" srcId="{D165B9DA-846E-41F5-9DA9-3DAA1C349C96}" destId="{DCA2D45E-BAB1-41B6-8723-85FC2E64E8D0}" srcOrd="0" destOrd="0" presId="urn:microsoft.com/office/officeart/2005/8/layout/orgChart1"/>
    <dgm:cxn modelId="{E8C7241D-D11A-4970-8BF7-CF0BB448F533}" type="presParOf" srcId="{DCA2D45E-BAB1-41B6-8723-85FC2E64E8D0}" destId="{AD4AF076-B499-47EB-947D-F90623873EAA}" srcOrd="0" destOrd="0" presId="urn:microsoft.com/office/officeart/2005/8/layout/orgChart1"/>
    <dgm:cxn modelId="{D95072FB-207F-44DD-806B-3E38E9A4BE21}" type="presParOf" srcId="{DCA2D45E-BAB1-41B6-8723-85FC2E64E8D0}" destId="{6BE834C4-D733-4162-8C53-D26CEE4C9E4E}" srcOrd="1" destOrd="0" presId="urn:microsoft.com/office/officeart/2005/8/layout/orgChart1"/>
    <dgm:cxn modelId="{18EBA787-27FC-4A71-83B7-CDF97437CDAF}" type="presParOf" srcId="{D165B9DA-846E-41F5-9DA9-3DAA1C349C96}" destId="{B8319F3C-3E95-46B7-9C52-674B7A392322}" srcOrd="1" destOrd="0" presId="urn:microsoft.com/office/officeart/2005/8/layout/orgChart1"/>
    <dgm:cxn modelId="{66249F0C-DEBF-44E7-A177-6ADA3B992E44}" type="presParOf" srcId="{D165B9DA-846E-41F5-9DA9-3DAA1C349C96}" destId="{4A356785-C0D5-4E65-AC2B-9DF94FBFF9FC}" srcOrd="2" destOrd="0" presId="urn:microsoft.com/office/officeart/2005/8/layout/orgChart1"/>
    <dgm:cxn modelId="{BFEA48D0-739D-430D-86FC-CD9F58BB8E0C}" type="presParOf" srcId="{6FAE1BE6-362D-4152-B7FD-8DB407C981B3}" destId="{BF6369C4-58BC-45F7-858F-D10F7273B6A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FF9E73-5661-4B60-8284-A6391D43A70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AR"/>
        </a:p>
      </dgm:t>
    </dgm:pt>
    <dgm:pt modelId="{2D413272-66C7-44D8-A004-2DB9F2A2A401}">
      <dgm:prSet phldrT="[Texto]" custT="1"/>
      <dgm:spPr>
        <a:solidFill>
          <a:schemeClr val="tx2"/>
        </a:solidFill>
      </dgm:spPr>
      <dgm:t>
        <a:bodyPr/>
        <a:lstStyle/>
        <a:p>
          <a:r>
            <a:rPr lang="es-AR" sz="2000" b="1" dirty="0" smtClean="0"/>
            <a:t>Distorsiones generadas</a:t>
          </a:r>
          <a:endParaRPr lang="es-AR" sz="2000" b="1" strike="sngStrike" dirty="0"/>
        </a:p>
      </dgm:t>
    </dgm:pt>
    <dgm:pt modelId="{29849E54-C249-4B7E-B38D-132638619FF0}" type="parTrans" cxnId="{B2EF63D1-8825-47BB-98E1-44D6FB2713DC}">
      <dgm:prSet/>
      <dgm:spPr/>
      <dgm:t>
        <a:bodyPr/>
        <a:lstStyle/>
        <a:p>
          <a:endParaRPr lang="es-AR" sz="1600"/>
        </a:p>
      </dgm:t>
    </dgm:pt>
    <dgm:pt modelId="{B41137E3-37F0-407F-82EF-9A41216D9E58}" type="sibTrans" cxnId="{B2EF63D1-8825-47BB-98E1-44D6FB2713DC}">
      <dgm:prSet/>
      <dgm:spPr/>
      <dgm:t>
        <a:bodyPr/>
        <a:lstStyle/>
        <a:p>
          <a:endParaRPr lang="es-AR" sz="1600"/>
        </a:p>
      </dgm:t>
    </dgm:pt>
    <dgm:pt modelId="{68932E72-B96C-40D7-BC33-1351B12D0697}">
      <dgm:prSet phldrT="[Texto]" custT="1"/>
      <dgm:spPr>
        <a:solidFill>
          <a:schemeClr val="tx2"/>
        </a:solidFill>
      </dgm:spPr>
      <dgm:t>
        <a:bodyPr/>
        <a:lstStyle/>
        <a:p>
          <a:r>
            <a:rPr lang="es-AR" sz="2000" b="1" dirty="0" smtClean="0"/>
            <a:t>Integración vertical</a:t>
          </a:r>
          <a:endParaRPr lang="es-AR" sz="2000" b="1" dirty="0"/>
        </a:p>
      </dgm:t>
    </dgm:pt>
    <dgm:pt modelId="{8F0A9EC4-FB67-451F-9B4B-383D616F2E8A}" type="parTrans" cxnId="{DB8B6E2F-14E5-4668-90D0-44CBC6DD5EE6}">
      <dgm:prSet/>
      <dgm:spPr/>
      <dgm:t>
        <a:bodyPr/>
        <a:lstStyle/>
        <a:p>
          <a:endParaRPr lang="es-AR" sz="1600"/>
        </a:p>
      </dgm:t>
    </dgm:pt>
    <dgm:pt modelId="{E8BBFAD2-339B-49A5-8864-0D55F234D635}" type="sibTrans" cxnId="{DB8B6E2F-14E5-4668-90D0-44CBC6DD5EE6}">
      <dgm:prSet/>
      <dgm:spPr/>
      <dgm:t>
        <a:bodyPr/>
        <a:lstStyle/>
        <a:p>
          <a:endParaRPr lang="es-AR" sz="1600"/>
        </a:p>
      </dgm:t>
    </dgm:pt>
    <dgm:pt modelId="{6A2BDB7C-9556-4F0A-AF70-321F6CBFC62E}">
      <dgm:prSet phldrT="[Texto]" custT="1"/>
      <dgm:spPr>
        <a:solidFill>
          <a:schemeClr val="tx2"/>
        </a:solidFill>
      </dgm:spPr>
      <dgm:t>
        <a:bodyPr/>
        <a:lstStyle/>
        <a:p>
          <a:r>
            <a:rPr lang="es-AR" sz="2000" b="1" dirty="0" smtClean="0"/>
            <a:t>Concentración geográfica</a:t>
          </a:r>
          <a:endParaRPr lang="es-AR" sz="2000" b="1" dirty="0"/>
        </a:p>
      </dgm:t>
    </dgm:pt>
    <dgm:pt modelId="{3F492791-61C8-410B-9C35-9AFD3B6BE325}" type="parTrans" cxnId="{6EDEB5B4-54EB-480E-891E-35A5327B372A}">
      <dgm:prSet/>
      <dgm:spPr/>
      <dgm:t>
        <a:bodyPr/>
        <a:lstStyle/>
        <a:p>
          <a:endParaRPr lang="es-AR" sz="1600"/>
        </a:p>
      </dgm:t>
    </dgm:pt>
    <dgm:pt modelId="{096243DA-B24B-41AC-B28B-C5E44BC80017}" type="sibTrans" cxnId="{6EDEB5B4-54EB-480E-891E-35A5327B372A}">
      <dgm:prSet/>
      <dgm:spPr/>
      <dgm:t>
        <a:bodyPr/>
        <a:lstStyle/>
        <a:p>
          <a:endParaRPr lang="es-AR" sz="1600"/>
        </a:p>
      </dgm:t>
    </dgm:pt>
    <dgm:pt modelId="{713EC2D2-C6BC-463B-893B-42098805BF8A}">
      <dgm:prSet phldrT="[Texto]" custT="1"/>
      <dgm:spPr>
        <a:solidFill>
          <a:schemeClr val="tx2"/>
        </a:solidFill>
      </dgm:spPr>
      <dgm:t>
        <a:bodyPr/>
        <a:lstStyle/>
        <a:p>
          <a:r>
            <a:rPr lang="es-AR" sz="2000" b="1" dirty="0" smtClean="0"/>
            <a:t>Sesgo anti-exportador y pro-importador</a:t>
          </a:r>
          <a:endParaRPr lang="es-AR" sz="2000" b="1" dirty="0"/>
        </a:p>
      </dgm:t>
    </dgm:pt>
    <dgm:pt modelId="{9445BC61-E288-4F84-A397-31D0BC943E93}" type="parTrans" cxnId="{BEA8CC96-66FD-4959-9FBA-ED095C2514B2}">
      <dgm:prSet/>
      <dgm:spPr/>
      <dgm:t>
        <a:bodyPr/>
        <a:lstStyle/>
        <a:p>
          <a:endParaRPr lang="es-AR"/>
        </a:p>
      </dgm:t>
    </dgm:pt>
    <dgm:pt modelId="{F51D7404-CE76-4347-84C9-3F001866BCDF}" type="sibTrans" cxnId="{BEA8CC96-66FD-4959-9FBA-ED095C2514B2}">
      <dgm:prSet/>
      <dgm:spPr/>
      <dgm:t>
        <a:bodyPr/>
        <a:lstStyle/>
        <a:p>
          <a:endParaRPr lang="es-AR"/>
        </a:p>
      </dgm:t>
    </dgm:pt>
    <dgm:pt modelId="{90E91714-37FA-4C3A-90EE-12FDEC44C4B2}" type="pres">
      <dgm:prSet presAssocID="{DBFF9E73-5661-4B60-8284-A6391D43A702}" presName="hierChild1" presStyleCnt="0">
        <dgm:presLayoutVars>
          <dgm:orgChart val="1"/>
          <dgm:chPref val="1"/>
          <dgm:dir/>
          <dgm:animOne val="branch"/>
          <dgm:animLvl val="lvl"/>
          <dgm:resizeHandles/>
        </dgm:presLayoutVars>
      </dgm:prSet>
      <dgm:spPr/>
      <dgm:t>
        <a:bodyPr/>
        <a:lstStyle/>
        <a:p>
          <a:endParaRPr lang="es-AR"/>
        </a:p>
      </dgm:t>
    </dgm:pt>
    <dgm:pt modelId="{6FAE1BE6-362D-4152-B7FD-8DB407C981B3}" type="pres">
      <dgm:prSet presAssocID="{2D413272-66C7-44D8-A004-2DB9F2A2A401}" presName="hierRoot1" presStyleCnt="0">
        <dgm:presLayoutVars>
          <dgm:hierBranch val="init"/>
        </dgm:presLayoutVars>
      </dgm:prSet>
      <dgm:spPr/>
    </dgm:pt>
    <dgm:pt modelId="{4B60F5BC-6E4D-480A-A06A-A6EF52BA8576}" type="pres">
      <dgm:prSet presAssocID="{2D413272-66C7-44D8-A004-2DB9F2A2A401}" presName="rootComposite1" presStyleCnt="0"/>
      <dgm:spPr/>
    </dgm:pt>
    <dgm:pt modelId="{51EE81BA-3171-4A56-8A49-C6191D3171F3}" type="pres">
      <dgm:prSet presAssocID="{2D413272-66C7-44D8-A004-2DB9F2A2A401}" presName="rootText1" presStyleLbl="node0" presStyleIdx="0" presStyleCnt="1" custScaleY="131667">
        <dgm:presLayoutVars>
          <dgm:chPref val="3"/>
        </dgm:presLayoutVars>
      </dgm:prSet>
      <dgm:spPr/>
      <dgm:t>
        <a:bodyPr/>
        <a:lstStyle/>
        <a:p>
          <a:endParaRPr lang="es-AR"/>
        </a:p>
      </dgm:t>
    </dgm:pt>
    <dgm:pt modelId="{3A36CF1B-5211-4171-9053-1E761CE4A640}" type="pres">
      <dgm:prSet presAssocID="{2D413272-66C7-44D8-A004-2DB9F2A2A401}" presName="rootConnector1" presStyleLbl="node1" presStyleIdx="0" presStyleCnt="0"/>
      <dgm:spPr/>
      <dgm:t>
        <a:bodyPr/>
        <a:lstStyle/>
        <a:p>
          <a:endParaRPr lang="es-AR"/>
        </a:p>
      </dgm:t>
    </dgm:pt>
    <dgm:pt modelId="{A32BCE5F-DF8B-4F0C-AA84-00F8D630C196}" type="pres">
      <dgm:prSet presAssocID="{2D413272-66C7-44D8-A004-2DB9F2A2A401}" presName="hierChild2" presStyleCnt="0"/>
      <dgm:spPr/>
    </dgm:pt>
    <dgm:pt modelId="{5B7C1698-B8D2-4E4A-B76D-FF8AE7B28F1B}" type="pres">
      <dgm:prSet presAssocID="{8F0A9EC4-FB67-451F-9B4B-383D616F2E8A}" presName="Name37" presStyleLbl="parChTrans1D2" presStyleIdx="0" presStyleCnt="3"/>
      <dgm:spPr/>
      <dgm:t>
        <a:bodyPr/>
        <a:lstStyle/>
        <a:p>
          <a:endParaRPr lang="es-AR"/>
        </a:p>
      </dgm:t>
    </dgm:pt>
    <dgm:pt modelId="{AC5AC1CE-03A1-4F5D-A729-FE93E2834A82}" type="pres">
      <dgm:prSet presAssocID="{68932E72-B96C-40D7-BC33-1351B12D0697}" presName="hierRoot2" presStyleCnt="0">
        <dgm:presLayoutVars>
          <dgm:hierBranch val="init"/>
        </dgm:presLayoutVars>
      </dgm:prSet>
      <dgm:spPr/>
    </dgm:pt>
    <dgm:pt modelId="{9A5244A7-C1E3-4048-8321-1265035C05FD}" type="pres">
      <dgm:prSet presAssocID="{68932E72-B96C-40D7-BC33-1351B12D0697}" presName="rootComposite" presStyleCnt="0"/>
      <dgm:spPr/>
    </dgm:pt>
    <dgm:pt modelId="{971F5FBE-861C-4191-BF4F-9C08EC662D8D}" type="pres">
      <dgm:prSet presAssocID="{68932E72-B96C-40D7-BC33-1351B12D0697}" presName="rootText" presStyleLbl="node2" presStyleIdx="0" presStyleCnt="3">
        <dgm:presLayoutVars>
          <dgm:chPref val="3"/>
        </dgm:presLayoutVars>
      </dgm:prSet>
      <dgm:spPr/>
      <dgm:t>
        <a:bodyPr/>
        <a:lstStyle/>
        <a:p>
          <a:endParaRPr lang="es-AR"/>
        </a:p>
      </dgm:t>
    </dgm:pt>
    <dgm:pt modelId="{F2325ACD-6F1D-4B5E-9A4C-708723592800}" type="pres">
      <dgm:prSet presAssocID="{68932E72-B96C-40D7-BC33-1351B12D0697}" presName="rootConnector" presStyleLbl="node2" presStyleIdx="0" presStyleCnt="3"/>
      <dgm:spPr/>
      <dgm:t>
        <a:bodyPr/>
        <a:lstStyle/>
        <a:p>
          <a:endParaRPr lang="es-AR"/>
        </a:p>
      </dgm:t>
    </dgm:pt>
    <dgm:pt modelId="{E277D827-4FDC-4DDD-A164-925671B78860}" type="pres">
      <dgm:prSet presAssocID="{68932E72-B96C-40D7-BC33-1351B12D0697}" presName="hierChild4" presStyleCnt="0"/>
      <dgm:spPr/>
    </dgm:pt>
    <dgm:pt modelId="{5A83262F-8586-4631-8FB5-4F830C27D920}" type="pres">
      <dgm:prSet presAssocID="{68932E72-B96C-40D7-BC33-1351B12D0697}" presName="hierChild5" presStyleCnt="0"/>
      <dgm:spPr/>
    </dgm:pt>
    <dgm:pt modelId="{85254272-694C-4362-ABAD-3837382A3630}" type="pres">
      <dgm:prSet presAssocID="{3F492791-61C8-410B-9C35-9AFD3B6BE325}" presName="Name37" presStyleLbl="parChTrans1D2" presStyleIdx="1" presStyleCnt="3"/>
      <dgm:spPr/>
      <dgm:t>
        <a:bodyPr/>
        <a:lstStyle/>
        <a:p>
          <a:endParaRPr lang="es-AR"/>
        </a:p>
      </dgm:t>
    </dgm:pt>
    <dgm:pt modelId="{D165B9DA-846E-41F5-9DA9-3DAA1C349C96}" type="pres">
      <dgm:prSet presAssocID="{6A2BDB7C-9556-4F0A-AF70-321F6CBFC62E}" presName="hierRoot2" presStyleCnt="0">
        <dgm:presLayoutVars>
          <dgm:hierBranch val="init"/>
        </dgm:presLayoutVars>
      </dgm:prSet>
      <dgm:spPr/>
    </dgm:pt>
    <dgm:pt modelId="{DCA2D45E-BAB1-41B6-8723-85FC2E64E8D0}" type="pres">
      <dgm:prSet presAssocID="{6A2BDB7C-9556-4F0A-AF70-321F6CBFC62E}" presName="rootComposite" presStyleCnt="0"/>
      <dgm:spPr/>
    </dgm:pt>
    <dgm:pt modelId="{AD4AF076-B499-47EB-947D-F90623873EAA}" type="pres">
      <dgm:prSet presAssocID="{6A2BDB7C-9556-4F0A-AF70-321F6CBFC62E}" presName="rootText" presStyleLbl="node2" presStyleIdx="1" presStyleCnt="3">
        <dgm:presLayoutVars>
          <dgm:chPref val="3"/>
        </dgm:presLayoutVars>
      </dgm:prSet>
      <dgm:spPr/>
      <dgm:t>
        <a:bodyPr/>
        <a:lstStyle/>
        <a:p>
          <a:endParaRPr lang="es-AR"/>
        </a:p>
      </dgm:t>
    </dgm:pt>
    <dgm:pt modelId="{6BE834C4-D733-4162-8C53-D26CEE4C9E4E}" type="pres">
      <dgm:prSet presAssocID="{6A2BDB7C-9556-4F0A-AF70-321F6CBFC62E}" presName="rootConnector" presStyleLbl="node2" presStyleIdx="1" presStyleCnt="3"/>
      <dgm:spPr/>
      <dgm:t>
        <a:bodyPr/>
        <a:lstStyle/>
        <a:p>
          <a:endParaRPr lang="es-AR"/>
        </a:p>
      </dgm:t>
    </dgm:pt>
    <dgm:pt modelId="{B8319F3C-3E95-46B7-9C52-674B7A392322}" type="pres">
      <dgm:prSet presAssocID="{6A2BDB7C-9556-4F0A-AF70-321F6CBFC62E}" presName="hierChild4" presStyleCnt="0"/>
      <dgm:spPr/>
    </dgm:pt>
    <dgm:pt modelId="{4A356785-C0D5-4E65-AC2B-9DF94FBFF9FC}" type="pres">
      <dgm:prSet presAssocID="{6A2BDB7C-9556-4F0A-AF70-321F6CBFC62E}" presName="hierChild5" presStyleCnt="0"/>
      <dgm:spPr/>
    </dgm:pt>
    <dgm:pt modelId="{F2ED50BE-C87D-440D-ABD4-EEED0B0CA1F3}" type="pres">
      <dgm:prSet presAssocID="{9445BC61-E288-4F84-A397-31D0BC943E93}" presName="Name37" presStyleLbl="parChTrans1D2" presStyleIdx="2" presStyleCnt="3"/>
      <dgm:spPr/>
      <dgm:t>
        <a:bodyPr/>
        <a:lstStyle/>
        <a:p>
          <a:endParaRPr lang="es-AR"/>
        </a:p>
      </dgm:t>
    </dgm:pt>
    <dgm:pt modelId="{52229D0D-C78A-4302-9BF5-C66377B9AA84}" type="pres">
      <dgm:prSet presAssocID="{713EC2D2-C6BC-463B-893B-42098805BF8A}" presName="hierRoot2" presStyleCnt="0">
        <dgm:presLayoutVars>
          <dgm:hierBranch val="init"/>
        </dgm:presLayoutVars>
      </dgm:prSet>
      <dgm:spPr/>
    </dgm:pt>
    <dgm:pt modelId="{5340EC55-AC00-4CAE-94AD-E9B100B13BC9}" type="pres">
      <dgm:prSet presAssocID="{713EC2D2-C6BC-463B-893B-42098805BF8A}" presName="rootComposite" presStyleCnt="0"/>
      <dgm:spPr/>
    </dgm:pt>
    <dgm:pt modelId="{7DCB4C08-4D26-46DA-A6CC-1E03042D6C62}" type="pres">
      <dgm:prSet presAssocID="{713EC2D2-C6BC-463B-893B-42098805BF8A}" presName="rootText" presStyleLbl="node2" presStyleIdx="2" presStyleCnt="3">
        <dgm:presLayoutVars>
          <dgm:chPref val="3"/>
        </dgm:presLayoutVars>
      </dgm:prSet>
      <dgm:spPr/>
      <dgm:t>
        <a:bodyPr/>
        <a:lstStyle/>
        <a:p>
          <a:endParaRPr lang="es-AR"/>
        </a:p>
      </dgm:t>
    </dgm:pt>
    <dgm:pt modelId="{AF36A1CD-CFF5-4E22-9839-9DA9F6192EC8}" type="pres">
      <dgm:prSet presAssocID="{713EC2D2-C6BC-463B-893B-42098805BF8A}" presName="rootConnector" presStyleLbl="node2" presStyleIdx="2" presStyleCnt="3"/>
      <dgm:spPr/>
      <dgm:t>
        <a:bodyPr/>
        <a:lstStyle/>
        <a:p>
          <a:endParaRPr lang="es-AR"/>
        </a:p>
      </dgm:t>
    </dgm:pt>
    <dgm:pt modelId="{831E0645-857B-4375-A5DE-99042CE4D57C}" type="pres">
      <dgm:prSet presAssocID="{713EC2D2-C6BC-463B-893B-42098805BF8A}" presName="hierChild4" presStyleCnt="0"/>
      <dgm:spPr/>
    </dgm:pt>
    <dgm:pt modelId="{056FAA88-BAA0-446C-BA10-48A9B548CB41}" type="pres">
      <dgm:prSet presAssocID="{713EC2D2-C6BC-463B-893B-42098805BF8A}" presName="hierChild5" presStyleCnt="0"/>
      <dgm:spPr/>
    </dgm:pt>
    <dgm:pt modelId="{BF6369C4-58BC-45F7-858F-D10F7273B6A6}" type="pres">
      <dgm:prSet presAssocID="{2D413272-66C7-44D8-A004-2DB9F2A2A401}" presName="hierChild3" presStyleCnt="0"/>
      <dgm:spPr/>
    </dgm:pt>
  </dgm:ptLst>
  <dgm:cxnLst>
    <dgm:cxn modelId="{174F1DE3-9C14-421E-A09F-627D4B57F274}" type="presOf" srcId="{DBFF9E73-5661-4B60-8284-A6391D43A702}" destId="{90E91714-37FA-4C3A-90EE-12FDEC44C4B2}" srcOrd="0" destOrd="0" presId="urn:microsoft.com/office/officeart/2005/8/layout/orgChart1"/>
    <dgm:cxn modelId="{D3305172-18CB-4F8F-B2DD-B18E62B05B7D}" type="presOf" srcId="{8F0A9EC4-FB67-451F-9B4B-383D616F2E8A}" destId="{5B7C1698-B8D2-4E4A-B76D-FF8AE7B28F1B}" srcOrd="0" destOrd="0" presId="urn:microsoft.com/office/officeart/2005/8/layout/orgChart1"/>
    <dgm:cxn modelId="{DB8B6E2F-14E5-4668-90D0-44CBC6DD5EE6}" srcId="{2D413272-66C7-44D8-A004-2DB9F2A2A401}" destId="{68932E72-B96C-40D7-BC33-1351B12D0697}" srcOrd="0" destOrd="0" parTransId="{8F0A9EC4-FB67-451F-9B4B-383D616F2E8A}" sibTransId="{E8BBFAD2-339B-49A5-8864-0D55F234D635}"/>
    <dgm:cxn modelId="{BEA8CC96-66FD-4959-9FBA-ED095C2514B2}" srcId="{2D413272-66C7-44D8-A004-2DB9F2A2A401}" destId="{713EC2D2-C6BC-463B-893B-42098805BF8A}" srcOrd="2" destOrd="0" parTransId="{9445BC61-E288-4F84-A397-31D0BC943E93}" sibTransId="{F51D7404-CE76-4347-84C9-3F001866BCDF}"/>
    <dgm:cxn modelId="{45756F11-CB2E-4DBA-9FFB-5403E5623738}" type="presOf" srcId="{713EC2D2-C6BC-463B-893B-42098805BF8A}" destId="{AF36A1CD-CFF5-4E22-9839-9DA9F6192EC8}" srcOrd="1" destOrd="0" presId="urn:microsoft.com/office/officeart/2005/8/layout/orgChart1"/>
    <dgm:cxn modelId="{A857BCE1-3780-49B7-B692-5467102FE766}" type="presOf" srcId="{68932E72-B96C-40D7-BC33-1351B12D0697}" destId="{F2325ACD-6F1D-4B5E-9A4C-708723592800}" srcOrd="1" destOrd="0" presId="urn:microsoft.com/office/officeart/2005/8/layout/orgChart1"/>
    <dgm:cxn modelId="{B2EF63D1-8825-47BB-98E1-44D6FB2713DC}" srcId="{DBFF9E73-5661-4B60-8284-A6391D43A702}" destId="{2D413272-66C7-44D8-A004-2DB9F2A2A401}" srcOrd="0" destOrd="0" parTransId="{29849E54-C249-4B7E-B38D-132638619FF0}" sibTransId="{B41137E3-37F0-407F-82EF-9A41216D9E58}"/>
    <dgm:cxn modelId="{F9E8FF82-8B4C-4978-A586-3D03490F4B2F}" type="presOf" srcId="{6A2BDB7C-9556-4F0A-AF70-321F6CBFC62E}" destId="{AD4AF076-B499-47EB-947D-F90623873EAA}" srcOrd="0" destOrd="0" presId="urn:microsoft.com/office/officeart/2005/8/layout/orgChart1"/>
    <dgm:cxn modelId="{DE612FD3-E429-44D8-8D52-B7A184696E20}" type="presOf" srcId="{9445BC61-E288-4F84-A397-31D0BC943E93}" destId="{F2ED50BE-C87D-440D-ABD4-EEED0B0CA1F3}" srcOrd="0" destOrd="0" presId="urn:microsoft.com/office/officeart/2005/8/layout/orgChart1"/>
    <dgm:cxn modelId="{45CF0F7E-8CD9-405F-A5A4-589D11713F56}" type="presOf" srcId="{2D413272-66C7-44D8-A004-2DB9F2A2A401}" destId="{51EE81BA-3171-4A56-8A49-C6191D3171F3}" srcOrd="0" destOrd="0" presId="urn:microsoft.com/office/officeart/2005/8/layout/orgChart1"/>
    <dgm:cxn modelId="{7DB51B95-2A82-420D-AE54-D3829A0800FA}" type="presOf" srcId="{68932E72-B96C-40D7-BC33-1351B12D0697}" destId="{971F5FBE-861C-4191-BF4F-9C08EC662D8D}" srcOrd="0" destOrd="0" presId="urn:microsoft.com/office/officeart/2005/8/layout/orgChart1"/>
    <dgm:cxn modelId="{09D6E286-589E-437F-9638-0FB6389D616A}" type="presOf" srcId="{6A2BDB7C-9556-4F0A-AF70-321F6CBFC62E}" destId="{6BE834C4-D733-4162-8C53-D26CEE4C9E4E}" srcOrd="1" destOrd="0" presId="urn:microsoft.com/office/officeart/2005/8/layout/orgChart1"/>
    <dgm:cxn modelId="{4DAE274F-16C9-446A-A764-27B640098C3A}" type="presOf" srcId="{713EC2D2-C6BC-463B-893B-42098805BF8A}" destId="{7DCB4C08-4D26-46DA-A6CC-1E03042D6C62}" srcOrd="0" destOrd="0" presId="urn:microsoft.com/office/officeart/2005/8/layout/orgChart1"/>
    <dgm:cxn modelId="{BE3010ED-5E44-44AE-8374-FC2BE451F4DA}" type="presOf" srcId="{2D413272-66C7-44D8-A004-2DB9F2A2A401}" destId="{3A36CF1B-5211-4171-9053-1E761CE4A640}" srcOrd="1" destOrd="0" presId="urn:microsoft.com/office/officeart/2005/8/layout/orgChart1"/>
    <dgm:cxn modelId="{C3DFFEB7-603B-4C9D-8CDB-6E6F0AB04C33}" type="presOf" srcId="{3F492791-61C8-410B-9C35-9AFD3B6BE325}" destId="{85254272-694C-4362-ABAD-3837382A3630}" srcOrd="0" destOrd="0" presId="urn:microsoft.com/office/officeart/2005/8/layout/orgChart1"/>
    <dgm:cxn modelId="{6EDEB5B4-54EB-480E-891E-35A5327B372A}" srcId="{2D413272-66C7-44D8-A004-2DB9F2A2A401}" destId="{6A2BDB7C-9556-4F0A-AF70-321F6CBFC62E}" srcOrd="1" destOrd="0" parTransId="{3F492791-61C8-410B-9C35-9AFD3B6BE325}" sibTransId="{096243DA-B24B-41AC-B28B-C5E44BC80017}"/>
    <dgm:cxn modelId="{AA98E399-D91B-44D4-9E76-A353C7538FC4}" type="presParOf" srcId="{90E91714-37FA-4C3A-90EE-12FDEC44C4B2}" destId="{6FAE1BE6-362D-4152-B7FD-8DB407C981B3}" srcOrd="0" destOrd="0" presId="urn:microsoft.com/office/officeart/2005/8/layout/orgChart1"/>
    <dgm:cxn modelId="{CEE24575-AA98-4511-B5F2-7936E62640E9}" type="presParOf" srcId="{6FAE1BE6-362D-4152-B7FD-8DB407C981B3}" destId="{4B60F5BC-6E4D-480A-A06A-A6EF52BA8576}" srcOrd="0" destOrd="0" presId="urn:microsoft.com/office/officeart/2005/8/layout/orgChart1"/>
    <dgm:cxn modelId="{5E8F7289-6D4B-48E4-BF59-4331D7B178BB}" type="presParOf" srcId="{4B60F5BC-6E4D-480A-A06A-A6EF52BA8576}" destId="{51EE81BA-3171-4A56-8A49-C6191D3171F3}" srcOrd="0" destOrd="0" presId="urn:microsoft.com/office/officeart/2005/8/layout/orgChart1"/>
    <dgm:cxn modelId="{563C1740-FFA6-49F7-8962-395945F59B72}" type="presParOf" srcId="{4B60F5BC-6E4D-480A-A06A-A6EF52BA8576}" destId="{3A36CF1B-5211-4171-9053-1E761CE4A640}" srcOrd="1" destOrd="0" presId="urn:microsoft.com/office/officeart/2005/8/layout/orgChart1"/>
    <dgm:cxn modelId="{4F96047A-985A-443D-B19D-B9483221BD4B}" type="presParOf" srcId="{6FAE1BE6-362D-4152-B7FD-8DB407C981B3}" destId="{A32BCE5F-DF8B-4F0C-AA84-00F8D630C196}" srcOrd="1" destOrd="0" presId="urn:microsoft.com/office/officeart/2005/8/layout/orgChart1"/>
    <dgm:cxn modelId="{1067A812-779D-4380-94AA-2B5899C49163}" type="presParOf" srcId="{A32BCE5F-DF8B-4F0C-AA84-00F8D630C196}" destId="{5B7C1698-B8D2-4E4A-B76D-FF8AE7B28F1B}" srcOrd="0" destOrd="0" presId="urn:microsoft.com/office/officeart/2005/8/layout/orgChart1"/>
    <dgm:cxn modelId="{E892D8D2-8C90-4917-88C1-6ADDE8A2DFC6}" type="presParOf" srcId="{A32BCE5F-DF8B-4F0C-AA84-00F8D630C196}" destId="{AC5AC1CE-03A1-4F5D-A729-FE93E2834A82}" srcOrd="1" destOrd="0" presId="urn:microsoft.com/office/officeart/2005/8/layout/orgChart1"/>
    <dgm:cxn modelId="{D80CEF41-F56E-4414-A82B-8B2BDDC439CE}" type="presParOf" srcId="{AC5AC1CE-03A1-4F5D-A729-FE93E2834A82}" destId="{9A5244A7-C1E3-4048-8321-1265035C05FD}" srcOrd="0" destOrd="0" presId="urn:microsoft.com/office/officeart/2005/8/layout/orgChart1"/>
    <dgm:cxn modelId="{46E4E02D-54A3-41C5-979B-1EFBE240050B}" type="presParOf" srcId="{9A5244A7-C1E3-4048-8321-1265035C05FD}" destId="{971F5FBE-861C-4191-BF4F-9C08EC662D8D}" srcOrd="0" destOrd="0" presId="urn:microsoft.com/office/officeart/2005/8/layout/orgChart1"/>
    <dgm:cxn modelId="{89D20B98-24D5-4E61-9DC1-70A68930DEAA}" type="presParOf" srcId="{9A5244A7-C1E3-4048-8321-1265035C05FD}" destId="{F2325ACD-6F1D-4B5E-9A4C-708723592800}" srcOrd="1" destOrd="0" presId="urn:microsoft.com/office/officeart/2005/8/layout/orgChart1"/>
    <dgm:cxn modelId="{46FE75BC-F166-4B84-AB45-C3B6B423DF93}" type="presParOf" srcId="{AC5AC1CE-03A1-4F5D-A729-FE93E2834A82}" destId="{E277D827-4FDC-4DDD-A164-925671B78860}" srcOrd="1" destOrd="0" presId="urn:microsoft.com/office/officeart/2005/8/layout/orgChart1"/>
    <dgm:cxn modelId="{4C740931-A96C-4C1D-A34C-517F03037557}" type="presParOf" srcId="{AC5AC1CE-03A1-4F5D-A729-FE93E2834A82}" destId="{5A83262F-8586-4631-8FB5-4F830C27D920}" srcOrd="2" destOrd="0" presId="urn:microsoft.com/office/officeart/2005/8/layout/orgChart1"/>
    <dgm:cxn modelId="{B6C4C17B-1180-400D-8E3A-6BE9BD683826}" type="presParOf" srcId="{A32BCE5F-DF8B-4F0C-AA84-00F8D630C196}" destId="{85254272-694C-4362-ABAD-3837382A3630}" srcOrd="2" destOrd="0" presId="urn:microsoft.com/office/officeart/2005/8/layout/orgChart1"/>
    <dgm:cxn modelId="{08B4C6FF-96D2-4982-9BC5-1A94C1AD48CB}" type="presParOf" srcId="{A32BCE5F-DF8B-4F0C-AA84-00F8D630C196}" destId="{D165B9DA-846E-41F5-9DA9-3DAA1C349C96}" srcOrd="3" destOrd="0" presId="urn:microsoft.com/office/officeart/2005/8/layout/orgChart1"/>
    <dgm:cxn modelId="{42385F92-2C54-4558-9A3D-75DC03D8382E}" type="presParOf" srcId="{D165B9DA-846E-41F5-9DA9-3DAA1C349C96}" destId="{DCA2D45E-BAB1-41B6-8723-85FC2E64E8D0}" srcOrd="0" destOrd="0" presId="urn:microsoft.com/office/officeart/2005/8/layout/orgChart1"/>
    <dgm:cxn modelId="{C59E8EBA-6111-4745-826B-490CAA304CC9}" type="presParOf" srcId="{DCA2D45E-BAB1-41B6-8723-85FC2E64E8D0}" destId="{AD4AF076-B499-47EB-947D-F90623873EAA}" srcOrd="0" destOrd="0" presId="urn:microsoft.com/office/officeart/2005/8/layout/orgChart1"/>
    <dgm:cxn modelId="{79CB03BB-402E-4B0C-9A06-07D500E118B7}" type="presParOf" srcId="{DCA2D45E-BAB1-41B6-8723-85FC2E64E8D0}" destId="{6BE834C4-D733-4162-8C53-D26CEE4C9E4E}" srcOrd="1" destOrd="0" presId="urn:microsoft.com/office/officeart/2005/8/layout/orgChart1"/>
    <dgm:cxn modelId="{CB82D6D8-9157-4552-823D-6059097E7EFE}" type="presParOf" srcId="{D165B9DA-846E-41F5-9DA9-3DAA1C349C96}" destId="{B8319F3C-3E95-46B7-9C52-674B7A392322}" srcOrd="1" destOrd="0" presId="urn:microsoft.com/office/officeart/2005/8/layout/orgChart1"/>
    <dgm:cxn modelId="{E731AF15-BAE5-411B-A7EF-4E8211FE3FD3}" type="presParOf" srcId="{D165B9DA-846E-41F5-9DA9-3DAA1C349C96}" destId="{4A356785-C0D5-4E65-AC2B-9DF94FBFF9FC}" srcOrd="2" destOrd="0" presId="urn:microsoft.com/office/officeart/2005/8/layout/orgChart1"/>
    <dgm:cxn modelId="{16284592-1327-4723-ABA0-9B58939C4824}" type="presParOf" srcId="{A32BCE5F-DF8B-4F0C-AA84-00F8D630C196}" destId="{F2ED50BE-C87D-440D-ABD4-EEED0B0CA1F3}" srcOrd="4" destOrd="0" presId="urn:microsoft.com/office/officeart/2005/8/layout/orgChart1"/>
    <dgm:cxn modelId="{4B2A6562-6C0D-422A-BD37-6E21F584C38F}" type="presParOf" srcId="{A32BCE5F-DF8B-4F0C-AA84-00F8D630C196}" destId="{52229D0D-C78A-4302-9BF5-C66377B9AA84}" srcOrd="5" destOrd="0" presId="urn:microsoft.com/office/officeart/2005/8/layout/orgChart1"/>
    <dgm:cxn modelId="{A4781B0F-6077-425C-881F-A2366C114CC4}" type="presParOf" srcId="{52229D0D-C78A-4302-9BF5-C66377B9AA84}" destId="{5340EC55-AC00-4CAE-94AD-E9B100B13BC9}" srcOrd="0" destOrd="0" presId="urn:microsoft.com/office/officeart/2005/8/layout/orgChart1"/>
    <dgm:cxn modelId="{EF62CED0-1728-4787-93F0-5D84122F8694}" type="presParOf" srcId="{5340EC55-AC00-4CAE-94AD-E9B100B13BC9}" destId="{7DCB4C08-4D26-46DA-A6CC-1E03042D6C62}" srcOrd="0" destOrd="0" presId="urn:microsoft.com/office/officeart/2005/8/layout/orgChart1"/>
    <dgm:cxn modelId="{E6AEE933-2C03-4131-ADFA-353CC63CECE3}" type="presParOf" srcId="{5340EC55-AC00-4CAE-94AD-E9B100B13BC9}" destId="{AF36A1CD-CFF5-4E22-9839-9DA9F6192EC8}" srcOrd="1" destOrd="0" presId="urn:microsoft.com/office/officeart/2005/8/layout/orgChart1"/>
    <dgm:cxn modelId="{1D306DC8-0DE0-492C-B1FB-7F18C2718D6C}" type="presParOf" srcId="{52229D0D-C78A-4302-9BF5-C66377B9AA84}" destId="{831E0645-857B-4375-A5DE-99042CE4D57C}" srcOrd="1" destOrd="0" presId="urn:microsoft.com/office/officeart/2005/8/layout/orgChart1"/>
    <dgm:cxn modelId="{0364BD3E-CE37-4F20-85FF-49F1697BDD4A}" type="presParOf" srcId="{52229D0D-C78A-4302-9BF5-C66377B9AA84}" destId="{056FAA88-BAA0-446C-BA10-48A9B548CB41}" srcOrd="2" destOrd="0" presId="urn:microsoft.com/office/officeart/2005/8/layout/orgChart1"/>
    <dgm:cxn modelId="{1A726C75-685B-41F7-B9D6-B1E20967DABA}" type="presParOf" srcId="{6FAE1BE6-362D-4152-B7FD-8DB407C981B3}" destId="{BF6369C4-58BC-45F7-858F-D10F7273B6A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4EC8A4E2-6138-4E03-9CF7-8C4E0532239D}" type="datetimeFigureOut">
              <a:rPr lang="es-AR" smtClean="0"/>
              <a:t>31/10/2017</a:t>
            </a:fld>
            <a:endParaRPr lang="es-AR"/>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7CFA822-81F3-463B-8D13-1E1FBE906DA4}" type="slidenum">
              <a:rPr lang="es-AR" smtClean="0"/>
              <a:t>‹Nº›</a:t>
            </a:fld>
            <a:endParaRPr lang="es-AR"/>
          </a:p>
        </p:txBody>
      </p:sp>
    </p:spTree>
    <p:extLst>
      <p:ext uri="{BB962C8B-B14F-4D97-AF65-F5344CB8AC3E}">
        <p14:creationId xmlns:p14="http://schemas.microsoft.com/office/powerpoint/2010/main" val="2944286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12</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13</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14</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15</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17</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18</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19</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20</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21</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22</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3</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23</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24</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25</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26</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27</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28</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29</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4</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5</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7</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8</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9</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10</a:t>
            </a:fld>
            <a:endParaRPr lang="es-AR"/>
          </a:p>
        </p:txBody>
      </p:sp>
    </p:spTree>
    <p:extLst>
      <p:ext uri="{BB962C8B-B14F-4D97-AF65-F5344CB8AC3E}">
        <p14:creationId xmlns:p14="http://schemas.microsoft.com/office/powerpoint/2010/main" val="2406102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77CFA822-81F3-463B-8D13-1E1FBE906DA4}" type="slidenum">
              <a:rPr lang="es-AR" smtClean="0"/>
              <a:t>11</a:t>
            </a:fld>
            <a:endParaRPr lang="es-AR"/>
          </a:p>
        </p:txBody>
      </p:sp>
    </p:spTree>
    <p:extLst>
      <p:ext uri="{BB962C8B-B14F-4D97-AF65-F5344CB8AC3E}">
        <p14:creationId xmlns:p14="http://schemas.microsoft.com/office/powerpoint/2010/main" val="2406102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1674F5D8-D7B7-4436-AA0D-F9FCAB582EA0}" type="datetime1">
              <a:rPr lang="es-AR" smtClean="0"/>
              <a:t>31/10/2017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362C027D-20ED-44F4-9C40-4573E1EE705E}" type="slidenum">
              <a:rPr lang="es-AR" smtClean="0"/>
              <a:t>‹Nº›</a:t>
            </a:fld>
            <a:endParaRPr lang="es-AR"/>
          </a:p>
        </p:txBody>
      </p:sp>
    </p:spTree>
    <p:extLst>
      <p:ext uri="{BB962C8B-B14F-4D97-AF65-F5344CB8AC3E}">
        <p14:creationId xmlns:p14="http://schemas.microsoft.com/office/powerpoint/2010/main" val="21830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a de título">
    <p:bg>
      <p:bgPr>
        <a:solidFill>
          <a:srgbClr val="0090CF"/>
        </a:solidFill>
        <a:effectLst/>
      </p:bgPr>
    </p:bg>
    <p:spTree>
      <p:nvGrpSpPr>
        <p:cNvPr id="1" name=""/>
        <p:cNvGrpSpPr/>
        <p:nvPr/>
      </p:nvGrpSpPr>
      <p:grpSpPr>
        <a:xfrm>
          <a:off x="0" y="0"/>
          <a:ext cx="0" cy="0"/>
          <a:chOff x="0" y="0"/>
          <a:chExt cx="0" cy="0"/>
        </a:xfrm>
      </p:grpSpPr>
      <p:pic>
        <p:nvPicPr>
          <p:cNvPr id="2" name="1 Imagen"/>
          <p:cNvPicPr preferRelativeResize="0">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59832" y="5321090"/>
            <a:ext cx="3203871" cy="988231"/>
          </a:xfrm>
          <a:prstGeom prst="rect">
            <a:avLst/>
          </a:prstGeom>
        </p:spPr>
      </p:pic>
    </p:spTree>
    <p:extLst>
      <p:ext uri="{BB962C8B-B14F-4D97-AF65-F5344CB8AC3E}">
        <p14:creationId xmlns:p14="http://schemas.microsoft.com/office/powerpoint/2010/main" val="33256504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88953" y="1124744"/>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AR" dirty="0"/>
          </a:p>
        </p:txBody>
      </p:sp>
      <p:sp>
        <p:nvSpPr>
          <p:cNvPr id="7" name="12 Rectángulo"/>
          <p:cNvSpPr/>
          <p:nvPr/>
        </p:nvSpPr>
        <p:spPr>
          <a:xfrm>
            <a:off x="5" y="3"/>
            <a:ext cx="9143996" cy="787417"/>
          </a:xfrm>
          <a:prstGeom prst="rect">
            <a:avLst/>
          </a:prstGeom>
          <a:solidFill>
            <a:srgbClr val="005EA4"/>
          </a:solidFill>
          <a:ln>
            <a:noFill/>
          </a:ln>
        </p:spPr>
        <p:style>
          <a:lnRef idx="2">
            <a:schemeClr val="accent1">
              <a:shade val="50000"/>
            </a:schemeClr>
          </a:lnRef>
          <a:fillRef idx="1">
            <a:schemeClr val="accent1"/>
          </a:fillRef>
          <a:effectRef idx="0">
            <a:schemeClr val="accent1"/>
          </a:effectRef>
          <a:fontRef idx="minor">
            <a:schemeClr val="lt1"/>
          </a:fontRef>
        </p:style>
        <p:txBody>
          <a:bodyPr lIns="93233" tIns="46618" rIns="93233" bIns="46618" rtlCol="0" anchor="ctr"/>
          <a:lstStyle/>
          <a:p>
            <a:pPr algn="ctr"/>
            <a:endParaRPr lang="es-AR" dirty="0">
              <a:latin typeface="Arial"/>
            </a:endParaRPr>
          </a:p>
        </p:txBody>
      </p:sp>
      <p:sp>
        <p:nvSpPr>
          <p:cNvPr id="8" name="SlideTitle" descr="Text Box: Title"/>
          <p:cNvSpPr>
            <a:spLocks noGrp="1" noChangeArrowheads="1"/>
          </p:cNvSpPr>
          <p:nvPr>
            <p:ph type="title"/>
          </p:nvPr>
        </p:nvSpPr>
        <p:spPr bwMode="gray">
          <a:xfrm>
            <a:off x="452386" y="206551"/>
            <a:ext cx="8305165" cy="360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p>
            <a:pPr lvl="0"/>
            <a:r>
              <a:rPr lang="en-US" dirty="0" smtClean="0"/>
              <a:t>Title</a:t>
            </a:r>
          </a:p>
        </p:txBody>
      </p:sp>
      <p:sp>
        <p:nvSpPr>
          <p:cNvPr id="9" name="8 Rectángulo"/>
          <p:cNvSpPr/>
          <p:nvPr/>
        </p:nvSpPr>
        <p:spPr>
          <a:xfrm>
            <a:off x="0" y="6597352"/>
            <a:ext cx="9144000" cy="260648"/>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Marcador de número de diapositiva"/>
          <p:cNvSpPr>
            <a:spLocks noGrp="1"/>
          </p:cNvSpPr>
          <p:nvPr>
            <p:ph type="sldNum" sz="quarter" idx="4"/>
          </p:nvPr>
        </p:nvSpPr>
        <p:spPr>
          <a:xfrm>
            <a:off x="6732240" y="6545113"/>
            <a:ext cx="2133600" cy="365125"/>
          </a:xfrm>
          <a:prstGeom prst="rect">
            <a:avLst/>
          </a:prstGeom>
        </p:spPr>
        <p:txBody>
          <a:bodyPr vert="horz" lIns="91440" tIns="45720" rIns="91440" bIns="45720" rtlCol="0" anchor="ctr"/>
          <a:lstStyle>
            <a:lvl1pPr algn="r">
              <a:defRPr sz="1000">
                <a:solidFill>
                  <a:schemeClr val="tx1">
                    <a:lumMod val="85000"/>
                    <a:lumOff val="15000"/>
                  </a:schemeClr>
                </a:solidFill>
              </a:defRPr>
            </a:lvl1pPr>
          </a:lstStyle>
          <a:p>
            <a:fld id="{362C027D-20ED-44F4-9C40-4573E1EE705E}" type="slidenum">
              <a:rPr lang="es-AR" smtClean="0"/>
              <a:pPr/>
              <a:t>‹Nº›</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2C976-DAE4-43D5-81AE-DBFA83241336}" type="datetime1">
              <a:rPr lang="es-AR" smtClean="0"/>
              <a:t>31/10/2017</a:t>
            </a:fld>
            <a:endParaRPr lang="es-AR"/>
          </a:p>
        </p:txBody>
      </p:sp>
    </p:spTree>
    <p:extLst>
      <p:ext uri="{BB962C8B-B14F-4D97-AF65-F5344CB8AC3E}">
        <p14:creationId xmlns:p14="http://schemas.microsoft.com/office/powerpoint/2010/main" val="3184807068"/>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spcBef>
          <a:spcPct val="0"/>
        </a:spcBef>
        <a:buNone/>
        <a:defRPr sz="3600" b="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Arial" pitchFamily="34" charset="0"/>
        <a:buChar char="•"/>
        <a:defRPr sz="3200" kern="1200">
          <a:solidFill>
            <a:schemeClr val="tx1">
              <a:lumMod val="85000"/>
              <a:lumOff val="15000"/>
            </a:schemeClr>
          </a:solidFill>
          <a:latin typeface="+mn-lt"/>
          <a:ea typeface="+mn-ea"/>
          <a:cs typeface="+mn-cs"/>
        </a:defRPr>
      </a:lvl1pPr>
      <a:lvl2pPr marL="914400" indent="-457200" algn="l" defTabSz="914400" rtl="0" eaLnBrk="1" latinLnBrk="0" hangingPunct="1">
        <a:spcBef>
          <a:spcPct val="20000"/>
        </a:spcBef>
        <a:buClr>
          <a:schemeClr val="accent1"/>
        </a:buClr>
        <a:buFont typeface="Wingdings" pitchFamily="2" charset="2"/>
        <a:buChar char="ü"/>
        <a:defRPr sz="2800" kern="120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Clr>
          <a:schemeClr val="accent1"/>
        </a:buClr>
        <a:buFont typeface="Wingdings" pitchFamily="2" charset="2"/>
        <a:buChar char="Ø"/>
        <a:defRPr sz="2400" kern="120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Clr>
          <a:schemeClr val="accent1"/>
        </a:buClr>
        <a:buFont typeface="Wingdings" pitchFamily="2" charset="2"/>
        <a:buChar char="Ø"/>
        <a:defRPr sz="2000" kern="120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Clr>
          <a:schemeClr val="accent1"/>
        </a:buClr>
        <a:buFont typeface="Wingdings" pitchFamily="2" charset="2"/>
        <a:buChar char="Ø"/>
        <a:defRPr sz="20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6867877"/>
          </a:xfrm>
          <a:prstGeom prst="rect">
            <a:avLst/>
          </a:prstGeom>
          <a:solidFill>
            <a:srgbClr val="0072BC"/>
          </a:solidFill>
          <a:ln w="9525">
            <a:noFill/>
            <a:miter lim="800000"/>
            <a:headEnd/>
            <a:tailEnd/>
          </a:ln>
          <a:effectLst/>
        </p:spPr>
        <p:txBody>
          <a:bodyPr lIns="93233" tIns="46618" rIns="93233" bIns="46618" anchor="ctr"/>
          <a:lstStyle/>
          <a:p>
            <a:pPr>
              <a:defRPr/>
            </a:pPr>
            <a:endParaRPr lang="es-CL" sz="1800" dirty="0">
              <a:solidFill>
                <a:srgbClr val="FFFFFF"/>
              </a:solidFill>
              <a:latin typeface="Arial" panose="020B0604020202020204" pitchFamily="34" charset="0"/>
              <a:ea typeface="ヒラギノ角ゴ Pro W3" charset="-128"/>
              <a:cs typeface="Arial" panose="020B0604020202020204" pitchFamily="34" charset="0"/>
            </a:endParaRPr>
          </a:p>
        </p:txBody>
      </p:sp>
      <p:pic>
        <p:nvPicPr>
          <p:cNvPr id="3" name="2 Imagen"/>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2791944" y="5700647"/>
            <a:ext cx="3470860" cy="988231"/>
          </a:xfrm>
          <a:prstGeom prst="rect">
            <a:avLst/>
          </a:prstGeom>
        </p:spPr>
      </p:pic>
      <p:sp>
        <p:nvSpPr>
          <p:cNvPr id="8" name="7 Rectángulo"/>
          <p:cNvSpPr/>
          <p:nvPr/>
        </p:nvSpPr>
        <p:spPr>
          <a:xfrm>
            <a:off x="323528" y="372006"/>
            <a:ext cx="1478930" cy="369332"/>
          </a:xfrm>
          <a:prstGeom prst="rect">
            <a:avLst/>
          </a:prstGeom>
        </p:spPr>
        <p:txBody>
          <a:bodyPr wrap="none">
            <a:spAutoFit/>
          </a:bodyPr>
          <a:lstStyle/>
          <a:p>
            <a:pPr algn="ctr">
              <a:spcBef>
                <a:spcPts val="1200"/>
              </a:spcBef>
            </a:pPr>
            <a:r>
              <a:rPr lang="es-AR" b="1" dirty="0">
                <a:solidFill>
                  <a:schemeClr val="bg1"/>
                </a:solidFill>
                <a:ea typeface="Roboto" pitchFamily="2" charset="0"/>
                <a:cs typeface="Arial" panose="020B0604020202020204" pitchFamily="34" charset="0"/>
              </a:rPr>
              <a:t>Octubre 2017</a:t>
            </a:r>
          </a:p>
        </p:txBody>
      </p:sp>
      <p:sp>
        <p:nvSpPr>
          <p:cNvPr id="7" name="6 CuadroTexto"/>
          <p:cNvSpPr txBox="1"/>
          <p:nvPr/>
        </p:nvSpPr>
        <p:spPr>
          <a:xfrm>
            <a:off x="611560" y="764704"/>
            <a:ext cx="7848872" cy="6647972"/>
          </a:xfrm>
          <a:prstGeom prst="rect">
            <a:avLst/>
          </a:prstGeom>
          <a:noFill/>
        </p:spPr>
        <p:txBody>
          <a:bodyPr wrap="square" lIns="91439" tIns="45719" rIns="91439" bIns="45719" rtlCol="0">
            <a:spAutoFit/>
          </a:bodyPr>
          <a:lstStyle/>
          <a:p>
            <a:pPr>
              <a:spcBef>
                <a:spcPts val="1200"/>
              </a:spcBef>
            </a:pPr>
            <a:endParaRPr lang="es-AR" sz="4400" b="1" dirty="0">
              <a:solidFill>
                <a:schemeClr val="bg1"/>
              </a:solidFill>
              <a:ea typeface="Roboto" pitchFamily="2" charset="0"/>
              <a:cs typeface="Arial" panose="020B0604020202020204" pitchFamily="34" charset="0"/>
            </a:endParaRPr>
          </a:p>
          <a:p>
            <a:pPr>
              <a:spcBef>
                <a:spcPts val="1200"/>
              </a:spcBef>
            </a:pPr>
            <a:r>
              <a:rPr lang="es-AR" sz="4400" b="1" dirty="0" smtClean="0">
                <a:solidFill>
                  <a:schemeClr val="bg1"/>
                </a:solidFill>
                <a:ea typeface="Roboto" pitchFamily="2" charset="0"/>
                <a:cs typeface="Arial" panose="020B0604020202020204" pitchFamily="34" charset="0"/>
              </a:rPr>
              <a:t>Proyecto de reforma tributaria</a:t>
            </a:r>
            <a:endParaRPr lang="es-AR" sz="3200" b="1" dirty="0" smtClean="0">
              <a:solidFill>
                <a:schemeClr val="bg1"/>
              </a:solidFill>
              <a:ea typeface="Roboto" pitchFamily="2" charset="0"/>
              <a:cs typeface="Arial" panose="020B0604020202020204" pitchFamily="34" charset="0"/>
            </a:endParaRPr>
          </a:p>
          <a:p>
            <a:pPr marL="0" lvl="1">
              <a:spcBef>
                <a:spcPts val="1200"/>
              </a:spcBef>
            </a:pPr>
            <a:r>
              <a:rPr lang="es-AR" sz="3200" b="1" dirty="0" smtClean="0">
                <a:solidFill>
                  <a:schemeClr val="bg1"/>
                </a:solidFill>
                <a:ea typeface="Roboto" pitchFamily="2" charset="0"/>
                <a:cs typeface="Arial" panose="020B0604020202020204" pitchFamily="34" charset="0"/>
              </a:rPr>
              <a:t>+  </a:t>
            </a:r>
            <a:r>
              <a:rPr lang="es-AR" sz="3200" b="1" dirty="0">
                <a:solidFill>
                  <a:schemeClr val="bg1"/>
                </a:solidFill>
                <a:ea typeface="Arial Unicode MS" panose="020B0604020202020204" pitchFamily="34" charset="-128"/>
                <a:cs typeface="Arial Unicode MS" panose="020B0604020202020204" pitchFamily="34" charset="-128"/>
              </a:rPr>
              <a:t>Inversión y generación de </a:t>
            </a:r>
            <a:r>
              <a:rPr lang="es-AR" sz="3200" b="1" dirty="0" smtClean="0">
                <a:solidFill>
                  <a:schemeClr val="bg1"/>
                </a:solidFill>
                <a:ea typeface="Arial Unicode MS" panose="020B0604020202020204" pitchFamily="34" charset="-128"/>
                <a:cs typeface="Arial Unicode MS" panose="020B0604020202020204" pitchFamily="34" charset="-128"/>
              </a:rPr>
              <a:t>empleo</a:t>
            </a:r>
            <a:endParaRPr lang="es-AR" sz="3200" b="1" dirty="0" smtClean="0">
              <a:solidFill>
                <a:schemeClr val="bg1"/>
              </a:solidFill>
              <a:ea typeface="Roboto" pitchFamily="2" charset="0"/>
              <a:cs typeface="Arial" panose="020B0604020202020204" pitchFamily="34" charset="0"/>
            </a:endParaRPr>
          </a:p>
          <a:p>
            <a:pPr>
              <a:spcBef>
                <a:spcPts val="1200"/>
              </a:spcBef>
            </a:pPr>
            <a:r>
              <a:rPr lang="es-AR" sz="3200" b="1" dirty="0" smtClean="0">
                <a:solidFill>
                  <a:schemeClr val="bg1"/>
                </a:solidFill>
                <a:ea typeface="Roboto" pitchFamily="2" charset="0"/>
                <a:cs typeface="Arial" panose="020B0604020202020204" pitchFamily="34" charset="0"/>
              </a:rPr>
              <a:t>+  Eficiencia y </a:t>
            </a:r>
            <a:r>
              <a:rPr lang="es-AR" sz="3200" b="1" dirty="0">
                <a:solidFill>
                  <a:schemeClr val="bg1"/>
                </a:solidFill>
                <a:ea typeface="Roboto" pitchFamily="2" charset="0"/>
                <a:cs typeface="Arial" panose="020B0604020202020204" pitchFamily="34" charset="0"/>
              </a:rPr>
              <a:t>e</a:t>
            </a:r>
            <a:r>
              <a:rPr lang="es-AR" sz="3200" b="1" dirty="0" smtClean="0">
                <a:solidFill>
                  <a:schemeClr val="bg1"/>
                </a:solidFill>
                <a:ea typeface="Roboto" pitchFamily="2" charset="0"/>
                <a:cs typeface="Arial" panose="020B0604020202020204" pitchFamily="34" charset="0"/>
              </a:rPr>
              <a:t>quidad</a:t>
            </a:r>
          </a:p>
          <a:p>
            <a:pPr>
              <a:spcBef>
                <a:spcPts val="1200"/>
              </a:spcBef>
            </a:pPr>
            <a:r>
              <a:rPr lang="es-AR" sz="3200" b="1" dirty="0" smtClean="0">
                <a:solidFill>
                  <a:schemeClr val="bg1"/>
                </a:solidFill>
                <a:ea typeface="Roboto" pitchFamily="2" charset="0"/>
                <a:cs typeface="Arial" panose="020B0604020202020204" pitchFamily="34" charset="0"/>
              </a:rPr>
              <a:t>    Desarrollo económico</a:t>
            </a:r>
            <a:endParaRPr lang="es-AR" b="1" dirty="0" smtClean="0">
              <a:solidFill>
                <a:schemeClr val="bg1"/>
              </a:solidFill>
              <a:latin typeface="+mj-lt"/>
              <a:ea typeface="Roboto" pitchFamily="2" charset="0"/>
              <a:cs typeface="Arial" panose="020B0604020202020204" pitchFamily="34" charset="0"/>
            </a:endParaRPr>
          </a:p>
          <a:p>
            <a:pPr>
              <a:spcBef>
                <a:spcPts val="1200"/>
              </a:spcBef>
            </a:pPr>
            <a:endParaRPr lang="es-AR" dirty="0" smtClean="0">
              <a:solidFill>
                <a:schemeClr val="bg1"/>
              </a:solidFill>
              <a:latin typeface="+mj-lt"/>
              <a:ea typeface="Roboto" pitchFamily="2" charset="0"/>
              <a:cs typeface="Arial" panose="020B0604020202020204" pitchFamily="34" charset="0"/>
            </a:endParaRPr>
          </a:p>
          <a:p>
            <a:pPr lvl="0" algn="ctr">
              <a:spcBef>
                <a:spcPts val="1200"/>
              </a:spcBef>
            </a:pPr>
            <a:endParaRPr lang="es-AR" sz="2000" b="1" kern="2000" spc="600" dirty="0">
              <a:solidFill>
                <a:prstClr val="white"/>
              </a:solidFill>
              <a:ea typeface="Roboto" pitchFamily="2" charset="0"/>
              <a:cs typeface="Arial" panose="020B0604020202020204" pitchFamily="34" charset="0"/>
            </a:endParaRPr>
          </a:p>
          <a:p>
            <a:pPr lvl="0" algn="ctr">
              <a:spcBef>
                <a:spcPts val="1200"/>
              </a:spcBef>
            </a:pPr>
            <a:endParaRPr lang="es-AR" sz="2000" b="1" kern="2000" spc="600" dirty="0">
              <a:solidFill>
                <a:prstClr val="white"/>
              </a:solidFill>
              <a:ea typeface="Roboto" pitchFamily="2" charset="0"/>
              <a:cs typeface="Arial" panose="020B0604020202020204" pitchFamily="34" charset="0"/>
            </a:endParaRPr>
          </a:p>
          <a:p>
            <a:pPr lvl="0" algn="ctr">
              <a:spcBef>
                <a:spcPts val="1200"/>
              </a:spcBef>
            </a:pPr>
            <a:endParaRPr lang="es-AR" sz="2000" kern="2000" spc="600" dirty="0">
              <a:solidFill>
                <a:prstClr val="white"/>
              </a:solidFill>
              <a:ea typeface="Roboto" pitchFamily="2" charset="0"/>
              <a:cs typeface="Arial" panose="020B0604020202020204" pitchFamily="34" charset="0"/>
            </a:endParaRPr>
          </a:p>
          <a:p>
            <a:pPr algn="ctr">
              <a:spcBef>
                <a:spcPts val="1200"/>
              </a:spcBef>
            </a:pPr>
            <a:endParaRPr lang="es-AR" sz="4400" b="1" dirty="0">
              <a:solidFill>
                <a:schemeClr val="bg1"/>
              </a:solidFill>
              <a:ea typeface="Roboto" pitchFamily="2" charset="0"/>
              <a:cs typeface="Arial" panose="020B0604020202020204" pitchFamily="34" charset="0"/>
            </a:endParaRPr>
          </a:p>
          <a:p>
            <a:pPr algn="ctr">
              <a:spcBef>
                <a:spcPts val="1200"/>
              </a:spcBef>
            </a:pPr>
            <a:endParaRPr lang="es-AR" sz="2000" b="1" dirty="0">
              <a:solidFill>
                <a:schemeClr val="bg1"/>
              </a:solidFill>
              <a:ea typeface="Roboto" pitchFamily="2" charset="0"/>
              <a:cs typeface="Arial"/>
            </a:endParaRPr>
          </a:p>
        </p:txBody>
      </p:sp>
      <p:sp>
        <p:nvSpPr>
          <p:cNvPr id="9" name="9 Flecha derecha"/>
          <p:cNvSpPr/>
          <p:nvPr/>
        </p:nvSpPr>
        <p:spPr>
          <a:xfrm>
            <a:off x="733557" y="3835205"/>
            <a:ext cx="238043" cy="313875"/>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6638766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10</a:t>
            </a:fld>
            <a:endParaRPr lang="es-AR"/>
          </a:p>
        </p:txBody>
      </p:sp>
      <p:sp>
        <p:nvSpPr>
          <p:cNvPr id="6" name="4 CuadroTexto"/>
          <p:cNvSpPr txBox="1"/>
          <p:nvPr/>
        </p:nvSpPr>
        <p:spPr>
          <a:xfrm>
            <a:off x="395536" y="-27384"/>
            <a:ext cx="7920000" cy="830997"/>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Comparación internacional de alícuotas del impuesto a las ganancias corporativas</a:t>
            </a:r>
            <a:endParaRPr lang="es-AR" sz="2400" b="1" dirty="0">
              <a:solidFill>
                <a:schemeClr val="bg1"/>
              </a:solidFill>
              <a:latin typeface="+mj-lt"/>
              <a:ea typeface="Arial Unicode MS" panose="020B0604020202020204" pitchFamily="34" charset="-128"/>
              <a:cs typeface="Arial" pitchFamily="34" charset="0"/>
            </a:endParaRPr>
          </a:p>
        </p:txBody>
      </p:sp>
      <p:graphicFrame>
        <p:nvGraphicFramePr>
          <p:cNvPr id="7" name="1 Gráfico">
            <a:extLst>
              <a:ext uri="{FF2B5EF4-FFF2-40B4-BE49-F238E27FC236}">
                <a16:creationId xmlns=""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2475597647"/>
              </p:ext>
            </p:extLst>
          </p:nvPr>
        </p:nvGraphicFramePr>
        <p:xfrm>
          <a:off x="611403" y="1412776"/>
          <a:ext cx="7920000" cy="5112568"/>
        </p:xfrm>
        <a:graphic>
          <a:graphicData uri="http://schemas.openxmlformats.org/drawingml/2006/chart">
            <c:chart xmlns:c="http://schemas.openxmlformats.org/drawingml/2006/chart" xmlns:r="http://schemas.openxmlformats.org/officeDocument/2006/relationships" r:id="rId3"/>
          </a:graphicData>
        </a:graphic>
      </p:graphicFrame>
      <p:sp>
        <p:nvSpPr>
          <p:cNvPr id="8" name="1 CuadroTexto"/>
          <p:cNvSpPr txBox="1"/>
          <p:nvPr/>
        </p:nvSpPr>
        <p:spPr>
          <a:xfrm>
            <a:off x="31554" y="6567415"/>
            <a:ext cx="3552718" cy="347229"/>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AR" sz="900" dirty="0">
                <a:latin typeface="+mj-lt"/>
                <a:ea typeface="Roboto" panose="02000000000000000000" pitchFamily="2" charset="0"/>
                <a:cs typeface="Roboto" panose="02000000000000000000" pitchFamily="2" charset="0"/>
              </a:rPr>
              <a:t>Fuente:</a:t>
            </a:r>
            <a:r>
              <a:rPr lang="es-AR" sz="900" baseline="0" dirty="0">
                <a:latin typeface="+mj-lt"/>
                <a:ea typeface="Roboto" panose="02000000000000000000" pitchFamily="2" charset="0"/>
                <a:cs typeface="Roboto" panose="02000000000000000000" pitchFamily="2" charset="0"/>
              </a:rPr>
              <a:t> OCDE - KPMG - Banco Mundial</a:t>
            </a:r>
            <a:r>
              <a:rPr lang="es-AR" sz="900" baseline="0" dirty="0">
                <a:effectLst/>
                <a:latin typeface="+mj-lt"/>
                <a:ea typeface="Roboto" panose="02000000000000000000" pitchFamily="2" charset="0"/>
                <a:cs typeface="Roboto" panose="02000000000000000000" pitchFamily="2" charset="0"/>
              </a:rPr>
              <a:t> - Min. de Hacienda</a:t>
            </a:r>
            <a:endParaRPr lang="es-AR" sz="900" dirty="0">
              <a:latin typeface="+mj-lt"/>
              <a:ea typeface="Roboto" panose="02000000000000000000" pitchFamily="2" charset="0"/>
              <a:cs typeface="Roboto" panose="02000000000000000000" pitchFamily="2" charset="0"/>
            </a:endParaRPr>
          </a:p>
        </p:txBody>
      </p:sp>
      <p:sp>
        <p:nvSpPr>
          <p:cNvPr id="9" name="8 Rectángulo"/>
          <p:cNvSpPr/>
          <p:nvPr/>
        </p:nvSpPr>
        <p:spPr>
          <a:xfrm>
            <a:off x="612000" y="980728"/>
            <a:ext cx="7920000" cy="3694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600" b="1" dirty="0" smtClean="0">
                <a:solidFill>
                  <a:schemeClr val="bg1"/>
                </a:solidFill>
              </a:rPr>
              <a:t>Alícuota del impuesto a las ganancias corporativas en el mundo</a:t>
            </a:r>
            <a:endParaRPr lang="es-AR" sz="1600" b="1" dirty="0">
              <a:solidFill>
                <a:schemeClr val="bg1"/>
              </a:solidFill>
            </a:endParaRPr>
          </a:p>
        </p:txBody>
      </p:sp>
      <p:sp>
        <p:nvSpPr>
          <p:cNvPr id="16" name="15 CuadroTexto"/>
          <p:cNvSpPr txBox="1"/>
          <p:nvPr/>
        </p:nvSpPr>
        <p:spPr>
          <a:xfrm>
            <a:off x="8100392" y="25353"/>
            <a:ext cx="1150843" cy="261610"/>
          </a:xfrm>
          <a:prstGeom prst="rect">
            <a:avLst/>
          </a:prstGeom>
          <a:noFill/>
        </p:spPr>
        <p:txBody>
          <a:bodyPr wrap="square" rtlCol="0">
            <a:spAutoFit/>
          </a:bodyPr>
          <a:lstStyle/>
          <a:p>
            <a:pPr algn="ctr"/>
            <a:r>
              <a:rPr lang="es-AR" sz="1100" b="1" dirty="0" smtClean="0">
                <a:solidFill>
                  <a:schemeClr val="bg1"/>
                </a:solidFill>
              </a:rPr>
              <a:t>1. GANANCIAS</a:t>
            </a:r>
            <a:endParaRPr lang="es-AR" sz="1100" b="1" dirty="0">
              <a:solidFill>
                <a:schemeClr val="bg1"/>
              </a:solidFill>
            </a:endParaRPr>
          </a:p>
        </p:txBody>
      </p:sp>
    </p:spTree>
    <p:extLst>
      <p:ext uri="{BB962C8B-B14F-4D97-AF65-F5344CB8AC3E}">
        <p14:creationId xmlns:p14="http://schemas.microsoft.com/office/powerpoint/2010/main" val="3888236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11</a:t>
            </a:fld>
            <a:endParaRPr lang="es-AR"/>
          </a:p>
        </p:txBody>
      </p:sp>
      <p:sp>
        <p:nvSpPr>
          <p:cNvPr id="6" name="4 CuadroTexto"/>
          <p:cNvSpPr txBox="1"/>
          <p:nvPr/>
        </p:nvSpPr>
        <p:spPr>
          <a:xfrm>
            <a:off x="612000" y="-55407"/>
            <a:ext cx="7920000" cy="830997"/>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Devolución anticipada de saldos a favor de IVA por inversiones</a:t>
            </a:r>
            <a:endParaRPr lang="es-AR" sz="2400" b="1" dirty="0">
              <a:solidFill>
                <a:schemeClr val="bg1"/>
              </a:solidFill>
              <a:latin typeface="+mj-lt"/>
              <a:ea typeface="Arial Unicode MS" panose="020B0604020202020204" pitchFamily="34" charset="-128"/>
              <a:cs typeface="Arial" pitchFamily="34" charset="0"/>
            </a:endParaRPr>
          </a:p>
        </p:txBody>
      </p:sp>
      <p:sp>
        <p:nvSpPr>
          <p:cNvPr id="5" name="4 CuadroTexto"/>
          <p:cNvSpPr txBox="1"/>
          <p:nvPr/>
        </p:nvSpPr>
        <p:spPr>
          <a:xfrm>
            <a:off x="612000" y="2397538"/>
            <a:ext cx="7920000" cy="3551742"/>
          </a:xfrm>
          <a:prstGeom prst="rect">
            <a:avLst/>
          </a:prstGeom>
          <a:noFill/>
        </p:spPr>
        <p:txBody>
          <a:bodyPr wrap="square" rtlCol="0">
            <a:spAutoFit/>
          </a:bodyPr>
          <a:lstStyle/>
          <a:p>
            <a:pPr marL="342900" indent="-342900">
              <a:lnSpc>
                <a:spcPct val="120000"/>
              </a:lnSpc>
              <a:spcBef>
                <a:spcPts val="600"/>
              </a:spcBef>
              <a:spcAft>
                <a:spcPts val="1800"/>
              </a:spcAft>
              <a:buClr>
                <a:schemeClr val="accent1">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En el sistema actual quien invierte puede tener que esperar mucho tiempo para recuperar su crédito fiscal de IVA por la inversión realizada.</a:t>
            </a:r>
          </a:p>
          <a:p>
            <a:pPr marL="342900" indent="-342900">
              <a:lnSpc>
                <a:spcPct val="120000"/>
              </a:lnSpc>
              <a:spcBef>
                <a:spcPts val="600"/>
              </a:spcBef>
              <a:spcAft>
                <a:spcPts val="1800"/>
              </a:spcAft>
              <a:buClr>
                <a:schemeClr val="accent1">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Esto incrementa el costo financiero de invertir y desincentiva la inversión.</a:t>
            </a:r>
            <a:endParaRPr lang="es-AR" sz="2200" dirty="0">
              <a:solidFill>
                <a:schemeClr val="tx1">
                  <a:lumMod val="85000"/>
                  <a:lumOff val="15000"/>
                </a:schemeClr>
              </a:solidFill>
              <a:latin typeface="+mj-lt"/>
            </a:endParaRPr>
          </a:p>
          <a:p>
            <a:pPr marL="342900" indent="-342900">
              <a:lnSpc>
                <a:spcPct val="120000"/>
              </a:lnSpc>
              <a:spcBef>
                <a:spcPts val="600"/>
              </a:spcBef>
              <a:spcAft>
                <a:spcPts val="1800"/>
              </a:spcAft>
              <a:buClr>
                <a:schemeClr val="accent1">
                  <a:lumMod val="60000"/>
                  <a:lumOff val="40000"/>
                </a:schemeClr>
              </a:buClr>
              <a:buFont typeface="Arial" panose="020B0604020202020204" pitchFamily="34" charset="0"/>
              <a:buChar char="•"/>
            </a:pPr>
            <a:r>
              <a:rPr lang="es-AR" sz="2200" dirty="0" smtClean="0"/>
              <a:t>El nuevo régimen f</a:t>
            </a:r>
            <a:r>
              <a:rPr lang="es-AR" sz="2200" dirty="0" smtClean="0">
                <a:solidFill>
                  <a:schemeClr val="tx1">
                    <a:lumMod val="85000"/>
                    <a:lumOff val="15000"/>
                  </a:schemeClr>
                </a:solidFill>
                <a:latin typeface="+mj-lt"/>
              </a:rPr>
              <a:t>omenta </a:t>
            </a:r>
            <a:r>
              <a:rPr lang="es-AR" sz="2200" dirty="0">
                <a:solidFill>
                  <a:schemeClr val="tx1">
                    <a:lumMod val="85000"/>
                    <a:lumOff val="15000"/>
                  </a:schemeClr>
                </a:solidFill>
                <a:latin typeface="+mj-lt"/>
              </a:rPr>
              <a:t>la inversión al reducir el costo financiero de los </a:t>
            </a:r>
            <a:r>
              <a:rPr lang="es-AR" sz="2200" dirty="0" smtClean="0">
                <a:solidFill>
                  <a:schemeClr val="tx1">
                    <a:lumMod val="85000"/>
                    <a:lumOff val="15000"/>
                  </a:schemeClr>
                </a:solidFill>
                <a:latin typeface="+mj-lt"/>
              </a:rPr>
              <a:t>proyectos.</a:t>
            </a:r>
            <a:endParaRPr lang="es-AR" sz="2200" dirty="0">
              <a:solidFill>
                <a:schemeClr val="tx1">
                  <a:lumMod val="85000"/>
                  <a:lumOff val="15000"/>
                </a:schemeClr>
              </a:solidFill>
              <a:latin typeface="+mj-lt"/>
            </a:endParaRPr>
          </a:p>
        </p:txBody>
      </p:sp>
      <p:sp>
        <p:nvSpPr>
          <p:cNvPr id="8" name="7 Rectángulo"/>
          <p:cNvSpPr/>
          <p:nvPr/>
        </p:nvSpPr>
        <p:spPr>
          <a:xfrm>
            <a:off x="427416" y="1052736"/>
            <a:ext cx="8289169" cy="86258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chemeClr val="bg1"/>
                </a:solidFill>
              </a:rPr>
              <a:t>Se implementa un régimen que </a:t>
            </a:r>
            <a:r>
              <a:rPr lang="es-AR" b="1" dirty="0">
                <a:solidFill>
                  <a:schemeClr val="bg1"/>
                </a:solidFill>
              </a:rPr>
              <a:t>devuelve el crédito fiscal de IVA a las </a:t>
            </a:r>
            <a:r>
              <a:rPr lang="es-AR" b="1" dirty="0" smtClean="0">
                <a:solidFill>
                  <a:schemeClr val="bg1"/>
                </a:solidFill>
              </a:rPr>
              <a:t>empresas que hayan realizado inversiones y </a:t>
            </a:r>
            <a:r>
              <a:rPr lang="es-AR" b="1" dirty="0">
                <a:solidFill>
                  <a:schemeClr val="bg1"/>
                </a:solidFill>
              </a:rPr>
              <a:t>no </a:t>
            </a:r>
            <a:r>
              <a:rPr lang="es-AR" b="1" dirty="0" smtClean="0">
                <a:solidFill>
                  <a:schemeClr val="bg1"/>
                </a:solidFill>
              </a:rPr>
              <a:t>lo </a:t>
            </a:r>
            <a:r>
              <a:rPr lang="es-AR" b="1" dirty="0">
                <a:solidFill>
                  <a:schemeClr val="bg1"/>
                </a:solidFill>
              </a:rPr>
              <a:t>hayan recuperado en un lapso de 6 meses</a:t>
            </a:r>
          </a:p>
        </p:txBody>
      </p:sp>
      <p:sp>
        <p:nvSpPr>
          <p:cNvPr id="9" name="8 CuadroTexto"/>
          <p:cNvSpPr txBox="1"/>
          <p:nvPr/>
        </p:nvSpPr>
        <p:spPr>
          <a:xfrm>
            <a:off x="8104586" y="25353"/>
            <a:ext cx="1150843" cy="261610"/>
          </a:xfrm>
          <a:prstGeom prst="rect">
            <a:avLst/>
          </a:prstGeom>
          <a:noFill/>
        </p:spPr>
        <p:txBody>
          <a:bodyPr wrap="square" rtlCol="0">
            <a:spAutoFit/>
          </a:bodyPr>
          <a:lstStyle/>
          <a:p>
            <a:pPr algn="ctr"/>
            <a:r>
              <a:rPr lang="es-AR" sz="1100" b="1" dirty="0" smtClean="0">
                <a:solidFill>
                  <a:schemeClr val="bg1"/>
                </a:solidFill>
              </a:rPr>
              <a:t>2. IVA</a:t>
            </a:r>
            <a:endParaRPr lang="es-AR" sz="1100" b="1" dirty="0">
              <a:solidFill>
                <a:schemeClr val="bg1"/>
              </a:solidFill>
            </a:endParaRPr>
          </a:p>
        </p:txBody>
      </p:sp>
    </p:spTree>
    <p:extLst>
      <p:ext uri="{BB962C8B-B14F-4D97-AF65-F5344CB8AC3E}">
        <p14:creationId xmlns:p14="http://schemas.microsoft.com/office/powerpoint/2010/main" val="2916433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12</a:t>
            </a:fld>
            <a:endParaRPr lang="es-AR"/>
          </a:p>
        </p:txBody>
      </p:sp>
      <p:sp>
        <p:nvSpPr>
          <p:cNvPr id="5" name="4 CuadroTexto"/>
          <p:cNvSpPr txBox="1"/>
          <p:nvPr/>
        </p:nvSpPr>
        <p:spPr>
          <a:xfrm>
            <a:off x="467544" y="116632"/>
            <a:ext cx="7920000" cy="461665"/>
          </a:xfrm>
          <a:prstGeom prst="rect">
            <a:avLst/>
          </a:prstGeom>
          <a:noFill/>
        </p:spPr>
        <p:txBody>
          <a:bodyPr wrap="square" rtlCol="0">
            <a:spAutoFit/>
          </a:bodyPr>
          <a:lstStyle/>
          <a:p>
            <a:r>
              <a:rPr lang="es-AR" sz="2400" b="1" dirty="0" smtClean="0">
                <a:solidFill>
                  <a:schemeClr val="bg1"/>
                </a:solidFill>
                <a:ea typeface="Arial Unicode MS" panose="020B0604020202020204" pitchFamily="34" charset="-128"/>
                <a:cs typeface="Arial" pitchFamily="34" charset="0"/>
              </a:rPr>
              <a:t>Mínimo no imponible para contribuciones patronales</a:t>
            </a:r>
            <a:endParaRPr lang="es-AR" sz="2400" b="1" dirty="0">
              <a:solidFill>
                <a:schemeClr val="bg1"/>
              </a:solidFill>
              <a:ea typeface="Arial Unicode MS" panose="020B0604020202020204" pitchFamily="34" charset="-128"/>
              <a:cs typeface="Arial" pitchFamily="34" charset="0"/>
            </a:endParaRPr>
          </a:p>
        </p:txBody>
      </p:sp>
      <p:sp>
        <p:nvSpPr>
          <p:cNvPr id="9" name="Content Placeholder 2"/>
          <p:cNvSpPr txBox="1">
            <a:spLocks/>
          </p:cNvSpPr>
          <p:nvPr/>
        </p:nvSpPr>
        <p:spPr>
          <a:xfrm>
            <a:off x="-14210" y="6597352"/>
            <a:ext cx="7703536" cy="246305"/>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spcAft>
                <a:spcPts val="600"/>
              </a:spcAft>
              <a:buClr>
                <a:schemeClr val="tx2">
                  <a:lumMod val="60000"/>
                  <a:lumOff val="40000"/>
                </a:schemeClr>
              </a:buClr>
            </a:pPr>
            <a:endParaRPr lang="es-AR" sz="900" dirty="0">
              <a:solidFill>
                <a:schemeClr val="tx1">
                  <a:lumMod val="85000"/>
                  <a:lumOff val="15000"/>
                </a:schemeClr>
              </a:solidFill>
              <a:latin typeface="+mj-lt"/>
            </a:endParaRPr>
          </a:p>
        </p:txBody>
      </p:sp>
      <p:sp>
        <p:nvSpPr>
          <p:cNvPr id="10" name="9 Rectángulo"/>
          <p:cNvSpPr/>
          <p:nvPr/>
        </p:nvSpPr>
        <p:spPr>
          <a:xfrm>
            <a:off x="612000" y="980728"/>
            <a:ext cx="7920000" cy="648072"/>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chemeClr val="bg1"/>
                </a:solidFill>
              </a:rPr>
              <a:t>Se establece un </a:t>
            </a:r>
            <a:r>
              <a:rPr lang="es-AR" b="1" dirty="0">
                <a:solidFill>
                  <a:schemeClr val="bg1"/>
                </a:solidFill>
              </a:rPr>
              <a:t>mínimo no </a:t>
            </a:r>
            <a:r>
              <a:rPr lang="es-AR" b="1" dirty="0" smtClean="0">
                <a:solidFill>
                  <a:schemeClr val="bg1"/>
                </a:solidFill>
              </a:rPr>
              <a:t>imponible (MNI) de $12.000 de salario bruto para </a:t>
            </a:r>
            <a:r>
              <a:rPr lang="es-AR" b="1" dirty="0">
                <a:solidFill>
                  <a:schemeClr val="bg1"/>
                </a:solidFill>
              </a:rPr>
              <a:t>las contribuciones </a:t>
            </a:r>
            <a:r>
              <a:rPr lang="es-AR" b="1" dirty="0" smtClean="0">
                <a:solidFill>
                  <a:schemeClr val="bg1"/>
                </a:solidFill>
              </a:rPr>
              <a:t>patronales</a:t>
            </a:r>
            <a:endParaRPr lang="es-AR" b="1" dirty="0">
              <a:solidFill>
                <a:schemeClr val="bg1"/>
              </a:solidFill>
            </a:endParaRPr>
          </a:p>
        </p:txBody>
      </p:sp>
      <p:sp>
        <p:nvSpPr>
          <p:cNvPr id="11" name="10 CuadroTexto"/>
          <p:cNvSpPr txBox="1"/>
          <p:nvPr/>
        </p:nvSpPr>
        <p:spPr>
          <a:xfrm>
            <a:off x="574058" y="1640690"/>
            <a:ext cx="7920000" cy="1788310"/>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50000"/>
              </a:lnSpc>
              <a:spcAft>
                <a:spcPts val="600"/>
              </a:spcAft>
            </a:pPr>
            <a:r>
              <a:rPr lang="es-AR" dirty="0" smtClean="0">
                <a:solidFill>
                  <a:schemeClr val="tx1"/>
                </a:solidFill>
              </a:rPr>
              <a:t>Se implementa gradualmente </a:t>
            </a:r>
            <a:r>
              <a:rPr lang="es-AR" dirty="0">
                <a:solidFill>
                  <a:schemeClr val="tx1"/>
                </a:solidFill>
              </a:rPr>
              <a:t>en 5 </a:t>
            </a:r>
            <a:r>
              <a:rPr lang="es-AR" dirty="0" smtClean="0">
                <a:solidFill>
                  <a:schemeClr val="tx1"/>
                </a:solidFill>
              </a:rPr>
              <a:t>años (y se ajusta por IPC).</a:t>
            </a:r>
          </a:p>
          <a:p>
            <a:pPr>
              <a:lnSpc>
                <a:spcPct val="150000"/>
              </a:lnSpc>
              <a:spcAft>
                <a:spcPts val="600"/>
              </a:spcAft>
            </a:pPr>
            <a:r>
              <a:rPr lang="es-AR" dirty="0" smtClean="0">
                <a:solidFill>
                  <a:schemeClr val="tx1"/>
                </a:solidFill>
              </a:rPr>
              <a:t>También de manera gradual </a:t>
            </a:r>
            <a:r>
              <a:rPr lang="es-AR" dirty="0">
                <a:solidFill>
                  <a:schemeClr val="tx1"/>
                </a:solidFill>
              </a:rPr>
              <a:t>se unifican las alícuotas de contribuciones patronales para el sector privado (alícuota única de 19,5%) y se elimina </a:t>
            </a:r>
            <a:r>
              <a:rPr lang="es-AR" dirty="0" smtClean="0">
                <a:solidFill>
                  <a:schemeClr val="tx1"/>
                </a:solidFill>
              </a:rPr>
              <a:t>el </a:t>
            </a:r>
            <a:r>
              <a:rPr lang="es-AR" dirty="0">
                <a:solidFill>
                  <a:schemeClr val="tx1"/>
                </a:solidFill>
              </a:rPr>
              <a:t>esquema de </a:t>
            </a:r>
            <a:r>
              <a:rPr lang="es-AR" dirty="0" smtClean="0">
                <a:solidFill>
                  <a:schemeClr val="tx1"/>
                </a:solidFill>
              </a:rPr>
              <a:t>reducción de contribuciones </a:t>
            </a:r>
            <a:r>
              <a:rPr lang="es-AR" dirty="0">
                <a:solidFill>
                  <a:schemeClr val="tx1"/>
                </a:solidFill>
              </a:rPr>
              <a:t>por zona </a:t>
            </a:r>
            <a:r>
              <a:rPr lang="es-AR" dirty="0" smtClean="0">
                <a:solidFill>
                  <a:schemeClr val="tx1"/>
                </a:solidFill>
              </a:rPr>
              <a:t>geográfica.  </a:t>
            </a:r>
            <a:endParaRPr lang="es-AR" dirty="0">
              <a:solidFill>
                <a:schemeClr val="tx1"/>
              </a:solidFill>
            </a:endParaRPr>
          </a:p>
        </p:txBody>
      </p:sp>
      <p:sp>
        <p:nvSpPr>
          <p:cNvPr id="16" name="15 CuadroTexto"/>
          <p:cNvSpPr txBox="1"/>
          <p:nvPr/>
        </p:nvSpPr>
        <p:spPr>
          <a:xfrm>
            <a:off x="8104586" y="25353"/>
            <a:ext cx="1150843" cy="415498"/>
          </a:xfrm>
          <a:prstGeom prst="rect">
            <a:avLst/>
          </a:prstGeom>
          <a:noFill/>
        </p:spPr>
        <p:txBody>
          <a:bodyPr wrap="square" rtlCol="0">
            <a:spAutoFit/>
          </a:bodyPr>
          <a:lstStyle/>
          <a:p>
            <a:pPr algn="ctr"/>
            <a:r>
              <a:rPr lang="es-AR" sz="1050" b="1" dirty="0">
                <a:solidFill>
                  <a:schemeClr val="bg1"/>
                </a:solidFill>
              </a:rPr>
              <a:t>3</a:t>
            </a:r>
            <a:r>
              <a:rPr lang="es-AR" sz="1050" b="1" dirty="0" smtClean="0">
                <a:solidFill>
                  <a:schemeClr val="bg1"/>
                </a:solidFill>
              </a:rPr>
              <a:t>. CONTRIB.</a:t>
            </a:r>
          </a:p>
          <a:p>
            <a:pPr algn="ctr"/>
            <a:r>
              <a:rPr lang="es-AR" sz="1050" b="1" dirty="0" smtClean="0">
                <a:solidFill>
                  <a:schemeClr val="bg1"/>
                </a:solidFill>
              </a:rPr>
              <a:t>PATRONALES</a:t>
            </a:r>
            <a:endParaRPr lang="es-AR" sz="1050" b="1" dirty="0">
              <a:solidFill>
                <a:schemeClr val="bg1"/>
              </a:solidFill>
            </a:endParaRPr>
          </a:p>
        </p:txBody>
      </p:sp>
      <p:graphicFrame>
        <p:nvGraphicFramePr>
          <p:cNvPr id="8" name="7 Tabla"/>
          <p:cNvGraphicFramePr>
            <a:graphicFrameLocks noGrp="1"/>
          </p:cNvGraphicFramePr>
          <p:nvPr>
            <p:extLst>
              <p:ext uri="{D42A27DB-BD31-4B8C-83A1-F6EECF244321}">
                <p14:modId xmlns:p14="http://schemas.microsoft.com/office/powerpoint/2010/main" val="755829806"/>
              </p:ext>
            </p:extLst>
          </p:nvPr>
        </p:nvGraphicFramePr>
        <p:xfrm>
          <a:off x="574058" y="3501008"/>
          <a:ext cx="7920001" cy="1738077"/>
        </p:xfrm>
        <a:graphic>
          <a:graphicData uri="http://schemas.openxmlformats.org/drawingml/2006/table">
            <a:tbl>
              <a:tblPr/>
              <a:tblGrid>
                <a:gridCol w="2278303">
                  <a:extLst>
                    <a:ext uri="{9D8B030D-6E8A-4147-A177-3AD203B41FA5}">
                      <a16:colId xmlns:a16="http://schemas.microsoft.com/office/drawing/2014/main" xmlns="" val="20000"/>
                    </a:ext>
                  </a:extLst>
                </a:gridCol>
                <a:gridCol w="940283">
                  <a:extLst>
                    <a:ext uri="{9D8B030D-6E8A-4147-A177-3AD203B41FA5}">
                      <a16:colId xmlns:a16="http://schemas.microsoft.com/office/drawing/2014/main" xmlns="" val="20001"/>
                    </a:ext>
                  </a:extLst>
                </a:gridCol>
                <a:gridCol w="940283">
                  <a:extLst>
                    <a:ext uri="{9D8B030D-6E8A-4147-A177-3AD203B41FA5}">
                      <a16:colId xmlns:a16="http://schemas.microsoft.com/office/drawing/2014/main" xmlns="" val="20002"/>
                    </a:ext>
                  </a:extLst>
                </a:gridCol>
                <a:gridCol w="940283">
                  <a:extLst>
                    <a:ext uri="{9D8B030D-6E8A-4147-A177-3AD203B41FA5}">
                      <a16:colId xmlns:a16="http://schemas.microsoft.com/office/drawing/2014/main" xmlns="" val="20003"/>
                    </a:ext>
                  </a:extLst>
                </a:gridCol>
                <a:gridCol w="940283">
                  <a:extLst>
                    <a:ext uri="{9D8B030D-6E8A-4147-A177-3AD203B41FA5}">
                      <a16:colId xmlns:a16="http://schemas.microsoft.com/office/drawing/2014/main" xmlns="" val="20004"/>
                    </a:ext>
                  </a:extLst>
                </a:gridCol>
                <a:gridCol w="940283">
                  <a:extLst>
                    <a:ext uri="{9D8B030D-6E8A-4147-A177-3AD203B41FA5}">
                      <a16:colId xmlns:a16="http://schemas.microsoft.com/office/drawing/2014/main" xmlns="" val="20005"/>
                    </a:ext>
                  </a:extLst>
                </a:gridCol>
                <a:gridCol w="940283"/>
              </a:tblGrid>
              <a:tr h="579359">
                <a:tc>
                  <a:txBody>
                    <a:bodyPr/>
                    <a:lstStyle/>
                    <a:p>
                      <a:pPr algn="ctr" rtl="0" fontAlgn="ct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800" b="1" i="0" u="none" strike="noStrike" dirty="0" smtClean="0">
                          <a:solidFill>
                            <a:srgbClr val="FFFFFF"/>
                          </a:solidFill>
                          <a:effectLst/>
                          <a:latin typeface="+mj-lt"/>
                        </a:rPr>
                        <a:t>Actual</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rtl="0" fontAlgn="ctr"/>
                      <a:r>
                        <a:rPr lang="es-AR" sz="1800" b="1" i="0" u="none" strike="noStrike" dirty="0" smtClean="0">
                          <a:solidFill>
                            <a:srgbClr val="FFFFFF"/>
                          </a:solidFill>
                          <a:effectLst/>
                          <a:latin typeface="+mj-lt"/>
                        </a:rPr>
                        <a:t>2018</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rtl="0" fontAlgn="ctr"/>
                      <a:r>
                        <a:rPr lang="es-AR" sz="1800" b="1" i="0" u="none" strike="noStrike" dirty="0" smtClean="0">
                          <a:solidFill>
                            <a:srgbClr val="FFFFFF"/>
                          </a:solidFill>
                          <a:effectLst/>
                          <a:latin typeface="+mj-lt"/>
                        </a:rPr>
                        <a:t>2019</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800" b="1" i="0" u="none" strike="noStrike" dirty="0" smtClean="0">
                          <a:solidFill>
                            <a:srgbClr val="FFFFFF"/>
                          </a:solidFill>
                          <a:effectLst/>
                          <a:latin typeface="+mj-lt"/>
                        </a:rPr>
                        <a:t>2020</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800" b="1" i="0" u="none" strike="noStrike" dirty="0" smtClean="0">
                          <a:solidFill>
                            <a:srgbClr val="FFFFFF"/>
                          </a:solidFill>
                          <a:effectLst/>
                          <a:latin typeface="+mj-lt"/>
                        </a:rPr>
                        <a:t>2021</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800" b="1" i="0" u="none" strike="noStrike" dirty="0" smtClean="0">
                          <a:solidFill>
                            <a:srgbClr val="FFFFFF"/>
                          </a:solidFill>
                          <a:effectLst/>
                          <a:latin typeface="+mj-lt"/>
                        </a:rPr>
                        <a:t>2022+</a:t>
                      </a:r>
                      <a:endParaRPr lang="es-AR" sz="18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xmlns="" val="10000"/>
                  </a:ext>
                </a:extLst>
              </a:tr>
              <a:tr h="579359">
                <a:tc>
                  <a:txBody>
                    <a:bodyPr/>
                    <a:lstStyle/>
                    <a:p>
                      <a:pPr algn="l" rtl="0" fontAlgn="ctr"/>
                      <a:r>
                        <a:rPr lang="es-AR" sz="1800" b="0" i="0" u="none" strike="noStrike" dirty="0" smtClean="0">
                          <a:solidFill>
                            <a:srgbClr val="262626"/>
                          </a:solidFill>
                          <a:effectLst/>
                          <a:latin typeface="+mj-lt"/>
                        </a:rPr>
                        <a:t>MNI en pesos</a:t>
                      </a:r>
                      <a:endParaRPr lang="es-AR" sz="1800" b="0" i="0" u="none" strike="noStrike" dirty="0">
                        <a:solidFill>
                          <a:srgbClr val="262626"/>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b"/>
                      <a:r>
                        <a:rPr lang="es-AR" sz="1800" b="0" i="0" u="none" strike="noStrike" dirty="0" smtClean="0">
                          <a:solidFill>
                            <a:srgbClr val="000000"/>
                          </a:solidFill>
                          <a:effectLst/>
                          <a:latin typeface="+mj-lt"/>
                        </a:rPr>
                        <a:t>-</a:t>
                      </a:r>
                      <a:endParaRPr lang="en-US" sz="18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b"/>
                      <a:r>
                        <a:rPr lang="es-AR" sz="1800" b="0" i="0" u="none" strike="noStrike" dirty="0" smtClean="0">
                          <a:solidFill>
                            <a:srgbClr val="000000"/>
                          </a:solidFill>
                          <a:effectLst/>
                          <a:latin typeface="+mj-lt"/>
                        </a:rPr>
                        <a:t>2.400</a:t>
                      </a:r>
                      <a:endParaRPr lang="en-US" sz="18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b"/>
                      <a:r>
                        <a:rPr lang="es-AR" sz="1800" b="0" i="0" u="none" strike="noStrike" kern="1200" dirty="0" smtClean="0">
                          <a:solidFill>
                            <a:srgbClr val="000000"/>
                          </a:solidFill>
                          <a:effectLst/>
                          <a:latin typeface="+mn-lt"/>
                          <a:ea typeface="+mn-ea"/>
                          <a:cs typeface="+mn-cs"/>
                        </a:rPr>
                        <a:t>4.800</a:t>
                      </a:r>
                      <a:endParaRPr lang="en-US" sz="1800" b="0" i="0" u="none" strike="noStrike" kern="1200" dirty="0">
                        <a:solidFill>
                          <a:srgbClr val="000000"/>
                        </a:solidFill>
                        <a:effectLst/>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fontAlgn="b"/>
                      <a:r>
                        <a:rPr lang="es-AR" sz="1800" b="0" i="0" u="none" strike="noStrike" kern="1200" dirty="0" smtClean="0">
                          <a:solidFill>
                            <a:srgbClr val="000000"/>
                          </a:solidFill>
                          <a:effectLst/>
                          <a:latin typeface="+mn-lt"/>
                          <a:ea typeface="+mn-ea"/>
                          <a:cs typeface="+mn-cs"/>
                        </a:rPr>
                        <a:t>7.200</a:t>
                      </a:r>
                      <a:endParaRPr lang="en-US" sz="1800" b="0" i="0" u="none" strike="noStrike" kern="1200" dirty="0">
                        <a:solidFill>
                          <a:srgbClr val="000000"/>
                        </a:solidFill>
                        <a:effectLst/>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AR" sz="1800" b="0" i="0" u="none" strike="noStrike" dirty="0" smtClean="0">
                          <a:solidFill>
                            <a:srgbClr val="262626"/>
                          </a:solidFill>
                          <a:effectLst/>
                          <a:latin typeface="+mj-lt"/>
                        </a:rPr>
                        <a:t>9.600</a:t>
                      </a:r>
                      <a:endParaRPr lang="es-AR" sz="1800" b="0" i="0" u="none" strike="noStrike" dirty="0">
                        <a:solidFill>
                          <a:srgbClr val="262626"/>
                        </a:solidFill>
                        <a:effectLst/>
                        <a:latin typeface="+mj-lt"/>
                      </a:endParaRPr>
                    </a:p>
                  </a:txBody>
                  <a:tcPr marL="7883" marR="7883" marT="788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es-AR" sz="1800" b="0" i="0" u="none" strike="noStrike" dirty="0" smtClean="0">
                          <a:solidFill>
                            <a:srgbClr val="262626"/>
                          </a:solidFill>
                          <a:effectLst/>
                          <a:latin typeface="+mj-lt"/>
                        </a:rPr>
                        <a:t>12.000</a:t>
                      </a:r>
                      <a:endParaRPr lang="es-AR" sz="1800" b="0" i="0" u="none" strike="noStrike" dirty="0">
                        <a:solidFill>
                          <a:srgbClr val="262626"/>
                        </a:solidFill>
                        <a:effectLst/>
                        <a:latin typeface="+mj-lt"/>
                      </a:endParaRPr>
                    </a:p>
                  </a:txBody>
                  <a:tcPr marL="7883" marR="7883" marT="7883" marB="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79359">
                <a:tc>
                  <a:txBody>
                    <a:bodyPr/>
                    <a:lstStyle/>
                    <a:p>
                      <a:pPr algn="l" rtl="0" fontAlgn="ctr"/>
                      <a:r>
                        <a:rPr lang="es-AR" sz="1800" b="0" i="0" u="none" strike="noStrike" dirty="0" smtClean="0">
                          <a:solidFill>
                            <a:srgbClr val="262626"/>
                          </a:solidFill>
                          <a:effectLst/>
                          <a:latin typeface="+mj-lt"/>
                        </a:rPr>
                        <a:t>Alícuota (sin OOSS)*</a:t>
                      </a:r>
                      <a:endParaRPr lang="es-AR" sz="1800" b="0" i="0" u="none" strike="noStrike" dirty="0">
                        <a:solidFill>
                          <a:srgbClr val="262626"/>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800" b="0" i="0" u="none" strike="noStrike" dirty="0" smtClean="0">
                          <a:solidFill>
                            <a:srgbClr val="000000"/>
                          </a:solidFill>
                          <a:effectLst/>
                          <a:latin typeface="+mj-lt"/>
                        </a:rPr>
                        <a:t>17,0%</a:t>
                      </a:r>
                      <a:endParaRPr lang="en-US" sz="18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800" b="0" i="0" u="none" strike="noStrike" dirty="0" smtClean="0">
                          <a:solidFill>
                            <a:srgbClr val="000000"/>
                          </a:solidFill>
                          <a:effectLst/>
                          <a:latin typeface="+mj-lt"/>
                        </a:rPr>
                        <a:t>17,5%</a:t>
                      </a:r>
                      <a:endParaRPr lang="en-US" sz="18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800" b="0" i="0" u="none" strike="noStrike" kern="1200" dirty="0" smtClean="0">
                          <a:solidFill>
                            <a:srgbClr val="000000"/>
                          </a:solidFill>
                          <a:effectLst/>
                          <a:latin typeface="+mn-lt"/>
                          <a:ea typeface="+mn-ea"/>
                          <a:cs typeface="+mn-cs"/>
                        </a:rPr>
                        <a:t>18,0%</a:t>
                      </a:r>
                      <a:endParaRPr lang="en-US" sz="1800" b="0" i="0" u="none" strike="noStrike" kern="1200" dirty="0">
                        <a:solidFill>
                          <a:srgbClr val="000000"/>
                        </a:solidFill>
                        <a:effectLst/>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800" b="0" i="0" u="none" strike="noStrike" kern="1200" dirty="0" smtClean="0">
                          <a:solidFill>
                            <a:srgbClr val="000000"/>
                          </a:solidFill>
                          <a:effectLst/>
                          <a:latin typeface="+mn-lt"/>
                          <a:ea typeface="+mn-ea"/>
                          <a:cs typeface="+mn-cs"/>
                        </a:rPr>
                        <a:t>18,5%</a:t>
                      </a:r>
                      <a:endParaRPr lang="en-US" sz="1800" b="0" i="0" u="none" strike="noStrike" kern="1200" dirty="0">
                        <a:solidFill>
                          <a:srgbClr val="000000"/>
                        </a:solidFill>
                        <a:effectLst/>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800" b="0" i="0" u="none" strike="noStrike" dirty="0" smtClean="0">
                          <a:solidFill>
                            <a:srgbClr val="262626"/>
                          </a:solidFill>
                          <a:effectLst/>
                          <a:latin typeface="+mj-lt"/>
                        </a:rPr>
                        <a:t>19,0%</a:t>
                      </a:r>
                      <a:endParaRPr lang="es-AR" sz="1800" b="0" i="0" u="none" strike="noStrike" dirty="0">
                        <a:solidFill>
                          <a:srgbClr val="262626"/>
                        </a:solidFill>
                        <a:effectLst/>
                        <a:latin typeface="+mj-lt"/>
                      </a:endParaRPr>
                    </a:p>
                  </a:txBody>
                  <a:tcPr marL="7883" marR="7883" marT="788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800" b="0" i="0" u="none" strike="noStrike" dirty="0" smtClean="0">
                          <a:solidFill>
                            <a:srgbClr val="262626"/>
                          </a:solidFill>
                          <a:effectLst/>
                          <a:latin typeface="+mj-lt"/>
                        </a:rPr>
                        <a:t>19,5%</a:t>
                      </a:r>
                      <a:endParaRPr lang="es-AR" sz="1800" b="0" i="0" u="none" strike="noStrike" dirty="0">
                        <a:solidFill>
                          <a:srgbClr val="262626"/>
                        </a:solidFill>
                        <a:effectLst/>
                        <a:latin typeface="+mj-lt"/>
                      </a:endParaRPr>
                    </a:p>
                  </a:txBody>
                  <a:tcPr marL="7883" marR="7883" marT="7883" marB="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xmlns="" val="10001"/>
                  </a:ext>
                </a:extLst>
              </a:tr>
            </a:tbl>
          </a:graphicData>
        </a:graphic>
      </p:graphicFrame>
      <p:sp>
        <p:nvSpPr>
          <p:cNvPr id="12" name="1 CuadroTexto"/>
          <p:cNvSpPr txBox="1"/>
          <p:nvPr/>
        </p:nvSpPr>
        <p:spPr>
          <a:xfrm>
            <a:off x="31554" y="6567415"/>
            <a:ext cx="8834286" cy="347229"/>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AR" sz="900" dirty="0" smtClean="0">
                <a:latin typeface="+mj-lt"/>
                <a:ea typeface="Roboto" panose="02000000000000000000" pitchFamily="2" charset="0"/>
                <a:cs typeface="Roboto" panose="02000000000000000000" pitchFamily="2" charset="0"/>
              </a:rPr>
              <a:t>*Corresponde a las alícuotas del decreto 814/2001 art. 2 inc. b), las del inc. a) se reducen de 21,0% a 19,5% en cinco años, a razón de 0,3pp de caída anual.</a:t>
            </a:r>
            <a:endParaRPr lang="es-AR" sz="900" dirty="0">
              <a:latin typeface="+mj-lt"/>
              <a:ea typeface="Roboto" panose="02000000000000000000" pitchFamily="2" charset="0"/>
              <a:cs typeface="Roboto" panose="02000000000000000000" pitchFamily="2" charset="0"/>
            </a:endParaRPr>
          </a:p>
        </p:txBody>
      </p:sp>
      <p:sp>
        <p:nvSpPr>
          <p:cNvPr id="13" name="12 Rectángulo"/>
          <p:cNvSpPr/>
          <p:nvPr/>
        </p:nvSpPr>
        <p:spPr>
          <a:xfrm>
            <a:off x="574058" y="5517232"/>
            <a:ext cx="7920000" cy="855712"/>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a:solidFill>
                  <a:schemeClr val="bg1"/>
                </a:solidFill>
              </a:rPr>
              <a:t>Con el MNI bajará el costo de contratación, </a:t>
            </a:r>
            <a:r>
              <a:rPr lang="es-AR" b="1" dirty="0" smtClean="0">
                <a:solidFill>
                  <a:schemeClr val="bg1"/>
                </a:solidFill>
              </a:rPr>
              <a:t>incentivando </a:t>
            </a:r>
            <a:r>
              <a:rPr lang="es-AR" b="1" dirty="0">
                <a:solidFill>
                  <a:schemeClr val="bg1"/>
                </a:solidFill>
              </a:rPr>
              <a:t>la formalización del </a:t>
            </a:r>
            <a:r>
              <a:rPr lang="es-AR" b="1" dirty="0" smtClean="0">
                <a:solidFill>
                  <a:schemeClr val="bg1"/>
                </a:solidFill>
              </a:rPr>
              <a:t>empleo, </a:t>
            </a:r>
            <a:r>
              <a:rPr lang="es-AR" b="1" dirty="0">
                <a:solidFill>
                  <a:schemeClr val="bg1"/>
                </a:solidFill>
              </a:rPr>
              <a:t>especialmente de los trabajadores de menores ingresos. </a:t>
            </a:r>
          </a:p>
        </p:txBody>
      </p:sp>
    </p:spTree>
    <p:extLst>
      <p:ext uri="{BB962C8B-B14F-4D97-AF65-F5344CB8AC3E}">
        <p14:creationId xmlns:p14="http://schemas.microsoft.com/office/powerpoint/2010/main" val="3724231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13</a:t>
            </a:fld>
            <a:endParaRPr lang="es-AR"/>
          </a:p>
        </p:txBody>
      </p:sp>
      <p:sp>
        <p:nvSpPr>
          <p:cNvPr id="6" name="5 CuadroTexto"/>
          <p:cNvSpPr txBox="1"/>
          <p:nvPr/>
        </p:nvSpPr>
        <p:spPr>
          <a:xfrm>
            <a:off x="612000" y="188640"/>
            <a:ext cx="7920000" cy="461665"/>
          </a:xfrm>
          <a:prstGeom prst="rect">
            <a:avLst/>
          </a:prstGeom>
          <a:noFill/>
          <a:ln>
            <a:noFill/>
          </a:ln>
        </p:spPr>
        <p:txBody>
          <a:bodyPr wrap="square" rtlCol="0">
            <a:spAutoFit/>
          </a:bodyPr>
          <a:lstStyle/>
          <a:p>
            <a:r>
              <a:rPr lang="es-AR" sz="2400" b="1" dirty="0" smtClean="0">
                <a:solidFill>
                  <a:schemeClr val="bg1"/>
                </a:solidFill>
                <a:ea typeface="Arial Unicode MS" panose="020B0604020202020204" pitchFamily="34" charset="-128"/>
                <a:cs typeface="Arial" pitchFamily="34" charset="0"/>
              </a:rPr>
              <a:t>Reducción de impuestos en cascada</a:t>
            </a:r>
            <a:endParaRPr lang="es-AR" sz="2400" b="1" dirty="0">
              <a:solidFill>
                <a:schemeClr val="bg1"/>
              </a:solidFill>
              <a:ea typeface="Arial Unicode MS" panose="020B0604020202020204" pitchFamily="34" charset="-128"/>
              <a:cs typeface="Arial" pitchFamily="34" charset="0"/>
            </a:endParaRPr>
          </a:p>
        </p:txBody>
      </p:sp>
      <p:sp>
        <p:nvSpPr>
          <p:cNvPr id="9" name="8 CuadroTexto"/>
          <p:cNvSpPr txBox="1"/>
          <p:nvPr/>
        </p:nvSpPr>
        <p:spPr>
          <a:xfrm>
            <a:off x="612000" y="1268760"/>
            <a:ext cx="7920000" cy="4431983"/>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200000"/>
              </a:lnSpc>
              <a:spcAft>
                <a:spcPts val="3600"/>
              </a:spcAft>
            </a:pPr>
            <a:r>
              <a:rPr lang="es-AR" sz="2200" dirty="0" smtClean="0"/>
              <a:t>Los </a:t>
            </a:r>
            <a:r>
              <a:rPr lang="es-AR" sz="2200" dirty="0"/>
              <a:t>impuestos en cascada </a:t>
            </a:r>
            <a:r>
              <a:rPr lang="es-AR" sz="2200" dirty="0" smtClean="0"/>
              <a:t>son los que </a:t>
            </a:r>
            <a:r>
              <a:rPr lang="es-AR" sz="2200" dirty="0"/>
              <a:t>se van acumulando en cada eslabón de la cadena productiva, generando </a:t>
            </a:r>
            <a:r>
              <a:rPr lang="es-AR" sz="2200" dirty="0" smtClean="0"/>
              <a:t>crecientes distorsiones.  </a:t>
            </a:r>
          </a:p>
          <a:p>
            <a:pPr>
              <a:lnSpc>
                <a:spcPct val="200000"/>
              </a:lnSpc>
              <a:spcAft>
                <a:spcPts val="600"/>
              </a:spcAft>
            </a:pPr>
            <a:r>
              <a:rPr lang="es-AR" sz="2200" dirty="0" smtClean="0"/>
              <a:t>Los principales impuestos en cascada son:</a:t>
            </a:r>
          </a:p>
          <a:p>
            <a:pPr marL="742950" lvl="1" indent="-285750">
              <a:lnSpc>
                <a:spcPct val="150000"/>
              </a:lnSpc>
              <a:spcAft>
                <a:spcPts val="600"/>
              </a:spcAft>
              <a:buClr>
                <a:schemeClr val="tx2">
                  <a:lumMod val="60000"/>
                  <a:lumOff val="40000"/>
                </a:schemeClr>
              </a:buClr>
              <a:buFont typeface="Wingdings" panose="05000000000000000000" pitchFamily="2" charset="2"/>
              <a:buChar char="ü"/>
            </a:pPr>
            <a:r>
              <a:rPr lang="es-AR" sz="2200" dirty="0" smtClean="0"/>
              <a:t>El impuesto sobre los créditos y débitos bancarios (cheque).</a:t>
            </a:r>
          </a:p>
          <a:p>
            <a:pPr marL="742950" lvl="1" indent="-285750">
              <a:lnSpc>
                <a:spcPct val="150000"/>
              </a:lnSpc>
              <a:spcAft>
                <a:spcPts val="600"/>
              </a:spcAft>
              <a:buClr>
                <a:schemeClr val="tx2">
                  <a:lumMod val="60000"/>
                  <a:lumOff val="40000"/>
                </a:schemeClr>
              </a:buClr>
              <a:buFont typeface="Wingdings" panose="05000000000000000000" pitchFamily="2" charset="2"/>
              <a:buChar char="ü"/>
            </a:pPr>
            <a:r>
              <a:rPr lang="es-AR" sz="2200" dirty="0" smtClean="0"/>
              <a:t>Los impuestos provinciales sobre los ingresos brutos.</a:t>
            </a:r>
          </a:p>
        </p:txBody>
      </p:sp>
    </p:spTree>
    <p:extLst>
      <p:ext uri="{BB962C8B-B14F-4D97-AF65-F5344CB8AC3E}">
        <p14:creationId xmlns:p14="http://schemas.microsoft.com/office/powerpoint/2010/main" val="2717936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14</a:t>
            </a:fld>
            <a:endParaRPr lang="es-AR"/>
          </a:p>
        </p:txBody>
      </p:sp>
      <p:sp>
        <p:nvSpPr>
          <p:cNvPr id="6" name="5 CuadroTexto"/>
          <p:cNvSpPr txBox="1"/>
          <p:nvPr/>
        </p:nvSpPr>
        <p:spPr>
          <a:xfrm>
            <a:off x="612000" y="-5612"/>
            <a:ext cx="7920000" cy="830997"/>
          </a:xfrm>
          <a:prstGeom prst="rect">
            <a:avLst/>
          </a:prstGeom>
          <a:noFill/>
          <a:ln>
            <a:noFill/>
          </a:ln>
        </p:spPr>
        <p:txBody>
          <a:bodyPr wrap="square" rtlCol="0">
            <a:spAutoFit/>
          </a:bodyPr>
          <a:lstStyle/>
          <a:p>
            <a:r>
              <a:rPr lang="es-AR" sz="2400" b="1" dirty="0" smtClean="0">
                <a:solidFill>
                  <a:schemeClr val="bg1"/>
                </a:solidFill>
                <a:ea typeface="Arial Unicode MS" panose="020B0604020202020204" pitchFamily="34" charset="-128"/>
                <a:cs typeface="Arial" pitchFamily="34" charset="0"/>
              </a:rPr>
              <a:t>Reducción de la carga del impuesto sobre los créditos y débitos</a:t>
            </a:r>
            <a:endParaRPr lang="es-AR" sz="2400" b="1" dirty="0">
              <a:solidFill>
                <a:schemeClr val="bg1"/>
              </a:solidFill>
              <a:ea typeface="Arial Unicode MS" panose="020B0604020202020204" pitchFamily="34" charset="-128"/>
              <a:cs typeface="Arial" pitchFamily="34" charset="0"/>
            </a:endParaRPr>
          </a:p>
        </p:txBody>
      </p:sp>
      <p:graphicFrame>
        <p:nvGraphicFramePr>
          <p:cNvPr id="2" name="1 Diagrama"/>
          <p:cNvGraphicFramePr/>
          <p:nvPr>
            <p:extLst>
              <p:ext uri="{D42A27DB-BD31-4B8C-83A1-F6EECF244321}">
                <p14:modId xmlns:p14="http://schemas.microsoft.com/office/powerpoint/2010/main" val="3750979097"/>
              </p:ext>
            </p:extLst>
          </p:nvPr>
        </p:nvGraphicFramePr>
        <p:xfrm>
          <a:off x="612000" y="2276872"/>
          <a:ext cx="7920000"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14 Rectángulo"/>
          <p:cNvSpPr/>
          <p:nvPr/>
        </p:nvSpPr>
        <p:spPr>
          <a:xfrm>
            <a:off x="612000" y="1089496"/>
            <a:ext cx="7920000" cy="86258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chemeClr val="bg1"/>
                </a:solidFill>
              </a:rPr>
              <a:t>El impuesto sobre los créditos y débitos puede ser utilizado como</a:t>
            </a:r>
          </a:p>
          <a:p>
            <a:pPr algn="ctr"/>
            <a:r>
              <a:rPr lang="es-AR" b="1" dirty="0" smtClean="0">
                <a:solidFill>
                  <a:schemeClr val="bg1"/>
                </a:solidFill>
              </a:rPr>
              <a:t>pago a cuenta de ganancias</a:t>
            </a:r>
            <a:endParaRPr lang="es-AR" b="1" dirty="0">
              <a:solidFill>
                <a:schemeClr val="bg1"/>
              </a:solidFill>
            </a:endParaRPr>
          </a:p>
        </p:txBody>
      </p:sp>
      <p:sp>
        <p:nvSpPr>
          <p:cNvPr id="9" name="8 CuadroTexto"/>
          <p:cNvSpPr txBox="1"/>
          <p:nvPr/>
        </p:nvSpPr>
        <p:spPr>
          <a:xfrm>
            <a:off x="8028384" y="61174"/>
            <a:ext cx="1150843" cy="415498"/>
          </a:xfrm>
          <a:prstGeom prst="rect">
            <a:avLst/>
          </a:prstGeom>
          <a:noFill/>
        </p:spPr>
        <p:txBody>
          <a:bodyPr wrap="square" rtlCol="0">
            <a:spAutoFit/>
          </a:bodyPr>
          <a:lstStyle/>
          <a:p>
            <a:pPr algn="ctr"/>
            <a:r>
              <a:rPr lang="es-AR" sz="1050" b="1" dirty="0" smtClean="0">
                <a:solidFill>
                  <a:schemeClr val="bg1"/>
                </a:solidFill>
              </a:rPr>
              <a:t>4. CRÉDITOS Y DÉBITOS</a:t>
            </a:r>
            <a:endParaRPr lang="es-AR" sz="1050" b="1" dirty="0">
              <a:solidFill>
                <a:schemeClr val="bg1"/>
              </a:solidFill>
            </a:endParaRPr>
          </a:p>
        </p:txBody>
      </p:sp>
    </p:spTree>
    <p:extLst>
      <p:ext uri="{BB962C8B-B14F-4D97-AF65-F5344CB8AC3E}">
        <p14:creationId xmlns:p14="http://schemas.microsoft.com/office/powerpoint/2010/main" val="3232580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15</a:t>
            </a:fld>
            <a:endParaRPr lang="es-AR"/>
          </a:p>
        </p:txBody>
      </p:sp>
      <p:sp>
        <p:nvSpPr>
          <p:cNvPr id="6" name="4 CuadroTexto"/>
          <p:cNvSpPr txBox="1"/>
          <p:nvPr/>
        </p:nvSpPr>
        <p:spPr>
          <a:xfrm>
            <a:off x="323528" y="-27384"/>
            <a:ext cx="7920000" cy="830997"/>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Acuerdo con las provincias para reducir ingresos brutos</a:t>
            </a:r>
            <a:r>
              <a:rPr lang="es-AR" sz="2400" b="1" dirty="0" smtClean="0">
                <a:solidFill>
                  <a:schemeClr val="bg1"/>
                </a:solidFill>
                <a:latin typeface="+mj-lt"/>
                <a:ea typeface="Arial Unicode MS" panose="020B0604020202020204" pitchFamily="34" charset="-128"/>
                <a:cs typeface="Arial" pitchFamily="34" charset="0"/>
                <a:sym typeface="Wingdings"/>
              </a:rPr>
              <a:t>, </a:t>
            </a:r>
            <a:r>
              <a:rPr lang="es-AR" sz="2400" b="1" dirty="0">
                <a:solidFill>
                  <a:schemeClr val="bg1"/>
                </a:solidFill>
                <a:latin typeface="+mj-lt"/>
                <a:ea typeface="Arial Unicode MS" panose="020B0604020202020204" pitchFamily="34" charset="-128"/>
                <a:cs typeface="Arial" pitchFamily="34" charset="0"/>
                <a:sym typeface="Wingdings"/>
              </a:rPr>
              <a:t>sellos y eliminar aduanas </a:t>
            </a:r>
            <a:r>
              <a:rPr lang="es-AR" sz="2400" b="1" dirty="0" smtClean="0">
                <a:solidFill>
                  <a:schemeClr val="bg1"/>
                </a:solidFill>
                <a:latin typeface="+mj-lt"/>
                <a:ea typeface="Arial Unicode MS" panose="020B0604020202020204" pitchFamily="34" charset="-128"/>
                <a:cs typeface="Arial" pitchFamily="34" charset="0"/>
                <a:sym typeface="Wingdings"/>
              </a:rPr>
              <a:t>interiores</a:t>
            </a:r>
            <a:endParaRPr lang="es-AR" sz="2400" b="1" dirty="0">
              <a:solidFill>
                <a:schemeClr val="bg1"/>
              </a:solidFill>
              <a:latin typeface="+mj-lt"/>
              <a:ea typeface="Arial Unicode MS" panose="020B0604020202020204" pitchFamily="34" charset="-128"/>
              <a:cs typeface="Arial" pitchFamily="34" charset="0"/>
            </a:endParaRPr>
          </a:p>
        </p:txBody>
      </p:sp>
      <p:graphicFrame>
        <p:nvGraphicFramePr>
          <p:cNvPr id="10" name="9 Diagrama"/>
          <p:cNvGraphicFramePr/>
          <p:nvPr>
            <p:extLst>
              <p:ext uri="{D42A27DB-BD31-4B8C-83A1-F6EECF244321}">
                <p14:modId xmlns:p14="http://schemas.microsoft.com/office/powerpoint/2010/main" val="3236358421"/>
              </p:ext>
            </p:extLst>
          </p:nvPr>
        </p:nvGraphicFramePr>
        <p:xfrm>
          <a:off x="612000" y="1700808"/>
          <a:ext cx="7920000"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CuadroTexto"/>
          <p:cNvSpPr txBox="1"/>
          <p:nvPr/>
        </p:nvSpPr>
        <p:spPr>
          <a:xfrm>
            <a:off x="8028384" y="78740"/>
            <a:ext cx="1150843" cy="415498"/>
          </a:xfrm>
          <a:prstGeom prst="rect">
            <a:avLst/>
          </a:prstGeom>
          <a:noFill/>
        </p:spPr>
        <p:txBody>
          <a:bodyPr wrap="square" rtlCol="0">
            <a:spAutoFit/>
          </a:bodyPr>
          <a:lstStyle/>
          <a:p>
            <a:pPr algn="ctr"/>
            <a:r>
              <a:rPr lang="es-AR" sz="1050" b="1" dirty="0" smtClean="0">
                <a:solidFill>
                  <a:schemeClr val="bg1"/>
                </a:solidFill>
              </a:rPr>
              <a:t>5. IMPUESTOS PROVINCIALES</a:t>
            </a:r>
            <a:endParaRPr lang="es-AR" sz="1050" b="1" dirty="0">
              <a:solidFill>
                <a:schemeClr val="bg1"/>
              </a:solidFill>
            </a:endParaRPr>
          </a:p>
        </p:txBody>
      </p:sp>
    </p:spTree>
    <p:extLst>
      <p:ext uri="{BB962C8B-B14F-4D97-AF65-F5344CB8AC3E}">
        <p14:creationId xmlns:p14="http://schemas.microsoft.com/office/powerpoint/2010/main" val="1567056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362C027D-20ED-44F4-9C40-4573E1EE705E}" type="slidenum">
              <a:rPr lang="es-AR" smtClean="0"/>
              <a:t>16</a:t>
            </a:fld>
            <a:endParaRPr lang="es-AR" dirty="0"/>
          </a:p>
        </p:txBody>
      </p:sp>
      <p:sp>
        <p:nvSpPr>
          <p:cNvPr id="5" name="Rectangle 9"/>
          <p:cNvSpPr>
            <a:spLocks noChangeArrowheads="1"/>
          </p:cNvSpPr>
          <p:nvPr/>
        </p:nvSpPr>
        <p:spPr bwMode="auto">
          <a:xfrm>
            <a:off x="0" y="17507"/>
            <a:ext cx="9144000" cy="6867877"/>
          </a:xfrm>
          <a:prstGeom prst="rect">
            <a:avLst/>
          </a:prstGeom>
          <a:solidFill>
            <a:srgbClr val="0072BC"/>
          </a:solidFill>
          <a:ln w="9525">
            <a:noFill/>
            <a:miter lim="800000"/>
            <a:headEnd/>
            <a:tailEnd/>
          </a:ln>
          <a:effectLst/>
        </p:spPr>
        <p:txBody>
          <a:bodyPr lIns="93233" tIns="46618" rIns="93233" bIns="46618" anchor="ctr"/>
          <a:lstStyle/>
          <a:p>
            <a:pPr>
              <a:lnSpc>
                <a:spcPct val="114000"/>
              </a:lnSpc>
              <a:spcBef>
                <a:spcPts val="1200"/>
              </a:spcBef>
              <a:defRPr/>
            </a:pPr>
            <a:endParaRPr lang="es-CL" sz="1800" dirty="0">
              <a:solidFill>
                <a:srgbClr val="FFFFFF"/>
              </a:solidFill>
              <a:latin typeface="Arial" panose="020B0604020202020204" pitchFamily="34" charset="0"/>
              <a:ea typeface="ヒラギノ角ゴ Pro W3" charset="-128"/>
              <a:cs typeface="Arial" panose="020B0604020202020204" pitchFamily="34" charset="0"/>
            </a:endParaRPr>
          </a:p>
        </p:txBody>
      </p:sp>
      <p:sp>
        <p:nvSpPr>
          <p:cNvPr id="6" name="Subtitle 2"/>
          <p:cNvSpPr txBox="1">
            <a:spLocks/>
          </p:cNvSpPr>
          <p:nvPr/>
        </p:nvSpPr>
        <p:spPr bwMode="auto">
          <a:xfrm>
            <a:off x="636588" y="1196752"/>
            <a:ext cx="7691895" cy="4464496"/>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6705" rIns="0" bIns="36705" numCol="1" anchor="t" anchorCtr="0" compatLnSpc="1">
            <a:prstTxWarp prst="textNoShape">
              <a:avLst/>
            </a:prstTxWarp>
          </a:bodyPr>
          <a:lstStyle>
            <a:lvl1pPr marL="0" indent="0" algn="ctr" defTabSz="457200" rtl="0" eaLnBrk="0" fontAlgn="base" hangingPunct="0">
              <a:spcBef>
                <a:spcPct val="20000"/>
              </a:spcBef>
              <a:spcAft>
                <a:spcPct val="0"/>
              </a:spcAft>
              <a:buFont typeface="Arial" pitchFamily="34" charset="0"/>
              <a:buNone/>
              <a:defRPr sz="3200" kern="1200">
                <a:solidFill>
                  <a:schemeClr val="bg1"/>
                </a:solidFill>
                <a:latin typeface="Arial" panose="020B0604020202020204" pitchFamily="34" charset="0"/>
                <a:ea typeface="+mn-ea"/>
                <a:cs typeface="Arial" panose="020B0604020202020204" pitchFamily="34" charset="0"/>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200150" lvl="1" indent="-742950" algn="l">
              <a:spcBef>
                <a:spcPts val="7800"/>
              </a:spcBef>
              <a:buFont typeface="+mj-lt"/>
              <a:buAutoNum type="arabicPeriod"/>
            </a:pPr>
            <a:r>
              <a:rPr lang="es-ES" sz="3200" b="1" dirty="0">
                <a:solidFill>
                  <a:schemeClr val="bg1"/>
                </a:solidFill>
                <a:latin typeface="+mj-lt"/>
                <a:ea typeface="Arial Unicode MS" panose="020B0604020202020204" pitchFamily="34" charset="-128"/>
                <a:cs typeface="Arial Unicode MS" panose="020B0604020202020204" pitchFamily="34" charset="-128"/>
              </a:rPr>
              <a:t>Inversión y generación de empleo</a:t>
            </a:r>
          </a:p>
          <a:p>
            <a:pPr marL="1200150" lvl="1" indent="-742950" algn="l">
              <a:spcBef>
                <a:spcPts val="7800"/>
              </a:spcBef>
              <a:buFont typeface="+mj-lt"/>
              <a:buAutoNum type="arabicPeriod"/>
            </a:pPr>
            <a:r>
              <a:rPr lang="es-AR" sz="3200" b="1" dirty="0" smtClean="0">
                <a:solidFill>
                  <a:schemeClr val="bg1"/>
                </a:solidFill>
                <a:latin typeface="+mj-lt"/>
                <a:ea typeface="Arial Unicode MS" panose="020B0604020202020204" pitchFamily="34" charset="-128"/>
                <a:cs typeface="Arial Unicode MS" panose="020B0604020202020204" pitchFamily="34" charset="-128"/>
              </a:rPr>
              <a:t>Eficiencia y equidad</a:t>
            </a:r>
          </a:p>
        </p:txBody>
      </p:sp>
    </p:spTree>
    <p:extLst>
      <p:ext uri="{BB962C8B-B14F-4D97-AF65-F5344CB8AC3E}">
        <p14:creationId xmlns:p14="http://schemas.microsoft.com/office/powerpoint/2010/main" val="1063630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17</a:t>
            </a:fld>
            <a:endParaRPr lang="es-AR"/>
          </a:p>
        </p:txBody>
      </p:sp>
      <p:sp>
        <p:nvSpPr>
          <p:cNvPr id="6" name="4 CuadroTexto"/>
          <p:cNvSpPr txBox="1"/>
          <p:nvPr/>
        </p:nvSpPr>
        <p:spPr>
          <a:xfrm>
            <a:off x="251520" y="5715"/>
            <a:ext cx="8640960" cy="830997"/>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Medidas que contribuyen a darle mayor equidad y eficiencia al esquema tributario</a:t>
            </a:r>
            <a:endParaRPr lang="es-AR" sz="2400" b="1" dirty="0">
              <a:solidFill>
                <a:schemeClr val="bg1"/>
              </a:solidFill>
              <a:latin typeface="+mj-lt"/>
              <a:ea typeface="Arial Unicode MS" panose="020B0604020202020204" pitchFamily="34" charset="-128"/>
              <a:cs typeface="Arial" pitchFamily="34" charset="0"/>
            </a:endParaRPr>
          </a:p>
        </p:txBody>
      </p:sp>
      <p:sp>
        <p:nvSpPr>
          <p:cNvPr id="3" name="2 CuadroTexto"/>
          <p:cNvSpPr txBox="1"/>
          <p:nvPr/>
        </p:nvSpPr>
        <p:spPr>
          <a:xfrm>
            <a:off x="612000" y="1124744"/>
            <a:ext cx="7920000" cy="4985980"/>
          </a:xfrm>
          <a:prstGeom prst="rect">
            <a:avLst/>
          </a:prstGeom>
          <a:noFill/>
        </p:spPr>
        <p:txBody>
          <a:bodyPr wrap="square" rtlCol="0">
            <a:spAutoFit/>
          </a:bodyPr>
          <a:lstStyle/>
          <a:p>
            <a:pPr marL="342900" indent="-342900">
              <a:spcAft>
                <a:spcPts val="4800"/>
              </a:spcAft>
              <a:buClr>
                <a:schemeClr val="tx2">
                  <a:lumMod val="60000"/>
                  <a:lumOff val="40000"/>
                </a:schemeClr>
              </a:buClr>
              <a:buFont typeface="+mj-lt"/>
              <a:buAutoNum type="arabicPeriod"/>
            </a:pPr>
            <a:r>
              <a:rPr lang="es-AR" sz="2200" dirty="0" smtClean="0">
                <a:solidFill>
                  <a:schemeClr val="tx1">
                    <a:lumMod val="85000"/>
                    <a:lumOff val="15000"/>
                  </a:schemeClr>
                </a:solidFill>
              </a:rPr>
              <a:t>Se extiende a otros activos financieros el impuesto a las ganancias por rentas obtenidas por las </a:t>
            </a:r>
            <a:r>
              <a:rPr lang="es-AR" sz="2200" dirty="0">
                <a:solidFill>
                  <a:schemeClr val="tx1">
                    <a:lumMod val="85000"/>
                    <a:lumOff val="15000"/>
                  </a:schemeClr>
                </a:solidFill>
              </a:rPr>
              <a:t>personas </a:t>
            </a:r>
            <a:r>
              <a:rPr lang="es-AR" sz="2200" dirty="0" smtClean="0">
                <a:solidFill>
                  <a:schemeClr val="tx1">
                    <a:lumMod val="85000"/>
                    <a:lumOff val="15000"/>
                  </a:schemeClr>
                </a:solidFill>
              </a:rPr>
              <a:t>humanas (</a:t>
            </a:r>
            <a:r>
              <a:rPr lang="es-AR" sz="2200" dirty="0">
                <a:solidFill>
                  <a:schemeClr val="tx1">
                    <a:lumMod val="85000"/>
                    <a:lumOff val="15000"/>
                  </a:schemeClr>
                </a:solidFill>
              </a:rPr>
              <a:t>hasta hoy </a:t>
            </a:r>
            <a:r>
              <a:rPr lang="es-AR" sz="2200" dirty="0" smtClean="0">
                <a:solidFill>
                  <a:schemeClr val="tx1">
                    <a:lumMod val="85000"/>
                    <a:lumOff val="15000"/>
                  </a:schemeClr>
                </a:solidFill>
              </a:rPr>
              <a:t>exentas).</a:t>
            </a:r>
          </a:p>
          <a:p>
            <a:pPr marL="342900" indent="-342900">
              <a:spcAft>
                <a:spcPts val="4800"/>
              </a:spcAft>
              <a:buClr>
                <a:schemeClr val="tx2">
                  <a:lumMod val="60000"/>
                  <a:lumOff val="40000"/>
                </a:schemeClr>
              </a:buClr>
              <a:buFont typeface="+mj-lt"/>
              <a:buAutoNum type="arabicPeriod"/>
            </a:pPr>
            <a:r>
              <a:rPr lang="es-AR" sz="2200" dirty="0" smtClean="0">
                <a:solidFill>
                  <a:schemeClr val="tx1">
                    <a:lumMod val="85000"/>
                    <a:lumOff val="15000"/>
                  </a:schemeClr>
                </a:solidFill>
              </a:rPr>
              <a:t>Se aumenta la deducción especial en ganancias para trabajadores autónomos.</a:t>
            </a:r>
          </a:p>
          <a:p>
            <a:pPr marL="342900" indent="-342900">
              <a:spcAft>
                <a:spcPts val="4800"/>
              </a:spcAft>
              <a:buClr>
                <a:schemeClr val="tx2">
                  <a:lumMod val="60000"/>
                  <a:lumOff val="40000"/>
                </a:schemeClr>
              </a:buClr>
              <a:buFont typeface="+mj-lt"/>
              <a:buAutoNum type="arabicPeriod"/>
            </a:pPr>
            <a:r>
              <a:rPr lang="es-AR" sz="2200" dirty="0" smtClean="0">
                <a:solidFill>
                  <a:schemeClr val="tx1">
                    <a:lumMod val="85000"/>
                    <a:lumOff val="15000"/>
                  </a:schemeClr>
                </a:solidFill>
              </a:rPr>
              <a:t>Se elimina el impuesto a la transferencia de inmuebles y se extiende la aplicación del impuesto a las ganancias con alícuota reducida.</a:t>
            </a:r>
          </a:p>
          <a:p>
            <a:pPr marL="342900" indent="-342900">
              <a:spcAft>
                <a:spcPts val="4800"/>
              </a:spcAft>
              <a:buClr>
                <a:schemeClr val="tx2">
                  <a:lumMod val="60000"/>
                  <a:lumOff val="40000"/>
                </a:schemeClr>
              </a:buClr>
              <a:buFont typeface="+mj-lt"/>
              <a:buAutoNum type="arabicPeriod"/>
            </a:pPr>
            <a:r>
              <a:rPr lang="es-AR" sz="2200" dirty="0" smtClean="0">
                <a:solidFill>
                  <a:schemeClr val="tx1">
                    <a:lumMod val="85000"/>
                    <a:lumOff val="15000"/>
                  </a:schemeClr>
                </a:solidFill>
              </a:rPr>
              <a:t>Se modifican impuestos internos y a los combustibles.</a:t>
            </a:r>
            <a:endParaRPr lang="es-AR" sz="2200" dirty="0">
              <a:solidFill>
                <a:schemeClr val="tx1">
                  <a:lumMod val="85000"/>
                  <a:lumOff val="15000"/>
                </a:schemeClr>
              </a:solidFill>
            </a:endParaRPr>
          </a:p>
        </p:txBody>
      </p:sp>
    </p:spTree>
    <p:extLst>
      <p:ext uri="{BB962C8B-B14F-4D97-AF65-F5344CB8AC3E}">
        <p14:creationId xmlns:p14="http://schemas.microsoft.com/office/powerpoint/2010/main" val="688260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18</a:t>
            </a:fld>
            <a:endParaRPr lang="es-AR"/>
          </a:p>
        </p:txBody>
      </p:sp>
      <p:sp>
        <p:nvSpPr>
          <p:cNvPr id="9" name="4 CuadroTexto"/>
          <p:cNvSpPr txBox="1"/>
          <p:nvPr/>
        </p:nvSpPr>
        <p:spPr>
          <a:xfrm>
            <a:off x="395536" y="-27384"/>
            <a:ext cx="7920000" cy="830997"/>
          </a:xfrm>
          <a:prstGeom prst="rect">
            <a:avLst/>
          </a:prstGeom>
          <a:noFill/>
        </p:spPr>
        <p:txBody>
          <a:bodyPr wrap="square" rtlCol="0">
            <a:spAutoFit/>
          </a:bodyPr>
          <a:lstStyle/>
          <a:p>
            <a:r>
              <a:rPr lang="es-AR" sz="2400" b="1" dirty="0" smtClean="0">
                <a:solidFill>
                  <a:schemeClr val="bg1"/>
                </a:solidFill>
              </a:rPr>
              <a:t>Extensión del </a:t>
            </a:r>
            <a:r>
              <a:rPr lang="es-AR" sz="2400" b="1" dirty="0">
                <a:solidFill>
                  <a:schemeClr val="bg1"/>
                </a:solidFill>
              </a:rPr>
              <a:t>impuesto a las </a:t>
            </a:r>
            <a:r>
              <a:rPr lang="es-AR" sz="2400" b="1" dirty="0" smtClean="0">
                <a:solidFill>
                  <a:schemeClr val="bg1"/>
                </a:solidFill>
              </a:rPr>
              <a:t>ganancias </a:t>
            </a:r>
            <a:r>
              <a:rPr lang="es-AR" sz="2400" b="1" dirty="0">
                <a:solidFill>
                  <a:schemeClr val="bg1"/>
                </a:solidFill>
              </a:rPr>
              <a:t>por rentas </a:t>
            </a:r>
            <a:r>
              <a:rPr lang="es-AR" sz="2400" b="1" dirty="0" smtClean="0">
                <a:solidFill>
                  <a:schemeClr val="bg1"/>
                </a:solidFill>
              </a:rPr>
              <a:t>financieras obtenidas </a:t>
            </a:r>
            <a:r>
              <a:rPr lang="es-AR" sz="2400" b="1" dirty="0">
                <a:solidFill>
                  <a:schemeClr val="bg1"/>
                </a:solidFill>
              </a:rPr>
              <a:t>por las personas humanas residentes en el país </a:t>
            </a:r>
            <a:endParaRPr lang="es-AR" sz="2400" b="1" dirty="0">
              <a:solidFill>
                <a:schemeClr val="bg1"/>
              </a:solidFill>
              <a:ea typeface="Arial Unicode MS" panose="020B0604020202020204" pitchFamily="34" charset="-128"/>
              <a:cs typeface="Arial" pitchFamily="34" charset="0"/>
            </a:endParaRPr>
          </a:p>
        </p:txBody>
      </p:sp>
      <p:sp>
        <p:nvSpPr>
          <p:cNvPr id="14" name="13 Rectángulo"/>
          <p:cNvSpPr/>
          <p:nvPr/>
        </p:nvSpPr>
        <p:spPr>
          <a:xfrm>
            <a:off x="612000" y="989373"/>
            <a:ext cx="7920000" cy="646331"/>
          </a:xfrm>
          <a:prstGeom prst="rect">
            <a:avLst/>
          </a:prstGeom>
          <a:solidFill>
            <a:schemeClr val="accent1">
              <a:lumMod val="60000"/>
              <a:lumOff val="40000"/>
            </a:schemeClr>
          </a:solidFill>
        </p:spPr>
        <p:txBody>
          <a:bodyPr wrap="square" anchor="ctr">
            <a:spAutoFit/>
          </a:bodyPr>
          <a:lstStyle/>
          <a:p>
            <a:pPr algn="ctr">
              <a:buClr>
                <a:schemeClr val="accent1"/>
              </a:buClr>
            </a:pPr>
            <a:r>
              <a:rPr lang="es-AR" b="1" dirty="0">
                <a:solidFill>
                  <a:schemeClr val="bg1"/>
                </a:solidFill>
              </a:rPr>
              <a:t>Se someten a imposición rentas financieras actualmente exentas, con alícuotas moderadas según el tipo de colocación </a:t>
            </a:r>
            <a:r>
              <a:rPr lang="es-AR" b="1" dirty="0" smtClean="0">
                <a:solidFill>
                  <a:schemeClr val="bg1"/>
                </a:solidFill>
              </a:rPr>
              <a:t>y </a:t>
            </a:r>
            <a:r>
              <a:rPr lang="es-AR" b="1" dirty="0">
                <a:solidFill>
                  <a:schemeClr val="bg1"/>
                </a:solidFill>
              </a:rPr>
              <a:t>con un mínimo no imponible especial</a:t>
            </a:r>
            <a:endParaRPr lang="es-AR" b="1" strike="sngStrike" dirty="0">
              <a:solidFill>
                <a:schemeClr val="bg1"/>
              </a:solidFill>
            </a:endParaRPr>
          </a:p>
        </p:txBody>
      </p:sp>
      <p:sp>
        <p:nvSpPr>
          <p:cNvPr id="15" name="14 CuadroTexto"/>
          <p:cNvSpPr txBox="1"/>
          <p:nvPr/>
        </p:nvSpPr>
        <p:spPr>
          <a:xfrm>
            <a:off x="612000" y="1674674"/>
            <a:ext cx="7920000" cy="4501232"/>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50000"/>
              </a:lnSpc>
              <a:spcAft>
                <a:spcPts val="1800"/>
              </a:spcAft>
            </a:pPr>
            <a:r>
              <a:rPr lang="es-AR" sz="1900" dirty="0">
                <a:solidFill>
                  <a:schemeClr val="tx1"/>
                </a:solidFill>
                <a:latin typeface="+mn-lt"/>
              </a:rPr>
              <a:t>La alícuota será del 15% para rendimientos provenientes de instrumentos en moneda extranjera o indexados y otras rentas financieras. En tales casos no se gravan diferencias de cambio ni actualizaciones. </a:t>
            </a:r>
          </a:p>
          <a:p>
            <a:pPr>
              <a:lnSpc>
                <a:spcPct val="150000"/>
              </a:lnSpc>
              <a:spcAft>
                <a:spcPts val="1800"/>
              </a:spcAft>
            </a:pPr>
            <a:r>
              <a:rPr lang="es-AR" sz="1900" dirty="0">
                <a:solidFill>
                  <a:schemeClr val="tx1"/>
                </a:solidFill>
                <a:latin typeface="+mn-lt"/>
              </a:rPr>
              <a:t>Para no gravar la renta nominal, la alícuota será del 5% para rendimientos provenientes de instrumentos de renta fija en pesos sin cláusula de ajuste. El PEN podrá elevar esta alícuota según las condiciones económicas imperantes (hasta alcanzar convergencia con alícuota del 15%).  </a:t>
            </a:r>
          </a:p>
          <a:p>
            <a:pPr>
              <a:lnSpc>
                <a:spcPct val="150000"/>
              </a:lnSpc>
              <a:spcAft>
                <a:spcPts val="1800"/>
              </a:spcAft>
            </a:pPr>
            <a:r>
              <a:rPr lang="es-AR" sz="1900" dirty="0">
                <a:solidFill>
                  <a:schemeClr val="tx1"/>
                </a:solidFill>
                <a:latin typeface="+mn-lt"/>
              </a:rPr>
              <a:t>Se mantiene el tratamiento actual para las acciones con cotización local, sujeto a requisitos. </a:t>
            </a:r>
            <a:endParaRPr lang="es-AR" sz="1900" dirty="0">
              <a:solidFill>
                <a:srgbClr val="FF0000"/>
              </a:solidFill>
              <a:latin typeface="+mn-lt"/>
            </a:endParaRPr>
          </a:p>
        </p:txBody>
      </p:sp>
      <p:sp>
        <p:nvSpPr>
          <p:cNvPr id="12" name="11 CuadroTexto"/>
          <p:cNvSpPr txBox="1"/>
          <p:nvPr/>
        </p:nvSpPr>
        <p:spPr>
          <a:xfrm>
            <a:off x="8100392" y="25353"/>
            <a:ext cx="1150843" cy="430887"/>
          </a:xfrm>
          <a:prstGeom prst="rect">
            <a:avLst/>
          </a:prstGeom>
          <a:noFill/>
        </p:spPr>
        <p:txBody>
          <a:bodyPr wrap="square" rtlCol="0">
            <a:spAutoFit/>
          </a:bodyPr>
          <a:lstStyle/>
          <a:p>
            <a:pPr algn="ctr"/>
            <a:r>
              <a:rPr lang="es-AR" sz="1100" b="1" dirty="0" smtClean="0">
                <a:solidFill>
                  <a:schemeClr val="bg1"/>
                </a:solidFill>
              </a:rPr>
              <a:t>1. RENTA FINANCIERA</a:t>
            </a:r>
            <a:endParaRPr lang="es-AR" sz="1100" b="1" dirty="0">
              <a:solidFill>
                <a:schemeClr val="bg1"/>
              </a:solidFill>
            </a:endParaRPr>
          </a:p>
        </p:txBody>
      </p:sp>
    </p:spTree>
    <p:extLst>
      <p:ext uri="{BB962C8B-B14F-4D97-AF65-F5344CB8AC3E}">
        <p14:creationId xmlns:p14="http://schemas.microsoft.com/office/powerpoint/2010/main" val="196783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19</a:t>
            </a:fld>
            <a:endParaRPr lang="es-AR"/>
          </a:p>
        </p:txBody>
      </p:sp>
      <p:sp>
        <p:nvSpPr>
          <p:cNvPr id="9" name="4 CuadroTexto"/>
          <p:cNvSpPr txBox="1"/>
          <p:nvPr/>
        </p:nvSpPr>
        <p:spPr>
          <a:xfrm>
            <a:off x="395536" y="116632"/>
            <a:ext cx="7920000" cy="461665"/>
          </a:xfrm>
          <a:prstGeom prst="rect">
            <a:avLst/>
          </a:prstGeom>
          <a:noFill/>
        </p:spPr>
        <p:txBody>
          <a:bodyPr wrap="square" rtlCol="0">
            <a:spAutoFit/>
          </a:bodyPr>
          <a:lstStyle/>
          <a:p>
            <a:r>
              <a:rPr lang="es-AR" sz="2400" b="1" dirty="0" smtClean="0">
                <a:solidFill>
                  <a:schemeClr val="bg1"/>
                </a:solidFill>
              </a:rPr>
              <a:t>Razones para gravar la renta financiera</a:t>
            </a:r>
            <a:endParaRPr lang="es-AR" sz="2400" b="1" dirty="0">
              <a:solidFill>
                <a:schemeClr val="bg1"/>
              </a:solidFill>
              <a:latin typeface="+mj-lt"/>
              <a:ea typeface="Arial Unicode MS" panose="020B0604020202020204" pitchFamily="34" charset="-128"/>
              <a:cs typeface="Arial" pitchFamily="34" charset="0"/>
            </a:endParaRPr>
          </a:p>
        </p:txBody>
      </p:sp>
      <p:sp>
        <p:nvSpPr>
          <p:cNvPr id="12" name="11 CuadroTexto"/>
          <p:cNvSpPr txBox="1"/>
          <p:nvPr/>
        </p:nvSpPr>
        <p:spPr>
          <a:xfrm>
            <a:off x="8100392" y="25353"/>
            <a:ext cx="1150843" cy="430887"/>
          </a:xfrm>
          <a:prstGeom prst="rect">
            <a:avLst/>
          </a:prstGeom>
          <a:noFill/>
        </p:spPr>
        <p:txBody>
          <a:bodyPr wrap="square" rtlCol="0">
            <a:spAutoFit/>
          </a:bodyPr>
          <a:lstStyle/>
          <a:p>
            <a:pPr algn="ctr"/>
            <a:r>
              <a:rPr lang="es-AR" sz="1100" b="1" dirty="0" smtClean="0">
                <a:solidFill>
                  <a:schemeClr val="bg1"/>
                </a:solidFill>
              </a:rPr>
              <a:t>1. RENTA FINANCIERA</a:t>
            </a:r>
            <a:endParaRPr lang="es-AR" sz="1100" b="1" dirty="0">
              <a:solidFill>
                <a:schemeClr val="bg1"/>
              </a:solidFill>
            </a:endParaRPr>
          </a:p>
        </p:txBody>
      </p:sp>
      <p:sp>
        <p:nvSpPr>
          <p:cNvPr id="10" name="9 CuadroTexto"/>
          <p:cNvSpPr txBox="1"/>
          <p:nvPr/>
        </p:nvSpPr>
        <p:spPr>
          <a:xfrm>
            <a:off x="612000" y="3140968"/>
            <a:ext cx="7920000" cy="338554"/>
          </a:xfrm>
          <a:prstGeom prst="rect">
            <a:avLst/>
          </a:prstGeom>
          <a:solidFill>
            <a:schemeClr val="tx2"/>
          </a:solidFill>
        </p:spPr>
        <p:txBody>
          <a:bodyPr wrap="square" rtlCol="0" anchor="ctr">
            <a:spAutoFit/>
          </a:bodyPr>
          <a:lstStyle/>
          <a:p>
            <a:pPr lvl="0">
              <a:buClr>
                <a:schemeClr val="tx2">
                  <a:lumMod val="60000"/>
                  <a:lumOff val="40000"/>
                </a:schemeClr>
              </a:buClr>
            </a:pPr>
            <a:r>
              <a:rPr lang="es-AR" sz="1600" b="1" dirty="0" smtClean="0">
                <a:solidFill>
                  <a:schemeClr val="bg1"/>
                </a:solidFill>
              </a:rPr>
              <a:t>Alícuotas promedio aplicadas a rentas financieras en países de la OCDE</a:t>
            </a:r>
          </a:p>
        </p:txBody>
      </p:sp>
      <p:graphicFrame>
        <p:nvGraphicFramePr>
          <p:cNvPr id="19" name="2 Gráfico"/>
          <p:cNvGraphicFramePr>
            <a:graphicFrameLocks/>
          </p:cNvGraphicFramePr>
          <p:nvPr>
            <p:extLst>
              <p:ext uri="{D42A27DB-BD31-4B8C-83A1-F6EECF244321}">
                <p14:modId xmlns:p14="http://schemas.microsoft.com/office/powerpoint/2010/main" val="1870452312"/>
              </p:ext>
            </p:extLst>
          </p:nvPr>
        </p:nvGraphicFramePr>
        <p:xfrm>
          <a:off x="612000" y="3573016"/>
          <a:ext cx="7920000" cy="2808313"/>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612000" y="908720"/>
            <a:ext cx="7920000" cy="1891287"/>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50000"/>
              </a:lnSpc>
            </a:pPr>
            <a:r>
              <a:rPr lang="es-AR" sz="2000" dirty="0" smtClean="0"/>
              <a:t>Contribuye a la equidad del sistema impositivo.</a:t>
            </a:r>
          </a:p>
          <a:p>
            <a:pPr>
              <a:lnSpc>
                <a:spcPct val="150000"/>
              </a:lnSpc>
            </a:pPr>
            <a:r>
              <a:rPr lang="es-AR" sz="2000" dirty="0"/>
              <a:t>Los países desarrollados gravan estas </a:t>
            </a:r>
            <a:r>
              <a:rPr lang="es-AR" sz="2000" dirty="0" smtClean="0"/>
              <a:t>rentas.</a:t>
            </a:r>
            <a:endParaRPr lang="es-AR" sz="2000" dirty="0"/>
          </a:p>
          <a:p>
            <a:pPr>
              <a:lnSpc>
                <a:spcPct val="150000"/>
              </a:lnSpc>
            </a:pPr>
            <a:r>
              <a:rPr lang="es-AR" sz="2000" dirty="0"/>
              <a:t>De los 6 países más grandes de Latinoamérica, Argentina es el único que no grava las rentas financieras </a:t>
            </a:r>
            <a:r>
              <a:rPr lang="es-AR" sz="2000" dirty="0" smtClean="0"/>
              <a:t>de </a:t>
            </a:r>
            <a:r>
              <a:rPr lang="es-AR" sz="2000" dirty="0"/>
              <a:t>las personas </a:t>
            </a:r>
            <a:r>
              <a:rPr lang="es-AR" sz="2000" dirty="0" smtClean="0"/>
              <a:t>humanas.</a:t>
            </a:r>
            <a:endParaRPr lang="es-AR" sz="2000" dirty="0"/>
          </a:p>
        </p:txBody>
      </p:sp>
    </p:spTree>
    <p:extLst>
      <p:ext uri="{BB962C8B-B14F-4D97-AF65-F5344CB8AC3E}">
        <p14:creationId xmlns:p14="http://schemas.microsoft.com/office/powerpoint/2010/main" val="72314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a:t>
            </a:fld>
            <a:endParaRPr lang="es-AR"/>
          </a:p>
        </p:txBody>
      </p:sp>
      <p:sp>
        <p:nvSpPr>
          <p:cNvPr id="6" name="4 CuadroTexto"/>
          <p:cNvSpPr txBox="1"/>
          <p:nvPr/>
        </p:nvSpPr>
        <p:spPr>
          <a:xfrm>
            <a:off x="251520" y="166636"/>
            <a:ext cx="864096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Objetivos de la reforma</a:t>
            </a:r>
            <a:endParaRPr lang="es-AR" sz="2400" b="1" dirty="0">
              <a:solidFill>
                <a:schemeClr val="bg1"/>
              </a:solidFill>
              <a:latin typeface="+mj-lt"/>
              <a:ea typeface="Arial Unicode MS" panose="020B0604020202020204" pitchFamily="34" charset="-128"/>
              <a:cs typeface="Arial" pitchFamily="34" charset="0"/>
            </a:endParaRPr>
          </a:p>
        </p:txBody>
      </p:sp>
      <p:sp>
        <p:nvSpPr>
          <p:cNvPr id="5" name="4 CuadroTexto"/>
          <p:cNvSpPr txBox="1"/>
          <p:nvPr/>
        </p:nvSpPr>
        <p:spPr>
          <a:xfrm>
            <a:off x="251520" y="1742800"/>
            <a:ext cx="8614320" cy="3702424"/>
          </a:xfrm>
          <a:prstGeom prst="rect">
            <a:avLst/>
          </a:prstGeom>
          <a:noFill/>
        </p:spPr>
        <p:txBody>
          <a:bodyPr wrap="square" rtlCol="0">
            <a:spAutoFit/>
          </a:bodyPr>
          <a:lstStyle/>
          <a:p>
            <a:pPr marL="800100" lvl="1" indent="-342900">
              <a:lnSpc>
                <a:spcPct val="120000"/>
              </a:lnSpc>
              <a:spcBef>
                <a:spcPts val="1200"/>
              </a:spcBef>
              <a:spcAft>
                <a:spcPts val="12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rPr>
              <a:t>Promover la inversión, la competitividad y el empleo de calidad.</a:t>
            </a:r>
            <a:endParaRPr lang="es-AR" sz="2200" dirty="0" smtClean="0">
              <a:solidFill>
                <a:schemeClr val="accent5"/>
              </a:solidFill>
            </a:endParaRPr>
          </a:p>
          <a:p>
            <a:pPr marL="800100" lvl="1" indent="-342900">
              <a:lnSpc>
                <a:spcPct val="120000"/>
              </a:lnSpc>
              <a:spcBef>
                <a:spcPts val="1200"/>
              </a:spcBef>
              <a:spcAft>
                <a:spcPts val="12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rPr>
              <a:t>Avanzar </a:t>
            </a:r>
            <a:r>
              <a:rPr lang="es-AR" sz="2200" dirty="0">
                <a:solidFill>
                  <a:schemeClr val="tx1">
                    <a:lumMod val="85000"/>
                    <a:lumOff val="15000"/>
                  </a:schemeClr>
                </a:solidFill>
              </a:rPr>
              <a:t>hacia un sistema tributario más equitativo, </a:t>
            </a:r>
            <a:r>
              <a:rPr lang="es-AR" sz="2200" dirty="0" smtClean="0">
                <a:solidFill>
                  <a:schemeClr val="tx1">
                    <a:lumMod val="85000"/>
                    <a:lumOff val="15000"/>
                  </a:schemeClr>
                </a:solidFill>
              </a:rPr>
              <a:t>eficiente y moderno.</a:t>
            </a:r>
          </a:p>
          <a:p>
            <a:pPr marL="800100" lvl="1" indent="-342900">
              <a:lnSpc>
                <a:spcPct val="120000"/>
              </a:lnSpc>
              <a:spcBef>
                <a:spcPts val="1200"/>
              </a:spcBef>
              <a:spcAft>
                <a:spcPts val="12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rPr>
              <a:t>Reducir drásticamente la evasión impositiva.</a:t>
            </a:r>
            <a:endParaRPr lang="es-ES" sz="2200" dirty="0" smtClean="0">
              <a:solidFill>
                <a:schemeClr val="tx1">
                  <a:lumMod val="85000"/>
                  <a:lumOff val="15000"/>
                </a:schemeClr>
              </a:solidFill>
            </a:endParaRPr>
          </a:p>
          <a:p>
            <a:pPr marL="800100" lvl="1" indent="-342900">
              <a:lnSpc>
                <a:spcPct val="120000"/>
              </a:lnSpc>
              <a:spcBef>
                <a:spcPts val="1200"/>
              </a:spcBef>
              <a:spcAft>
                <a:spcPts val="1200"/>
              </a:spcAft>
              <a:buClr>
                <a:schemeClr val="tx2">
                  <a:lumMod val="60000"/>
                  <a:lumOff val="40000"/>
                </a:schemeClr>
              </a:buClr>
              <a:buFont typeface="Arial" panose="020B0604020202020204" pitchFamily="34" charset="0"/>
              <a:buChar char="•"/>
            </a:pPr>
            <a:r>
              <a:rPr lang="es-ES" sz="2200" dirty="0" smtClean="0">
                <a:solidFill>
                  <a:schemeClr val="tx1">
                    <a:lumMod val="85000"/>
                    <a:lumOff val="15000"/>
                  </a:schemeClr>
                </a:solidFill>
              </a:rPr>
              <a:t>Cumplir con las metas fiscales.</a:t>
            </a:r>
          </a:p>
          <a:p>
            <a:pPr marL="800100" lvl="1" indent="-342900">
              <a:lnSpc>
                <a:spcPct val="120000"/>
              </a:lnSpc>
              <a:spcBef>
                <a:spcPts val="1200"/>
              </a:spcBef>
              <a:spcAft>
                <a:spcPts val="1200"/>
              </a:spcAft>
              <a:buClr>
                <a:schemeClr val="tx2">
                  <a:lumMod val="60000"/>
                  <a:lumOff val="40000"/>
                </a:schemeClr>
              </a:buClr>
              <a:buFont typeface="Arial" panose="020B0604020202020204" pitchFamily="34" charset="0"/>
              <a:buChar char="•"/>
            </a:pPr>
            <a:r>
              <a:rPr lang="es-ES" sz="2200" dirty="0" smtClean="0">
                <a:solidFill>
                  <a:schemeClr val="tx1">
                    <a:lumMod val="85000"/>
                    <a:lumOff val="15000"/>
                  </a:schemeClr>
                </a:solidFill>
              </a:rPr>
              <a:t>Avanzar hacia el desarrollo.</a:t>
            </a:r>
          </a:p>
        </p:txBody>
      </p:sp>
    </p:spTree>
    <p:extLst>
      <p:ext uri="{BB962C8B-B14F-4D97-AF65-F5344CB8AC3E}">
        <p14:creationId xmlns:p14="http://schemas.microsoft.com/office/powerpoint/2010/main" val="2348314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20</a:t>
            </a:fld>
            <a:endParaRPr lang="es-AR"/>
          </a:p>
        </p:txBody>
      </p:sp>
      <p:sp>
        <p:nvSpPr>
          <p:cNvPr id="10" name="4 CuadroTexto"/>
          <p:cNvSpPr txBox="1"/>
          <p:nvPr/>
        </p:nvSpPr>
        <p:spPr>
          <a:xfrm>
            <a:off x="179512" y="-27384"/>
            <a:ext cx="8280000" cy="830997"/>
          </a:xfrm>
          <a:prstGeom prst="rect">
            <a:avLst/>
          </a:prstGeom>
          <a:noFill/>
        </p:spPr>
        <p:txBody>
          <a:bodyPr wrap="square" rtlCol="0">
            <a:spAutoFit/>
          </a:bodyPr>
          <a:lstStyle/>
          <a:p>
            <a:pPr marL="0" lvl="1">
              <a:spcBef>
                <a:spcPts val="600"/>
              </a:spcBef>
              <a:spcAft>
                <a:spcPts val="600"/>
              </a:spcAft>
              <a:buClr>
                <a:schemeClr val="tx2">
                  <a:lumMod val="60000"/>
                  <a:lumOff val="40000"/>
                </a:schemeClr>
              </a:buClr>
            </a:pPr>
            <a:r>
              <a:rPr lang="es-AR" sz="2400" b="1" dirty="0" smtClean="0">
                <a:solidFill>
                  <a:schemeClr val="bg1"/>
                </a:solidFill>
              </a:rPr>
              <a:t>Aumento de la deducción especial en ganancias para trabajadores autónomos</a:t>
            </a:r>
            <a:endParaRPr lang="es-AR" sz="2400" b="1" dirty="0">
              <a:solidFill>
                <a:schemeClr val="bg1"/>
              </a:solidFill>
            </a:endParaRPr>
          </a:p>
        </p:txBody>
      </p:sp>
      <p:sp>
        <p:nvSpPr>
          <p:cNvPr id="15" name="14 Rectángulo"/>
          <p:cNvSpPr/>
          <p:nvPr/>
        </p:nvSpPr>
        <p:spPr>
          <a:xfrm>
            <a:off x="612000" y="1202636"/>
            <a:ext cx="7920000" cy="646331"/>
          </a:xfrm>
          <a:prstGeom prst="rect">
            <a:avLst/>
          </a:prstGeom>
          <a:solidFill>
            <a:schemeClr val="accent1">
              <a:lumMod val="60000"/>
              <a:lumOff val="40000"/>
            </a:schemeClr>
          </a:solidFill>
        </p:spPr>
        <p:txBody>
          <a:bodyPr wrap="square" anchor="ctr">
            <a:spAutoFit/>
          </a:bodyPr>
          <a:lstStyle/>
          <a:p>
            <a:pPr algn="ctr">
              <a:buClr>
                <a:schemeClr val="accent1"/>
              </a:buClr>
            </a:pPr>
            <a:r>
              <a:rPr lang="es-AR" b="1" dirty="0" smtClean="0">
                <a:solidFill>
                  <a:schemeClr val="bg1"/>
                </a:solidFill>
              </a:rPr>
              <a:t>Se establece un tratamiento más equitativo para estos trabajadores, reduciendo el diferencial con trabajadores dependientes</a:t>
            </a:r>
            <a:endParaRPr lang="es-AR" b="1" dirty="0">
              <a:solidFill>
                <a:schemeClr val="bg1"/>
              </a:solidFill>
            </a:endParaRPr>
          </a:p>
        </p:txBody>
      </p:sp>
      <p:sp>
        <p:nvSpPr>
          <p:cNvPr id="14" name="13 CuadroTexto"/>
          <p:cNvSpPr txBox="1"/>
          <p:nvPr/>
        </p:nvSpPr>
        <p:spPr>
          <a:xfrm>
            <a:off x="8100392" y="25353"/>
            <a:ext cx="1150843" cy="430887"/>
          </a:xfrm>
          <a:prstGeom prst="rect">
            <a:avLst/>
          </a:prstGeom>
          <a:noFill/>
        </p:spPr>
        <p:txBody>
          <a:bodyPr wrap="square" rtlCol="0">
            <a:spAutoFit/>
          </a:bodyPr>
          <a:lstStyle/>
          <a:p>
            <a:pPr algn="ctr"/>
            <a:r>
              <a:rPr lang="es-AR" sz="1100" b="1" dirty="0" smtClean="0">
                <a:solidFill>
                  <a:schemeClr val="bg1"/>
                </a:solidFill>
              </a:rPr>
              <a:t>2. GANANCIAS AUTÓNOMOS</a:t>
            </a:r>
            <a:endParaRPr lang="es-AR" sz="1100" b="1" dirty="0">
              <a:solidFill>
                <a:schemeClr val="bg1"/>
              </a:solidFill>
            </a:endParaRPr>
          </a:p>
        </p:txBody>
      </p:sp>
      <p:sp>
        <p:nvSpPr>
          <p:cNvPr id="12" name="11 CuadroTexto"/>
          <p:cNvSpPr txBox="1"/>
          <p:nvPr/>
        </p:nvSpPr>
        <p:spPr>
          <a:xfrm>
            <a:off x="612000" y="1844824"/>
            <a:ext cx="7920000" cy="3323987"/>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200000"/>
              </a:lnSpc>
              <a:spcAft>
                <a:spcPts val="1200"/>
              </a:spcAft>
            </a:pPr>
            <a:r>
              <a:rPr lang="es-AR" sz="2000" dirty="0" smtClean="0">
                <a:solidFill>
                  <a:schemeClr val="tx1"/>
                </a:solidFill>
                <a:latin typeface="+mn-lt"/>
              </a:rPr>
              <a:t>En la actualidad el monto de la deducción especial para trabajadores dependientes es sustancialmente superior al aplicable para trabajadores autónomos.</a:t>
            </a:r>
          </a:p>
          <a:p>
            <a:pPr>
              <a:lnSpc>
                <a:spcPct val="200000"/>
              </a:lnSpc>
              <a:spcAft>
                <a:spcPts val="1200"/>
              </a:spcAft>
            </a:pPr>
            <a:r>
              <a:rPr lang="es-AR" sz="2000" dirty="0" smtClean="0">
                <a:solidFill>
                  <a:schemeClr val="tx1"/>
                </a:solidFill>
                <a:latin typeface="+mn-lt"/>
              </a:rPr>
              <a:t>Se propone duplicar el importe de la deducción especial que podrán computar estos últimos.</a:t>
            </a:r>
          </a:p>
        </p:txBody>
      </p:sp>
      <p:sp>
        <p:nvSpPr>
          <p:cNvPr id="8" name="7 Rectángulo"/>
          <p:cNvSpPr/>
          <p:nvPr/>
        </p:nvSpPr>
        <p:spPr>
          <a:xfrm>
            <a:off x="612000" y="5445224"/>
            <a:ext cx="7920000" cy="646331"/>
          </a:xfrm>
          <a:prstGeom prst="rect">
            <a:avLst/>
          </a:prstGeom>
          <a:solidFill>
            <a:schemeClr val="accent5"/>
          </a:solidFill>
        </p:spPr>
        <p:txBody>
          <a:bodyPr wrap="square" anchor="ctr">
            <a:spAutoFit/>
          </a:bodyPr>
          <a:lstStyle/>
          <a:p>
            <a:pPr algn="ctr">
              <a:buClr>
                <a:schemeClr val="accent1"/>
              </a:buClr>
            </a:pPr>
            <a:r>
              <a:rPr lang="es-AR" b="1" dirty="0" smtClean="0">
                <a:solidFill>
                  <a:srgbClr val="FF0000"/>
                </a:solidFill>
              </a:rPr>
              <a:t>Con el aumento de las deducciones se reduce la carga impositiva a los emprendedores </a:t>
            </a:r>
            <a:endParaRPr lang="es-AR" b="1" dirty="0">
              <a:solidFill>
                <a:srgbClr val="FF0000"/>
              </a:solidFill>
            </a:endParaRPr>
          </a:p>
        </p:txBody>
      </p:sp>
    </p:spTree>
    <p:extLst>
      <p:ext uri="{BB962C8B-B14F-4D97-AF65-F5344CB8AC3E}">
        <p14:creationId xmlns:p14="http://schemas.microsoft.com/office/powerpoint/2010/main" val="9108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21</a:t>
            </a:fld>
            <a:endParaRPr lang="es-AR"/>
          </a:p>
        </p:txBody>
      </p:sp>
      <p:sp>
        <p:nvSpPr>
          <p:cNvPr id="10" name="4 CuadroTexto"/>
          <p:cNvSpPr txBox="1"/>
          <p:nvPr/>
        </p:nvSpPr>
        <p:spPr>
          <a:xfrm>
            <a:off x="179512" y="159023"/>
            <a:ext cx="8280000" cy="461665"/>
          </a:xfrm>
          <a:prstGeom prst="rect">
            <a:avLst/>
          </a:prstGeom>
          <a:noFill/>
        </p:spPr>
        <p:txBody>
          <a:bodyPr wrap="square" rtlCol="0">
            <a:spAutoFit/>
          </a:bodyPr>
          <a:lstStyle/>
          <a:p>
            <a:pPr marL="0" lvl="1">
              <a:spcBef>
                <a:spcPts val="600"/>
              </a:spcBef>
              <a:spcAft>
                <a:spcPts val="600"/>
              </a:spcAft>
              <a:buClr>
                <a:schemeClr val="tx2">
                  <a:lumMod val="60000"/>
                  <a:lumOff val="40000"/>
                </a:schemeClr>
              </a:buClr>
            </a:pPr>
            <a:r>
              <a:rPr lang="es-AR" sz="2400" b="1" dirty="0" smtClean="0">
                <a:solidFill>
                  <a:schemeClr val="bg1"/>
                </a:solidFill>
              </a:rPr>
              <a:t>Eliminación del impuesto a la transferencia de inmuebles (ITI)</a:t>
            </a:r>
            <a:endParaRPr lang="es-AR" sz="2400" b="1" dirty="0">
              <a:solidFill>
                <a:schemeClr val="bg1"/>
              </a:solidFill>
            </a:endParaRPr>
          </a:p>
        </p:txBody>
      </p:sp>
      <p:sp>
        <p:nvSpPr>
          <p:cNvPr id="15" name="14 Rectángulo"/>
          <p:cNvSpPr/>
          <p:nvPr/>
        </p:nvSpPr>
        <p:spPr>
          <a:xfrm>
            <a:off x="612000" y="908720"/>
            <a:ext cx="7920000" cy="646331"/>
          </a:xfrm>
          <a:prstGeom prst="rect">
            <a:avLst/>
          </a:prstGeom>
          <a:solidFill>
            <a:schemeClr val="accent1">
              <a:lumMod val="60000"/>
              <a:lumOff val="40000"/>
            </a:schemeClr>
          </a:solidFill>
        </p:spPr>
        <p:txBody>
          <a:bodyPr wrap="square" anchor="ctr">
            <a:spAutoFit/>
          </a:bodyPr>
          <a:lstStyle/>
          <a:p>
            <a:pPr algn="ctr">
              <a:buClr>
                <a:schemeClr val="accent1"/>
              </a:buClr>
            </a:pPr>
            <a:r>
              <a:rPr lang="es-AR" b="1" dirty="0" smtClean="0">
                <a:solidFill>
                  <a:schemeClr val="bg1"/>
                </a:solidFill>
              </a:rPr>
              <a:t>Se elimina el ITI y se introduce un impuesto a la ganancia de capital por la venta de inmuebles  ̶̶</a:t>
            </a:r>
            <a:r>
              <a:rPr lang="es-AR" b="1" dirty="0">
                <a:solidFill>
                  <a:schemeClr val="bg1"/>
                </a:solidFill>
              </a:rPr>
              <a:t>excepto </a:t>
            </a:r>
            <a:r>
              <a:rPr lang="es-AR" b="1" dirty="0" smtClean="0">
                <a:solidFill>
                  <a:schemeClr val="bg1"/>
                </a:solidFill>
              </a:rPr>
              <a:t>casa-habitación</a:t>
            </a:r>
            <a:r>
              <a:rPr lang="es-AR" b="1" dirty="0">
                <a:solidFill>
                  <a:schemeClr val="bg1"/>
                </a:solidFill>
              </a:rPr>
              <a:t>-</a:t>
            </a:r>
            <a:r>
              <a:rPr lang="es-AR" b="1" dirty="0" smtClean="0">
                <a:solidFill>
                  <a:schemeClr val="bg1"/>
                </a:solidFill>
              </a:rPr>
              <a:t> con una alícuota reducida del 15%</a:t>
            </a:r>
            <a:endParaRPr lang="es-AR" b="1" dirty="0">
              <a:solidFill>
                <a:schemeClr val="bg1"/>
              </a:solidFill>
            </a:endParaRPr>
          </a:p>
        </p:txBody>
      </p:sp>
      <p:sp>
        <p:nvSpPr>
          <p:cNvPr id="14" name="13 CuadroTexto"/>
          <p:cNvSpPr txBox="1"/>
          <p:nvPr/>
        </p:nvSpPr>
        <p:spPr>
          <a:xfrm>
            <a:off x="8100392" y="25353"/>
            <a:ext cx="1150843" cy="261610"/>
          </a:xfrm>
          <a:prstGeom prst="rect">
            <a:avLst/>
          </a:prstGeom>
          <a:noFill/>
        </p:spPr>
        <p:txBody>
          <a:bodyPr wrap="square" rtlCol="0">
            <a:spAutoFit/>
          </a:bodyPr>
          <a:lstStyle/>
          <a:p>
            <a:pPr algn="ctr"/>
            <a:r>
              <a:rPr lang="es-AR" sz="1100" b="1" dirty="0" smtClean="0">
                <a:solidFill>
                  <a:schemeClr val="bg1"/>
                </a:solidFill>
              </a:rPr>
              <a:t>3. ITI</a:t>
            </a:r>
            <a:endParaRPr lang="es-AR" sz="1100" b="1" dirty="0">
              <a:solidFill>
                <a:schemeClr val="bg1"/>
              </a:solidFill>
            </a:endParaRPr>
          </a:p>
        </p:txBody>
      </p:sp>
      <p:sp>
        <p:nvSpPr>
          <p:cNvPr id="12" name="11 CuadroTexto"/>
          <p:cNvSpPr txBox="1"/>
          <p:nvPr/>
        </p:nvSpPr>
        <p:spPr>
          <a:xfrm>
            <a:off x="612000" y="1755681"/>
            <a:ext cx="7920000" cy="3185487"/>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00000"/>
              </a:lnSpc>
              <a:spcBef>
                <a:spcPts val="600"/>
              </a:spcBef>
              <a:spcAft>
                <a:spcPts val="600"/>
              </a:spcAft>
            </a:pPr>
            <a:r>
              <a:rPr lang="es-AR" sz="1900" dirty="0">
                <a:solidFill>
                  <a:schemeClr val="tx1"/>
                </a:solidFill>
              </a:rPr>
              <a:t>Las ganancias por venta de inmuebles y otros derechos realizada por personas humanas no </a:t>
            </a:r>
            <a:r>
              <a:rPr lang="es-AR" sz="1900" dirty="0" err="1">
                <a:solidFill>
                  <a:schemeClr val="tx1"/>
                </a:solidFill>
              </a:rPr>
              <a:t>habitualistas</a:t>
            </a:r>
            <a:r>
              <a:rPr lang="es-AR" sz="1900" dirty="0">
                <a:solidFill>
                  <a:schemeClr val="tx1"/>
                </a:solidFill>
              </a:rPr>
              <a:t> resultarán alcanzadas por el impuesto a las </a:t>
            </a:r>
            <a:r>
              <a:rPr lang="es-AR" sz="1900" dirty="0" smtClean="0">
                <a:solidFill>
                  <a:schemeClr val="tx1"/>
                </a:solidFill>
              </a:rPr>
              <a:t>ganancias.</a:t>
            </a:r>
            <a:endParaRPr lang="es-AR" sz="1900" dirty="0">
              <a:solidFill>
                <a:schemeClr val="tx1"/>
              </a:solidFill>
            </a:endParaRPr>
          </a:p>
          <a:p>
            <a:pPr>
              <a:lnSpc>
                <a:spcPct val="100000"/>
              </a:lnSpc>
              <a:spcBef>
                <a:spcPts val="600"/>
              </a:spcBef>
              <a:spcAft>
                <a:spcPts val="600"/>
              </a:spcAft>
            </a:pPr>
            <a:r>
              <a:rPr lang="es-AR" sz="1900" dirty="0">
                <a:solidFill>
                  <a:schemeClr val="tx1"/>
                </a:solidFill>
              </a:rPr>
              <a:t>Se aplicará la alícuota del 15% sobre la ganancia de capital que se obtenga respecto del costo actualizado del </a:t>
            </a:r>
            <a:r>
              <a:rPr lang="es-AR" sz="1900" dirty="0" smtClean="0">
                <a:solidFill>
                  <a:schemeClr val="tx1"/>
                </a:solidFill>
              </a:rPr>
              <a:t>bien. </a:t>
            </a:r>
            <a:endParaRPr lang="es-AR" sz="1900" dirty="0">
              <a:solidFill>
                <a:schemeClr val="tx1"/>
              </a:solidFill>
            </a:endParaRPr>
          </a:p>
          <a:p>
            <a:pPr>
              <a:lnSpc>
                <a:spcPct val="100000"/>
              </a:lnSpc>
              <a:spcBef>
                <a:spcPts val="600"/>
              </a:spcBef>
              <a:spcAft>
                <a:spcPts val="600"/>
              </a:spcAft>
            </a:pPr>
            <a:r>
              <a:rPr lang="es-AR" sz="1900" dirty="0">
                <a:solidFill>
                  <a:schemeClr val="tx1"/>
                </a:solidFill>
              </a:rPr>
              <a:t>No aplica el gravamen para la transferencia de inmuebles destinados a casa-habitación del </a:t>
            </a:r>
            <a:r>
              <a:rPr lang="es-AR" sz="1900" dirty="0" smtClean="0">
                <a:solidFill>
                  <a:schemeClr val="tx1"/>
                </a:solidFill>
              </a:rPr>
              <a:t>contribuyente.</a:t>
            </a:r>
            <a:endParaRPr lang="es-AR" sz="1900" dirty="0">
              <a:solidFill>
                <a:schemeClr val="tx1"/>
              </a:solidFill>
            </a:endParaRPr>
          </a:p>
          <a:p>
            <a:pPr>
              <a:lnSpc>
                <a:spcPct val="100000"/>
              </a:lnSpc>
              <a:spcBef>
                <a:spcPts val="600"/>
              </a:spcBef>
              <a:spcAft>
                <a:spcPts val="600"/>
              </a:spcAft>
            </a:pPr>
            <a:r>
              <a:rPr lang="es-AR" sz="1900" dirty="0">
                <a:solidFill>
                  <a:schemeClr val="tx1"/>
                </a:solidFill>
              </a:rPr>
              <a:t>Las medidas rigen para inmuebles y otros derechos adquiridos a partir de la vigencia de la </a:t>
            </a:r>
            <a:r>
              <a:rPr lang="es-AR" sz="1900" dirty="0" smtClean="0">
                <a:solidFill>
                  <a:schemeClr val="tx1"/>
                </a:solidFill>
              </a:rPr>
              <a:t>ley.</a:t>
            </a:r>
            <a:endParaRPr lang="es-AR" sz="1900" b="1" dirty="0">
              <a:solidFill>
                <a:schemeClr val="tx1"/>
              </a:solidFill>
            </a:endParaRPr>
          </a:p>
        </p:txBody>
      </p:sp>
      <p:sp>
        <p:nvSpPr>
          <p:cNvPr id="7" name="6 CuadroTexto"/>
          <p:cNvSpPr txBox="1"/>
          <p:nvPr/>
        </p:nvSpPr>
        <p:spPr>
          <a:xfrm>
            <a:off x="612000" y="5373216"/>
            <a:ext cx="7920000" cy="782060"/>
          </a:xfrm>
          <a:prstGeom prst="rect">
            <a:avLst/>
          </a:prstGeom>
          <a:solidFill>
            <a:srgbClr val="7F7F7F"/>
          </a:solidFill>
        </p:spPr>
        <p:txBody>
          <a:bodyPr wrap="square" rtlCol="0" anchor="ctr">
            <a:spAutoFit/>
          </a:bodyPr>
          <a:lstStyle/>
          <a:p>
            <a:pPr algn="ctr">
              <a:buClr>
                <a:schemeClr val="tx2">
                  <a:lumMod val="60000"/>
                  <a:lumOff val="40000"/>
                </a:schemeClr>
              </a:buClr>
            </a:pPr>
            <a:r>
              <a:rPr lang="es-AR" b="1" dirty="0" smtClean="0">
                <a:solidFill>
                  <a:schemeClr val="bg1"/>
                </a:solidFill>
                <a:latin typeface="+mj-lt"/>
              </a:rPr>
              <a:t>Esta medida facilitará </a:t>
            </a:r>
            <a:r>
              <a:rPr lang="es-AR" b="1" dirty="0">
                <a:solidFill>
                  <a:schemeClr val="bg1"/>
                </a:solidFill>
                <a:latin typeface="+mj-lt"/>
              </a:rPr>
              <a:t>el acceso a la </a:t>
            </a:r>
            <a:r>
              <a:rPr lang="es-AR" b="1" dirty="0" smtClean="0">
                <a:solidFill>
                  <a:schemeClr val="bg1"/>
                </a:solidFill>
                <a:latin typeface="+mj-lt"/>
              </a:rPr>
              <a:t>vivienda, mejorará </a:t>
            </a:r>
            <a:r>
              <a:rPr lang="es-AR" b="1" dirty="0">
                <a:solidFill>
                  <a:schemeClr val="bg1"/>
                </a:solidFill>
                <a:latin typeface="+mj-lt"/>
              </a:rPr>
              <a:t>la equidad del sistema </a:t>
            </a:r>
            <a:r>
              <a:rPr lang="es-AR" b="1" dirty="0" smtClean="0">
                <a:solidFill>
                  <a:schemeClr val="bg1"/>
                </a:solidFill>
                <a:latin typeface="+mj-lt"/>
              </a:rPr>
              <a:t>tributario y fomentará </a:t>
            </a:r>
            <a:r>
              <a:rPr lang="es-AR" b="1" dirty="0">
                <a:solidFill>
                  <a:schemeClr val="bg1"/>
                </a:solidFill>
                <a:latin typeface="+mj-lt"/>
              </a:rPr>
              <a:t>la formalización de la </a:t>
            </a:r>
            <a:r>
              <a:rPr lang="es-AR" b="1" dirty="0" smtClean="0">
                <a:solidFill>
                  <a:schemeClr val="bg1"/>
                </a:solidFill>
                <a:latin typeface="+mj-lt"/>
              </a:rPr>
              <a:t>actividad</a:t>
            </a:r>
            <a:endParaRPr lang="es-AR" b="1" dirty="0">
              <a:solidFill>
                <a:schemeClr val="bg1"/>
              </a:solidFill>
              <a:latin typeface="+mj-lt"/>
            </a:endParaRPr>
          </a:p>
        </p:txBody>
      </p:sp>
    </p:spTree>
    <p:extLst>
      <p:ext uri="{BB962C8B-B14F-4D97-AF65-F5344CB8AC3E}">
        <p14:creationId xmlns:p14="http://schemas.microsoft.com/office/powerpoint/2010/main" val="728988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22</a:t>
            </a:fld>
            <a:endParaRPr lang="es-AR"/>
          </a:p>
        </p:txBody>
      </p:sp>
      <p:sp>
        <p:nvSpPr>
          <p:cNvPr id="6" name="4 CuadroTexto"/>
          <p:cNvSpPr txBox="1"/>
          <p:nvPr/>
        </p:nvSpPr>
        <p:spPr>
          <a:xfrm>
            <a:off x="179512" y="188640"/>
            <a:ext cx="828000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Modificación de </a:t>
            </a:r>
            <a:r>
              <a:rPr lang="es-AR" sz="2400" b="1" dirty="0">
                <a:solidFill>
                  <a:schemeClr val="bg1"/>
                </a:solidFill>
                <a:latin typeface="+mj-lt"/>
                <a:ea typeface="Arial Unicode MS" panose="020B0604020202020204" pitchFamily="34" charset="-128"/>
                <a:cs typeface="Arial" pitchFamily="34" charset="0"/>
              </a:rPr>
              <a:t>alícuotas </a:t>
            </a:r>
            <a:r>
              <a:rPr lang="es-AR" sz="2400" b="1" dirty="0" smtClean="0">
                <a:solidFill>
                  <a:schemeClr val="bg1"/>
                </a:solidFill>
                <a:latin typeface="+mj-lt"/>
                <a:ea typeface="Arial Unicode MS" panose="020B0604020202020204" pitchFamily="34" charset="-128"/>
                <a:cs typeface="Arial" pitchFamily="34" charset="0"/>
              </a:rPr>
              <a:t>de impuestos </a:t>
            </a:r>
            <a:r>
              <a:rPr lang="es-AR" sz="2400" b="1" dirty="0">
                <a:solidFill>
                  <a:schemeClr val="bg1"/>
                </a:solidFill>
                <a:latin typeface="+mj-lt"/>
                <a:ea typeface="Arial Unicode MS" panose="020B0604020202020204" pitchFamily="34" charset="-128"/>
                <a:cs typeface="Arial" pitchFamily="34" charset="0"/>
              </a:rPr>
              <a:t>internos</a:t>
            </a:r>
          </a:p>
        </p:txBody>
      </p:sp>
      <p:graphicFrame>
        <p:nvGraphicFramePr>
          <p:cNvPr id="5" name="4 Tabla"/>
          <p:cNvGraphicFramePr>
            <a:graphicFrameLocks noGrp="1"/>
          </p:cNvGraphicFramePr>
          <p:nvPr>
            <p:extLst>
              <p:ext uri="{D42A27DB-BD31-4B8C-83A1-F6EECF244321}">
                <p14:modId xmlns:p14="http://schemas.microsoft.com/office/powerpoint/2010/main" val="2724787108"/>
              </p:ext>
            </p:extLst>
          </p:nvPr>
        </p:nvGraphicFramePr>
        <p:xfrm>
          <a:off x="612001" y="3894802"/>
          <a:ext cx="7919999" cy="2486526"/>
        </p:xfrm>
        <a:graphic>
          <a:graphicData uri="http://schemas.openxmlformats.org/drawingml/2006/table">
            <a:tbl>
              <a:tblPr/>
              <a:tblGrid>
                <a:gridCol w="3887991">
                  <a:extLst>
                    <a:ext uri="{9D8B030D-6E8A-4147-A177-3AD203B41FA5}">
                      <a16:colId xmlns="" xmlns:a16="http://schemas.microsoft.com/office/drawing/2014/main" val="20000"/>
                    </a:ext>
                  </a:extLst>
                </a:gridCol>
                <a:gridCol w="2016004">
                  <a:extLst>
                    <a:ext uri="{9D8B030D-6E8A-4147-A177-3AD203B41FA5}">
                      <a16:colId xmlns="" xmlns:a16="http://schemas.microsoft.com/office/drawing/2014/main" val="20001"/>
                    </a:ext>
                  </a:extLst>
                </a:gridCol>
                <a:gridCol w="2016004">
                  <a:extLst>
                    <a:ext uri="{9D8B030D-6E8A-4147-A177-3AD203B41FA5}">
                      <a16:colId xmlns="" xmlns:a16="http://schemas.microsoft.com/office/drawing/2014/main" val="20002"/>
                    </a:ext>
                  </a:extLst>
                </a:gridCol>
              </a:tblGrid>
              <a:tr h="355218">
                <a:tc>
                  <a:txBody>
                    <a:bodyPr/>
                    <a:lstStyle/>
                    <a:p>
                      <a:pPr algn="ctr" rtl="0" fontAlgn="ctr"/>
                      <a:r>
                        <a:rPr lang="es-AR" sz="1800" b="1" i="0" u="none" strike="noStrike" dirty="0" smtClean="0">
                          <a:solidFill>
                            <a:srgbClr val="FFFFFF"/>
                          </a:solidFill>
                          <a:effectLst/>
                          <a:latin typeface="Calibri"/>
                        </a:rPr>
                        <a:t>Producto</a:t>
                      </a:r>
                      <a:endParaRPr lang="es-AR" sz="1800" b="1"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8DD5"/>
                    </a:solidFill>
                  </a:tcPr>
                </a:tc>
                <a:tc>
                  <a:txBody>
                    <a:bodyPr/>
                    <a:lstStyle/>
                    <a:p>
                      <a:pPr algn="ctr" rtl="0" fontAlgn="ctr"/>
                      <a:r>
                        <a:rPr lang="es-AR" sz="1800" b="1" i="0" u="none" strike="noStrike" dirty="0" smtClean="0">
                          <a:solidFill>
                            <a:srgbClr val="FFFFFF"/>
                          </a:solidFill>
                          <a:effectLst/>
                          <a:latin typeface="Calibri"/>
                        </a:rPr>
                        <a:t>Alícuota actual</a:t>
                      </a:r>
                      <a:endParaRPr lang="es-AR" sz="1800" b="1" i="0" u="none" strike="noStrike" dirty="0">
                        <a:solidFill>
                          <a:srgbClr val="FFFFFF"/>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8DD5"/>
                    </a:solidFill>
                  </a:tcPr>
                </a:tc>
                <a:tc>
                  <a:txBody>
                    <a:bodyPr/>
                    <a:lstStyle/>
                    <a:p>
                      <a:pPr algn="ctr" rtl="0" fontAlgn="ctr"/>
                      <a:r>
                        <a:rPr lang="es-AR" sz="1800" b="1" i="0" u="none" strike="noStrike" dirty="0" smtClean="0">
                          <a:solidFill>
                            <a:srgbClr val="FFFFFF"/>
                          </a:solidFill>
                          <a:effectLst/>
                          <a:latin typeface="Calibri"/>
                        </a:rPr>
                        <a:t>Alícuota proyectada</a:t>
                      </a:r>
                      <a:endParaRPr lang="es-AR" sz="1800" b="1" i="0" u="none" strike="noStrike" dirty="0">
                        <a:solidFill>
                          <a:srgbClr val="FFFFFF"/>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38DD5"/>
                    </a:solidFill>
                  </a:tcPr>
                </a:tc>
                <a:extLst>
                  <a:ext uri="{0D108BD9-81ED-4DB2-BD59-A6C34878D82A}">
                    <a16:rowId xmlns="" xmlns:a16="http://schemas.microsoft.com/office/drawing/2014/main" val="10000"/>
                  </a:ext>
                </a:extLst>
              </a:tr>
              <a:tr h="355218">
                <a:tc>
                  <a:txBody>
                    <a:bodyPr/>
                    <a:lstStyle/>
                    <a:p>
                      <a:pPr algn="l" rtl="0" fontAlgn="ctr"/>
                      <a:r>
                        <a:rPr lang="es-AR" sz="1800" b="1" i="0" u="none" strike="noStrike" dirty="0">
                          <a:solidFill>
                            <a:srgbClr val="262626"/>
                          </a:solidFill>
                          <a:effectLst/>
                          <a:latin typeface="Calibri"/>
                        </a:rPr>
                        <a:t>Celulares, televisores, monitores, etc.</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 xmlns:a16="http://schemas.microsoft.com/office/drawing/2014/main" val="10001"/>
                  </a:ext>
                </a:extLst>
              </a:tr>
              <a:tr h="355218">
                <a:tc>
                  <a:txBody>
                    <a:bodyPr/>
                    <a:lstStyle/>
                    <a:p>
                      <a:pPr algn="l" rtl="0" fontAlgn="ctr"/>
                      <a:r>
                        <a:rPr lang="es-AR" sz="1800" b="1" i="0" u="none" strike="noStrike" dirty="0">
                          <a:solidFill>
                            <a:srgbClr val="262626"/>
                          </a:solidFill>
                          <a:effectLst/>
                          <a:latin typeface="Calibri"/>
                        </a:rPr>
                        <a:t>Autos gama media ($</a:t>
                      </a:r>
                      <a:r>
                        <a:rPr lang="es-AR" sz="1800" b="1" i="0" u="none" strike="noStrike" dirty="0" smtClean="0">
                          <a:solidFill>
                            <a:srgbClr val="262626"/>
                          </a:solidFill>
                          <a:effectLst/>
                          <a:latin typeface="Calibri"/>
                        </a:rPr>
                        <a:t>380</a:t>
                      </a:r>
                      <a:r>
                        <a:rPr lang="es-AR" sz="1800" b="1" i="0" u="none" strike="noStrike" baseline="0" dirty="0" smtClean="0">
                          <a:solidFill>
                            <a:srgbClr val="262626"/>
                          </a:solidFill>
                          <a:effectLst/>
                          <a:latin typeface="Calibri"/>
                        </a:rPr>
                        <a:t> mil</a:t>
                      </a:r>
                      <a:r>
                        <a:rPr lang="es-AR" sz="1800" b="1" i="0" u="none" strike="noStrike" dirty="0" smtClean="0">
                          <a:solidFill>
                            <a:srgbClr val="262626"/>
                          </a:solidFill>
                          <a:effectLst/>
                          <a:latin typeface="Calibri"/>
                        </a:rPr>
                        <a:t> / </a:t>
                      </a:r>
                      <a:r>
                        <a:rPr lang="es-AR" sz="1800" b="1" i="0" u="none" strike="noStrike" dirty="0">
                          <a:solidFill>
                            <a:srgbClr val="262626"/>
                          </a:solidFill>
                          <a:effectLst/>
                          <a:latin typeface="Calibri"/>
                        </a:rPr>
                        <a:t>$</a:t>
                      </a:r>
                      <a:r>
                        <a:rPr lang="es-AR" sz="1800" b="1" i="0" u="none" strike="noStrike" dirty="0" smtClean="0">
                          <a:solidFill>
                            <a:srgbClr val="262626"/>
                          </a:solidFill>
                          <a:effectLst/>
                          <a:latin typeface="Calibri"/>
                        </a:rPr>
                        <a:t>80</a:t>
                      </a:r>
                      <a:r>
                        <a:rPr lang="es-AR" sz="1800" b="1" i="0" u="none" strike="noStrike" baseline="0" dirty="0" smtClean="0">
                          <a:solidFill>
                            <a:srgbClr val="262626"/>
                          </a:solidFill>
                          <a:effectLst/>
                          <a:latin typeface="Calibri"/>
                        </a:rPr>
                        <a:t>0 mil</a:t>
                      </a:r>
                      <a:r>
                        <a:rPr lang="es-AR" sz="1800" b="1" i="0" u="none" strike="noStrike" dirty="0" smtClean="0">
                          <a:solidFill>
                            <a:srgbClr val="262626"/>
                          </a:solidFill>
                          <a:effectLst/>
                          <a:latin typeface="Calibri"/>
                        </a:rPr>
                        <a:t>)</a:t>
                      </a:r>
                      <a:endParaRPr lang="es-AR" sz="1800" b="1" i="0" u="none" strike="noStrike" dirty="0">
                        <a:solidFill>
                          <a:srgbClr val="262626"/>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 xmlns:a16="http://schemas.microsoft.com/office/drawing/2014/main" val="10002"/>
                  </a:ext>
                </a:extLst>
              </a:tr>
              <a:tr h="355218">
                <a:tc>
                  <a:txBody>
                    <a:bodyPr/>
                    <a:lstStyle/>
                    <a:p>
                      <a:pPr algn="l" rtl="0" fontAlgn="ctr"/>
                      <a:r>
                        <a:rPr lang="es-AR" sz="1800" b="1" i="0" u="none" strike="noStrike" dirty="0">
                          <a:solidFill>
                            <a:srgbClr val="262626"/>
                          </a:solidFill>
                          <a:effectLst/>
                          <a:latin typeface="Calibri"/>
                        </a:rPr>
                        <a:t>Motos gama media ($</a:t>
                      </a:r>
                      <a:r>
                        <a:rPr lang="es-AR" sz="1800" b="1" i="0" u="none" strike="noStrike" dirty="0" smtClean="0">
                          <a:solidFill>
                            <a:srgbClr val="262626"/>
                          </a:solidFill>
                          <a:effectLst/>
                          <a:latin typeface="Calibri"/>
                        </a:rPr>
                        <a:t>70</a:t>
                      </a:r>
                      <a:r>
                        <a:rPr lang="es-AR" sz="1800" b="1" i="0" u="none" strike="noStrike" baseline="0" dirty="0" smtClean="0">
                          <a:solidFill>
                            <a:srgbClr val="262626"/>
                          </a:solidFill>
                          <a:effectLst/>
                          <a:latin typeface="Calibri"/>
                        </a:rPr>
                        <a:t> mil</a:t>
                      </a:r>
                      <a:r>
                        <a:rPr lang="es-AR" sz="1800" b="1" i="0" u="none" strike="noStrike" dirty="0" smtClean="0">
                          <a:solidFill>
                            <a:srgbClr val="262626"/>
                          </a:solidFill>
                          <a:effectLst/>
                          <a:latin typeface="Calibri"/>
                        </a:rPr>
                        <a:t> </a:t>
                      </a:r>
                      <a:r>
                        <a:rPr lang="es-AR" sz="1800" b="1" i="0" u="none" strike="noStrike" dirty="0">
                          <a:solidFill>
                            <a:srgbClr val="262626"/>
                          </a:solidFill>
                          <a:effectLst/>
                          <a:latin typeface="Calibri"/>
                        </a:rPr>
                        <a:t>/ </a:t>
                      </a:r>
                      <a:r>
                        <a:rPr lang="es-AR" sz="1800" b="1" i="0" u="none" strike="noStrike" dirty="0" smtClean="0">
                          <a:solidFill>
                            <a:srgbClr val="262626"/>
                          </a:solidFill>
                          <a:effectLst/>
                          <a:latin typeface="Calibri"/>
                        </a:rPr>
                        <a:t>$140</a:t>
                      </a:r>
                      <a:r>
                        <a:rPr lang="es-AR" sz="1800" b="1" i="0" u="none" strike="noStrike" baseline="0" dirty="0" smtClean="0">
                          <a:solidFill>
                            <a:srgbClr val="262626"/>
                          </a:solidFill>
                          <a:effectLst/>
                          <a:latin typeface="Calibri"/>
                        </a:rPr>
                        <a:t> mil</a:t>
                      </a:r>
                      <a:r>
                        <a:rPr lang="es-AR" sz="1800" b="1" i="0" u="none" strike="noStrike" dirty="0" smtClean="0">
                          <a:solidFill>
                            <a:srgbClr val="262626"/>
                          </a:solidFill>
                          <a:effectLst/>
                          <a:latin typeface="Calibri"/>
                        </a:rPr>
                        <a:t>)</a:t>
                      </a:r>
                      <a:endParaRPr lang="es-AR" sz="1800" b="1" i="0" u="none" strike="noStrike" dirty="0">
                        <a:solidFill>
                          <a:srgbClr val="262626"/>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 xmlns:a16="http://schemas.microsoft.com/office/drawing/2014/main" val="10003"/>
                  </a:ext>
                </a:extLst>
              </a:tr>
              <a:tr h="355218">
                <a:tc>
                  <a:txBody>
                    <a:bodyPr/>
                    <a:lstStyle/>
                    <a:p>
                      <a:pPr algn="l" rtl="0" fontAlgn="ctr"/>
                      <a:r>
                        <a:rPr lang="es-AR" sz="1800" b="1" i="0" u="none" strike="noStrike" dirty="0">
                          <a:solidFill>
                            <a:srgbClr val="262626"/>
                          </a:solidFill>
                          <a:effectLst/>
                          <a:latin typeface="Calibri"/>
                        </a:rPr>
                        <a:t>Aeronaves</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 xmlns:a16="http://schemas.microsoft.com/office/drawing/2014/main" val="10004"/>
                  </a:ext>
                </a:extLst>
              </a:tr>
              <a:tr h="355218">
                <a:tc>
                  <a:txBody>
                    <a:bodyPr/>
                    <a:lstStyle/>
                    <a:p>
                      <a:pPr algn="l" rtl="0" fontAlgn="ctr"/>
                      <a:r>
                        <a:rPr lang="es-AR" sz="1800" b="1" i="0" u="none" strike="noStrike" dirty="0">
                          <a:solidFill>
                            <a:srgbClr val="262626"/>
                          </a:solidFill>
                          <a:effectLst/>
                          <a:latin typeface="Calibri"/>
                        </a:rPr>
                        <a:t>Embarcaciones gama alta </a:t>
                      </a:r>
                      <a:r>
                        <a:rPr lang="es-AR" sz="1800" b="1" i="0" u="none" strike="noStrike" dirty="0" smtClean="0">
                          <a:solidFill>
                            <a:srgbClr val="262626"/>
                          </a:solidFill>
                          <a:effectLst/>
                          <a:latin typeface="Calibri"/>
                        </a:rPr>
                        <a:t>(&gt; </a:t>
                      </a:r>
                      <a:r>
                        <a:rPr lang="es-AR" sz="1800" b="1" i="0" u="none" strike="noStrike" dirty="0">
                          <a:solidFill>
                            <a:srgbClr val="262626"/>
                          </a:solidFill>
                          <a:effectLst/>
                          <a:latin typeface="Calibri"/>
                        </a:rPr>
                        <a:t>$</a:t>
                      </a:r>
                      <a:r>
                        <a:rPr lang="es-AR" sz="1800" b="1" i="0" u="none" strike="noStrike" dirty="0" smtClean="0">
                          <a:solidFill>
                            <a:srgbClr val="262626"/>
                          </a:solidFill>
                          <a:effectLst/>
                          <a:latin typeface="Calibri"/>
                        </a:rPr>
                        <a:t>430 mil)</a:t>
                      </a:r>
                      <a:endParaRPr lang="es-AR" sz="1800" b="1" i="0" u="none" strike="noStrike" dirty="0">
                        <a:solidFill>
                          <a:srgbClr val="262626"/>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tc>
                  <a:txBody>
                    <a:bodyPr/>
                    <a:lstStyle/>
                    <a:p>
                      <a:pPr algn="ctr" rtl="0" fontAlgn="ctr"/>
                      <a:r>
                        <a:rPr lang="es-AR" sz="1800" b="1" i="0" u="none" strike="noStrike" dirty="0">
                          <a:solidFill>
                            <a:srgbClr val="262626"/>
                          </a:solidFill>
                          <a:effectLst/>
                          <a:latin typeface="Calibri"/>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D8E8"/>
                    </a:solidFill>
                  </a:tcPr>
                </a:tc>
                <a:extLst>
                  <a:ext uri="{0D108BD9-81ED-4DB2-BD59-A6C34878D82A}">
                    <a16:rowId xmlns="" xmlns:a16="http://schemas.microsoft.com/office/drawing/2014/main" val="10005"/>
                  </a:ext>
                </a:extLst>
              </a:tr>
              <a:tr h="355218">
                <a:tc>
                  <a:txBody>
                    <a:bodyPr/>
                    <a:lstStyle/>
                    <a:p>
                      <a:pPr algn="l" rtl="0" fontAlgn="ctr"/>
                      <a:r>
                        <a:rPr lang="es-AR" sz="1800" b="1" i="0" u="none" strike="noStrike" dirty="0">
                          <a:solidFill>
                            <a:srgbClr val="262626"/>
                          </a:solidFill>
                          <a:effectLst/>
                          <a:latin typeface="Calibri"/>
                        </a:rPr>
                        <a:t>Motos gama </a:t>
                      </a:r>
                      <a:r>
                        <a:rPr lang="es-AR" sz="1800" b="1" i="0" u="none" strike="noStrike" dirty="0" smtClean="0">
                          <a:solidFill>
                            <a:srgbClr val="262626"/>
                          </a:solidFill>
                          <a:effectLst/>
                          <a:latin typeface="Calibri"/>
                        </a:rPr>
                        <a:t>alta (&gt; </a:t>
                      </a:r>
                      <a:r>
                        <a:rPr lang="es-AR" sz="1800" b="1" i="0" u="none" strike="noStrike" dirty="0">
                          <a:solidFill>
                            <a:srgbClr val="262626"/>
                          </a:solidFill>
                          <a:effectLst/>
                          <a:latin typeface="Calibri"/>
                        </a:rPr>
                        <a:t>$</a:t>
                      </a:r>
                      <a:r>
                        <a:rPr lang="es-AR" sz="1800" b="1" i="0" u="none" strike="noStrike" dirty="0" smtClean="0">
                          <a:solidFill>
                            <a:srgbClr val="262626"/>
                          </a:solidFill>
                          <a:effectLst/>
                          <a:latin typeface="Calibri"/>
                        </a:rPr>
                        <a:t>140</a:t>
                      </a:r>
                      <a:r>
                        <a:rPr lang="es-AR" sz="1800" b="1" i="0" u="none" strike="noStrike" baseline="0" dirty="0" smtClean="0">
                          <a:solidFill>
                            <a:srgbClr val="262626"/>
                          </a:solidFill>
                          <a:effectLst/>
                          <a:latin typeface="Calibri"/>
                        </a:rPr>
                        <a:t> mil</a:t>
                      </a:r>
                      <a:r>
                        <a:rPr lang="es-AR" sz="1800" b="1" i="0" u="none" strike="noStrike" dirty="0" smtClean="0">
                          <a:solidFill>
                            <a:srgbClr val="262626"/>
                          </a:solidFill>
                          <a:effectLst/>
                          <a:latin typeface="Calibri"/>
                        </a:rPr>
                        <a:t>)</a:t>
                      </a:r>
                      <a:endParaRPr lang="es-AR" sz="1800" b="1" i="0" u="none" strike="noStrike" dirty="0">
                        <a:solidFill>
                          <a:srgbClr val="262626"/>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ctr" rtl="0" fontAlgn="ctr"/>
                      <a:r>
                        <a:rPr lang="es-AR" sz="1800" b="1" i="0" u="none" strike="noStrike" dirty="0">
                          <a:solidFill>
                            <a:srgbClr val="262626"/>
                          </a:solidFill>
                          <a:effectLst/>
                          <a:latin typeface="Calibri"/>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 xmlns:a16="http://schemas.microsoft.com/office/drawing/2014/main" val="10006"/>
                  </a:ext>
                </a:extLst>
              </a:tr>
            </a:tbl>
          </a:graphicData>
        </a:graphic>
      </p:graphicFrame>
      <p:sp>
        <p:nvSpPr>
          <p:cNvPr id="10" name="9 CuadroTexto"/>
          <p:cNvSpPr txBox="1"/>
          <p:nvPr/>
        </p:nvSpPr>
        <p:spPr>
          <a:xfrm>
            <a:off x="612000" y="3429000"/>
            <a:ext cx="7920000" cy="369332"/>
          </a:xfrm>
          <a:prstGeom prst="rect">
            <a:avLst/>
          </a:prstGeom>
          <a:solidFill>
            <a:schemeClr val="tx2"/>
          </a:solidFill>
        </p:spPr>
        <p:txBody>
          <a:bodyPr wrap="square" rtlCol="0" anchor="ctr">
            <a:spAutoFit/>
          </a:bodyPr>
          <a:lstStyle/>
          <a:p>
            <a:pPr lvl="0">
              <a:buClr>
                <a:schemeClr val="tx2">
                  <a:lumMod val="60000"/>
                  <a:lumOff val="40000"/>
                </a:schemeClr>
              </a:buClr>
            </a:pPr>
            <a:r>
              <a:rPr lang="es-AR" b="1" dirty="0" smtClean="0">
                <a:solidFill>
                  <a:schemeClr val="bg1"/>
                </a:solidFill>
              </a:rPr>
              <a:t>Modificaciones en alícuotas nominales de impuestos internos</a:t>
            </a:r>
          </a:p>
        </p:txBody>
      </p:sp>
      <p:sp>
        <p:nvSpPr>
          <p:cNvPr id="14" name="13 CuadroTexto"/>
          <p:cNvSpPr txBox="1"/>
          <p:nvPr/>
        </p:nvSpPr>
        <p:spPr>
          <a:xfrm>
            <a:off x="612000" y="1658124"/>
            <a:ext cx="7920000" cy="1754326"/>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50000"/>
              </a:lnSpc>
            </a:pPr>
            <a:r>
              <a:rPr lang="es-AR" dirty="0">
                <a:solidFill>
                  <a:schemeClr val="tx1"/>
                </a:solidFill>
              </a:rPr>
              <a:t>Los productos electrónicos dejaron de ser artículos de lujo y se utilizan en casi todas las actividades </a:t>
            </a:r>
            <a:r>
              <a:rPr lang="es-AR" dirty="0" smtClean="0">
                <a:solidFill>
                  <a:schemeClr val="tx1"/>
                </a:solidFill>
              </a:rPr>
              <a:t>productivas. </a:t>
            </a:r>
          </a:p>
          <a:p>
            <a:pPr>
              <a:lnSpc>
                <a:spcPct val="150000"/>
              </a:lnSpc>
            </a:pPr>
            <a:r>
              <a:rPr lang="es-AR" dirty="0" smtClean="0">
                <a:solidFill>
                  <a:schemeClr val="tx1"/>
                </a:solidFill>
              </a:rPr>
              <a:t>Diferenciar la imposición entre vehículos de distinta gama hace más equitativo el sistema.</a:t>
            </a:r>
            <a:endParaRPr lang="es-AR" dirty="0">
              <a:solidFill>
                <a:schemeClr val="tx1"/>
              </a:solidFill>
            </a:endParaRPr>
          </a:p>
        </p:txBody>
      </p:sp>
      <p:sp>
        <p:nvSpPr>
          <p:cNvPr id="15" name="14 Rectángulo"/>
          <p:cNvSpPr/>
          <p:nvPr/>
        </p:nvSpPr>
        <p:spPr>
          <a:xfrm>
            <a:off x="612000" y="989373"/>
            <a:ext cx="7920000" cy="646331"/>
          </a:xfrm>
          <a:prstGeom prst="rect">
            <a:avLst/>
          </a:prstGeom>
          <a:solidFill>
            <a:schemeClr val="accent1">
              <a:lumMod val="60000"/>
              <a:lumOff val="40000"/>
            </a:schemeClr>
          </a:solidFill>
        </p:spPr>
        <p:txBody>
          <a:bodyPr wrap="square" anchor="ctr">
            <a:spAutoFit/>
          </a:bodyPr>
          <a:lstStyle/>
          <a:p>
            <a:pPr algn="ctr">
              <a:buClr>
                <a:schemeClr val="accent1"/>
              </a:buClr>
            </a:pPr>
            <a:r>
              <a:rPr lang="es-AR" b="1" dirty="0" smtClean="0">
                <a:solidFill>
                  <a:schemeClr val="bg1"/>
                </a:solidFill>
              </a:rPr>
              <a:t>Se reducen </a:t>
            </a:r>
            <a:r>
              <a:rPr lang="es-AR" b="1" dirty="0">
                <a:solidFill>
                  <a:schemeClr val="bg1"/>
                </a:solidFill>
              </a:rPr>
              <a:t>los </a:t>
            </a:r>
            <a:r>
              <a:rPr lang="es-AR" b="1" dirty="0" smtClean="0">
                <a:solidFill>
                  <a:schemeClr val="bg1"/>
                </a:solidFill>
              </a:rPr>
              <a:t>impuestos internos </a:t>
            </a:r>
            <a:r>
              <a:rPr lang="es-AR" b="1" dirty="0">
                <a:solidFill>
                  <a:schemeClr val="bg1"/>
                </a:solidFill>
              </a:rPr>
              <a:t>para </a:t>
            </a:r>
            <a:r>
              <a:rPr lang="es-AR" b="1" dirty="0" smtClean="0">
                <a:solidFill>
                  <a:schemeClr val="bg1"/>
                </a:solidFill>
              </a:rPr>
              <a:t>los productos electrónicos y los </a:t>
            </a:r>
            <a:r>
              <a:rPr lang="es-AR" b="1" dirty="0">
                <a:solidFill>
                  <a:schemeClr val="bg1"/>
                </a:solidFill>
              </a:rPr>
              <a:t>vehículos de gama media </a:t>
            </a:r>
            <a:r>
              <a:rPr lang="es-AR" b="1" dirty="0" smtClean="0">
                <a:solidFill>
                  <a:schemeClr val="bg1"/>
                </a:solidFill>
              </a:rPr>
              <a:t>y se incrementan para ciertos productos de </a:t>
            </a:r>
            <a:r>
              <a:rPr lang="es-AR" b="1" dirty="0">
                <a:solidFill>
                  <a:schemeClr val="bg1"/>
                </a:solidFill>
              </a:rPr>
              <a:t>alta gama</a:t>
            </a:r>
          </a:p>
        </p:txBody>
      </p:sp>
      <p:sp>
        <p:nvSpPr>
          <p:cNvPr id="12" name="11 CuadroTexto"/>
          <p:cNvSpPr txBox="1"/>
          <p:nvPr/>
        </p:nvSpPr>
        <p:spPr>
          <a:xfrm>
            <a:off x="8100392" y="25353"/>
            <a:ext cx="1150843" cy="430887"/>
          </a:xfrm>
          <a:prstGeom prst="rect">
            <a:avLst/>
          </a:prstGeom>
          <a:noFill/>
        </p:spPr>
        <p:txBody>
          <a:bodyPr wrap="square" rtlCol="0">
            <a:spAutoFit/>
          </a:bodyPr>
          <a:lstStyle/>
          <a:p>
            <a:pPr algn="ctr"/>
            <a:r>
              <a:rPr lang="es-AR" sz="1100" b="1" dirty="0">
                <a:solidFill>
                  <a:schemeClr val="bg1"/>
                </a:solidFill>
              </a:rPr>
              <a:t>4</a:t>
            </a:r>
            <a:r>
              <a:rPr lang="es-AR" sz="1100" b="1" dirty="0" smtClean="0">
                <a:solidFill>
                  <a:schemeClr val="bg1"/>
                </a:solidFill>
              </a:rPr>
              <a:t>. IMPUESTOS INTERNOS</a:t>
            </a:r>
            <a:endParaRPr lang="es-AR" sz="1100" b="1" dirty="0">
              <a:solidFill>
                <a:schemeClr val="bg1"/>
              </a:solidFill>
            </a:endParaRPr>
          </a:p>
        </p:txBody>
      </p:sp>
    </p:spTree>
    <p:extLst>
      <p:ext uri="{BB962C8B-B14F-4D97-AF65-F5344CB8AC3E}">
        <p14:creationId xmlns:p14="http://schemas.microsoft.com/office/powerpoint/2010/main" val="3813501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23</a:t>
            </a:fld>
            <a:endParaRPr lang="es-AR" dirty="0"/>
          </a:p>
        </p:txBody>
      </p:sp>
      <p:sp>
        <p:nvSpPr>
          <p:cNvPr id="6" name="4 CuadroTexto"/>
          <p:cNvSpPr txBox="1"/>
          <p:nvPr/>
        </p:nvSpPr>
        <p:spPr>
          <a:xfrm>
            <a:off x="395536" y="166636"/>
            <a:ext cx="8640960" cy="461665"/>
          </a:xfrm>
          <a:prstGeom prst="rect">
            <a:avLst/>
          </a:prstGeom>
          <a:noFill/>
        </p:spPr>
        <p:txBody>
          <a:bodyPr wrap="square" rtlCol="0">
            <a:spAutoFit/>
          </a:bodyPr>
          <a:lstStyle/>
          <a:p>
            <a:r>
              <a:rPr lang="es-AR" sz="2400" b="1" dirty="0" smtClean="0">
                <a:solidFill>
                  <a:schemeClr val="bg1"/>
                </a:solidFill>
                <a:ea typeface="Arial Unicode MS" panose="020B0604020202020204" pitchFamily="34" charset="-128"/>
                <a:cs typeface="Arial" pitchFamily="34" charset="0"/>
              </a:rPr>
              <a:t>Nuevo esquema de imposición para productos no saludables</a:t>
            </a:r>
            <a:endParaRPr lang="es-AR" sz="2400" b="1" dirty="0">
              <a:solidFill>
                <a:schemeClr val="bg1"/>
              </a:solidFill>
              <a:ea typeface="Arial Unicode MS" panose="020B0604020202020204" pitchFamily="34" charset="-128"/>
              <a:cs typeface="Arial"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623045011"/>
              </p:ext>
            </p:extLst>
          </p:nvPr>
        </p:nvGraphicFramePr>
        <p:xfrm>
          <a:off x="637372" y="2204864"/>
          <a:ext cx="7918580" cy="3029610"/>
        </p:xfrm>
        <a:graphic>
          <a:graphicData uri="http://schemas.openxmlformats.org/drawingml/2006/table">
            <a:tbl>
              <a:tblPr/>
              <a:tblGrid>
                <a:gridCol w="3358564">
                  <a:extLst>
                    <a:ext uri="{9D8B030D-6E8A-4147-A177-3AD203B41FA5}">
                      <a16:colId xmlns="" xmlns:a16="http://schemas.microsoft.com/office/drawing/2014/main" val="20000"/>
                    </a:ext>
                  </a:extLst>
                </a:gridCol>
                <a:gridCol w="2232248">
                  <a:extLst>
                    <a:ext uri="{9D8B030D-6E8A-4147-A177-3AD203B41FA5}">
                      <a16:colId xmlns="" xmlns:a16="http://schemas.microsoft.com/office/drawing/2014/main" val="20001"/>
                    </a:ext>
                  </a:extLst>
                </a:gridCol>
                <a:gridCol w="2327768">
                  <a:extLst>
                    <a:ext uri="{9D8B030D-6E8A-4147-A177-3AD203B41FA5}">
                      <a16:colId xmlns="" xmlns:a16="http://schemas.microsoft.com/office/drawing/2014/main" val="20002"/>
                    </a:ext>
                  </a:extLst>
                </a:gridCol>
              </a:tblGrid>
              <a:tr h="419232">
                <a:tc>
                  <a:txBody>
                    <a:bodyPr/>
                    <a:lstStyle/>
                    <a:p>
                      <a:pPr algn="ctr" rtl="0" fontAlgn="ctr"/>
                      <a:r>
                        <a:rPr lang="es-AR" sz="1500" b="1" i="0" u="none" strike="noStrike" dirty="0">
                          <a:solidFill>
                            <a:srgbClr val="FFFFFF"/>
                          </a:solidFill>
                          <a:effectLst/>
                          <a:latin typeface="Calibri"/>
                        </a:rPr>
                        <a:t>Producto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38DD5"/>
                    </a:solidFill>
                  </a:tcPr>
                </a:tc>
                <a:tc>
                  <a:txBody>
                    <a:bodyPr/>
                    <a:lstStyle/>
                    <a:p>
                      <a:pPr algn="ctr" rtl="0" fontAlgn="ctr"/>
                      <a:r>
                        <a:rPr lang="es-AR" sz="1500" b="1" i="0" u="none" strike="noStrike" dirty="0">
                          <a:solidFill>
                            <a:srgbClr val="FFFFFF"/>
                          </a:solidFill>
                          <a:effectLst/>
                          <a:latin typeface="Calibri"/>
                        </a:rPr>
                        <a:t>Alícuota actual</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38DD5"/>
                    </a:solidFill>
                  </a:tcPr>
                </a:tc>
                <a:tc>
                  <a:txBody>
                    <a:bodyPr/>
                    <a:lstStyle/>
                    <a:p>
                      <a:pPr algn="ctr" rtl="0" fontAlgn="ctr"/>
                      <a:r>
                        <a:rPr lang="es-AR" sz="1500" b="1" i="0" u="none" strike="noStrike" dirty="0">
                          <a:solidFill>
                            <a:srgbClr val="FFFFFF"/>
                          </a:solidFill>
                          <a:effectLst/>
                          <a:latin typeface="Calibri"/>
                        </a:rPr>
                        <a:t>Alícuota </a:t>
                      </a:r>
                      <a:r>
                        <a:rPr lang="es-AR" sz="1500" b="1" i="0" u="none" strike="noStrike" dirty="0" smtClean="0">
                          <a:solidFill>
                            <a:srgbClr val="FFFFFF"/>
                          </a:solidFill>
                          <a:effectLst/>
                          <a:latin typeface="Calibri"/>
                        </a:rPr>
                        <a:t>propuesta</a:t>
                      </a:r>
                      <a:endParaRPr lang="es-AR" sz="1500" b="1" i="0" u="none" strike="noStrike" dirty="0">
                        <a:solidFill>
                          <a:srgbClr val="FFFFFF"/>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38DD5"/>
                    </a:solidFill>
                  </a:tcPr>
                </a:tc>
                <a:extLst>
                  <a:ext uri="{0D108BD9-81ED-4DB2-BD59-A6C34878D82A}">
                    <a16:rowId xmlns="" xmlns:a16="http://schemas.microsoft.com/office/drawing/2014/main" val="10000"/>
                  </a:ext>
                </a:extLst>
              </a:tr>
              <a:tr h="419232">
                <a:tc>
                  <a:txBody>
                    <a:bodyPr/>
                    <a:lstStyle/>
                    <a:p>
                      <a:pPr algn="l" rtl="0" fontAlgn="ctr"/>
                      <a:r>
                        <a:rPr lang="es-AR" sz="1500" b="1" i="0" u="none" strike="noStrike" dirty="0">
                          <a:solidFill>
                            <a:srgbClr val="262626"/>
                          </a:solidFill>
                          <a:effectLst/>
                          <a:latin typeface="Calibri"/>
                        </a:rPr>
                        <a:t>Whisky, coñac, otras blancas </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a:solidFill>
                            <a:srgbClr val="262626"/>
                          </a:solidFill>
                          <a:effectLst/>
                          <a:latin typeface="Calibri"/>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smtClean="0">
                          <a:solidFill>
                            <a:srgbClr val="262626"/>
                          </a:solidFill>
                          <a:effectLst/>
                          <a:latin typeface="Calibri"/>
                        </a:rPr>
                        <a:t>20% - 29</a:t>
                      </a:r>
                      <a:r>
                        <a:rPr lang="es-AR" sz="1500" b="1" i="0" u="none" strike="noStrike" dirty="0">
                          <a:solidFill>
                            <a:srgbClr val="262626"/>
                          </a:solidFill>
                          <a:effectLst/>
                          <a:latin typeface="Calibri"/>
                        </a:rPr>
                        <a:t>%</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 xmlns:a16="http://schemas.microsoft.com/office/drawing/2014/main" val="10001"/>
                  </a:ext>
                </a:extLst>
              </a:tr>
              <a:tr h="419232">
                <a:tc>
                  <a:txBody>
                    <a:bodyPr/>
                    <a:lstStyle/>
                    <a:p>
                      <a:pPr algn="l" rtl="0" fontAlgn="ctr"/>
                      <a:r>
                        <a:rPr lang="es-AR" sz="1500" b="1" i="0" u="none" strike="noStrike" dirty="0">
                          <a:solidFill>
                            <a:srgbClr val="262626"/>
                          </a:solidFill>
                          <a:effectLst/>
                          <a:latin typeface="Calibri"/>
                        </a:rPr>
                        <a:t>Cervezas</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500" b="1" i="0" u="none" strike="noStrike" dirty="0">
                          <a:solidFill>
                            <a:srgbClr val="262626"/>
                          </a:solidFill>
                          <a:effectLst/>
                          <a:latin typeface="Calibri"/>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500" b="1" i="0" u="none" strike="noStrike" dirty="0">
                          <a:solidFill>
                            <a:srgbClr val="262626"/>
                          </a:solidFill>
                          <a:effectLst/>
                          <a:latin typeface="Calibri"/>
                        </a:rPr>
                        <a:t>17%</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 xmlns:a16="http://schemas.microsoft.com/office/drawing/2014/main" val="10002"/>
                  </a:ext>
                </a:extLst>
              </a:tr>
              <a:tr h="419232">
                <a:tc>
                  <a:txBody>
                    <a:bodyPr/>
                    <a:lstStyle/>
                    <a:p>
                      <a:pPr algn="l" rtl="0" fontAlgn="ctr"/>
                      <a:r>
                        <a:rPr lang="es-AR" sz="1500" b="1" i="0" u="none" strike="noStrike" dirty="0">
                          <a:solidFill>
                            <a:srgbClr val="262626"/>
                          </a:solidFill>
                          <a:effectLst/>
                          <a:latin typeface="Calibri"/>
                        </a:rPr>
                        <a:t>Espumosos / champaña </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smtClean="0">
                          <a:solidFill>
                            <a:srgbClr val="262626"/>
                          </a:solidFill>
                          <a:effectLst/>
                          <a:latin typeface="Calibri"/>
                        </a:rPr>
                        <a:t>0%</a:t>
                      </a:r>
                      <a:endParaRPr lang="es-AR" sz="1500" b="1" i="0" u="none" strike="noStrike" dirty="0">
                        <a:solidFill>
                          <a:srgbClr val="262626"/>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a:solidFill>
                            <a:srgbClr val="262626"/>
                          </a:solidFill>
                          <a:effectLst/>
                          <a:latin typeface="Calibri"/>
                        </a:rPr>
                        <a:t>17%</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 xmlns:a16="http://schemas.microsoft.com/office/drawing/2014/main" val="10003"/>
                  </a:ext>
                </a:extLst>
              </a:tr>
              <a:tr h="419232">
                <a:tc>
                  <a:txBody>
                    <a:bodyPr/>
                    <a:lstStyle/>
                    <a:p>
                      <a:pPr algn="l" rtl="0" fontAlgn="ctr"/>
                      <a:r>
                        <a:rPr lang="es-AR" sz="1500" b="1" i="0" u="none" strike="noStrike" dirty="0">
                          <a:solidFill>
                            <a:srgbClr val="262626"/>
                          </a:solidFill>
                          <a:effectLst/>
                          <a:latin typeface="Calibri"/>
                        </a:rPr>
                        <a:t>Vinos y sidras</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500" b="1" i="0" u="none" strike="noStrike" dirty="0" smtClean="0">
                          <a:solidFill>
                            <a:srgbClr val="262626"/>
                          </a:solidFill>
                          <a:effectLst/>
                          <a:latin typeface="Calibri"/>
                        </a:rPr>
                        <a:t>0%</a:t>
                      </a:r>
                      <a:endParaRPr lang="es-AR" sz="1500" b="1" i="0" u="none" strike="noStrike" dirty="0">
                        <a:solidFill>
                          <a:srgbClr val="262626"/>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500" b="1" i="0" u="none" strike="noStrike" dirty="0">
                          <a:solidFill>
                            <a:srgbClr val="262626"/>
                          </a:solidFill>
                          <a:effectLst/>
                          <a:latin typeface="Calibri"/>
                        </a:rPr>
                        <a:t>17%</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 xmlns:a16="http://schemas.microsoft.com/office/drawing/2014/main" val="10004"/>
                  </a:ext>
                </a:extLst>
              </a:tr>
              <a:tr h="419232">
                <a:tc>
                  <a:txBody>
                    <a:bodyPr/>
                    <a:lstStyle/>
                    <a:p>
                      <a:pPr algn="l" rtl="0" fontAlgn="ctr"/>
                      <a:r>
                        <a:rPr lang="es-AR" sz="1500" b="1" i="0" u="none" strike="noStrike" dirty="0">
                          <a:solidFill>
                            <a:srgbClr val="262626"/>
                          </a:solidFill>
                          <a:effectLst/>
                          <a:latin typeface="Calibri"/>
                        </a:rPr>
                        <a:t>Gaseosas (en general) y otras sin alcohol</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smtClean="0">
                          <a:solidFill>
                            <a:srgbClr val="262626"/>
                          </a:solidFill>
                          <a:effectLst/>
                          <a:latin typeface="Calibri"/>
                        </a:rPr>
                        <a:t>4% - 8</a:t>
                      </a:r>
                      <a:r>
                        <a:rPr lang="es-AR" sz="1500" b="1" i="0" u="none" strike="noStrike" dirty="0">
                          <a:solidFill>
                            <a:srgbClr val="262626"/>
                          </a:solidFill>
                          <a:effectLst/>
                          <a:latin typeface="Calibri"/>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algn="ctr" rtl="0" fontAlgn="ctr"/>
                      <a:r>
                        <a:rPr lang="es-AR" sz="1500" b="1" i="0" u="none" strike="noStrike" dirty="0" smtClean="0">
                          <a:solidFill>
                            <a:srgbClr val="262626"/>
                          </a:solidFill>
                          <a:effectLst/>
                          <a:latin typeface="Calibri"/>
                        </a:rPr>
                        <a:t>0% (sin azúcar añadido) - 17% (con</a:t>
                      </a:r>
                      <a:r>
                        <a:rPr lang="es-AR" sz="1500" b="1" i="0" u="none" strike="noStrike" baseline="0" dirty="0" smtClean="0">
                          <a:solidFill>
                            <a:srgbClr val="262626"/>
                          </a:solidFill>
                          <a:effectLst/>
                          <a:latin typeface="Calibri"/>
                        </a:rPr>
                        <a:t> azúcar añadido)</a:t>
                      </a:r>
                      <a:endParaRPr lang="es-AR" sz="1500" b="1" i="0" u="none" strike="noStrike" dirty="0">
                        <a:solidFill>
                          <a:srgbClr val="262626"/>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 xmlns:a16="http://schemas.microsoft.com/office/drawing/2014/main" val="10005"/>
                  </a:ext>
                </a:extLst>
              </a:tr>
              <a:tr h="419232">
                <a:tc>
                  <a:txBody>
                    <a:bodyPr/>
                    <a:lstStyle/>
                    <a:p>
                      <a:pPr algn="l" rtl="0" fontAlgn="ctr"/>
                      <a:r>
                        <a:rPr lang="es-AR" sz="1500" b="1" i="0" u="none" strike="noStrike" dirty="0">
                          <a:solidFill>
                            <a:srgbClr val="262626"/>
                          </a:solidFill>
                          <a:effectLst/>
                          <a:latin typeface="Calibri"/>
                        </a:rPr>
                        <a:t>Cigarrillos</a:t>
                      </a: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D8E8"/>
                    </a:solidFill>
                  </a:tcPr>
                </a:tc>
                <a:tc>
                  <a:txBody>
                    <a:bodyPr/>
                    <a:lstStyle/>
                    <a:p>
                      <a:pPr algn="ctr" rtl="0" fontAlgn="ctr"/>
                      <a:r>
                        <a:rPr lang="es-AR" sz="1500" b="1" i="0" u="none" strike="noStrike" dirty="0">
                          <a:solidFill>
                            <a:srgbClr val="262626"/>
                          </a:solidFill>
                          <a:effectLst/>
                          <a:latin typeface="Calibri"/>
                        </a:rPr>
                        <a:t>75%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D8E8"/>
                    </a:solidFill>
                  </a:tcPr>
                </a:tc>
                <a:tc>
                  <a:txBody>
                    <a:bodyPr/>
                    <a:lstStyle/>
                    <a:p>
                      <a:pPr algn="ctr" rtl="0" fontAlgn="ctr"/>
                      <a:r>
                        <a:rPr lang="es-AR" sz="1500" b="1" i="0" u="none" strike="noStrike" dirty="0" smtClean="0">
                          <a:solidFill>
                            <a:srgbClr val="262626"/>
                          </a:solidFill>
                          <a:effectLst/>
                          <a:latin typeface="Calibri"/>
                        </a:rPr>
                        <a:t>Impuesto mínimo y alícuota 70% (efecto total</a:t>
                      </a:r>
                      <a:r>
                        <a:rPr lang="es-AR" sz="1500" b="1" i="0" u="none" strike="noStrike" baseline="0" dirty="0" smtClean="0">
                          <a:solidFill>
                            <a:srgbClr val="262626"/>
                          </a:solidFill>
                          <a:effectLst/>
                          <a:latin typeface="Calibri"/>
                        </a:rPr>
                        <a:t> neutro)</a:t>
                      </a:r>
                      <a:endParaRPr lang="es-AR" sz="1500" b="1" i="0" u="none" strike="noStrike" dirty="0">
                        <a:solidFill>
                          <a:srgbClr val="262626"/>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solidFill>
                      <a:srgbClr val="D0D8E8"/>
                    </a:solidFill>
                  </a:tcPr>
                </a:tc>
                <a:extLst>
                  <a:ext uri="{0D108BD9-81ED-4DB2-BD59-A6C34878D82A}">
                    <a16:rowId xmlns="" xmlns:a16="http://schemas.microsoft.com/office/drawing/2014/main" val="10006"/>
                  </a:ext>
                </a:extLst>
              </a:tr>
            </a:tbl>
          </a:graphicData>
        </a:graphic>
      </p:graphicFrame>
      <p:sp>
        <p:nvSpPr>
          <p:cNvPr id="8" name="7 CuadroTexto"/>
          <p:cNvSpPr txBox="1"/>
          <p:nvPr/>
        </p:nvSpPr>
        <p:spPr>
          <a:xfrm>
            <a:off x="636662" y="5325015"/>
            <a:ext cx="7920000" cy="1200329"/>
          </a:xfrm>
          <a:prstGeom prst="rect">
            <a:avLst/>
          </a:prstGeom>
          <a:solidFill>
            <a:srgbClr val="7F7F7F"/>
          </a:solidFill>
        </p:spPr>
        <p:txBody>
          <a:bodyPr wrap="square" rtlCol="0" anchor="ctr">
            <a:spAutoFit/>
          </a:bodyPr>
          <a:lstStyle/>
          <a:p>
            <a:pPr algn="ctr">
              <a:buClr>
                <a:schemeClr val="tx2">
                  <a:lumMod val="60000"/>
                  <a:lumOff val="40000"/>
                </a:schemeClr>
              </a:buClr>
            </a:pPr>
            <a:r>
              <a:rPr lang="es-AR" b="1" dirty="0" smtClean="0">
                <a:solidFill>
                  <a:schemeClr val="bg1"/>
                </a:solidFill>
                <a:latin typeface="+mj-lt"/>
              </a:rPr>
              <a:t>El consumo de alimentos y bebidas perjudiciales para la salud tiene</a:t>
            </a:r>
            <a:r>
              <a:rPr lang="es-AR" b="1" dirty="0">
                <a:solidFill>
                  <a:schemeClr val="bg1"/>
                </a:solidFill>
              </a:rPr>
              <a:t> </a:t>
            </a:r>
            <a:r>
              <a:rPr lang="es-AR" b="1" dirty="0" smtClean="0">
                <a:solidFill>
                  <a:schemeClr val="bg1"/>
                </a:solidFill>
              </a:rPr>
              <a:t>costos para quienes los consumen (menores ingresos en el mercado laboral, gastos médicos y principalmente el dolor de la enfermedad) y costos para la sociedad (daños a terceros, gastos del sistema de salud)</a:t>
            </a:r>
            <a:endParaRPr lang="es-AR" b="1" dirty="0" smtClean="0">
              <a:solidFill>
                <a:schemeClr val="bg1"/>
              </a:solidFill>
              <a:latin typeface="+mj-lt"/>
            </a:endParaRPr>
          </a:p>
        </p:txBody>
      </p:sp>
      <p:sp>
        <p:nvSpPr>
          <p:cNvPr id="9" name="8 Rectángulo"/>
          <p:cNvSpPr/>
          <p:nvPr/>
        </p:nvSpPr>
        <p:spPr>
          <a:xfrm>
            <a:off x="636662" y="1844824"/>
            <a:ext cx="7920000" cy="314498"/>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b="1" dirty="0">
                <a:solidFill>
                  <a:schemeClr val="bg1"/>
                </a:solidFill>
              </a:rPr>
              <a:t>Modificaciones en alícuotas </a:t>
            </a:r>
            <a:r>
              <a:rPr lang="es-AR" b="1" dirty="0" smtClean="0">
                <a:solidFill>
                  <a:schemeClr val="bg1"/>
                </a:solidFill>
              </a:rPr>
              <a:t>nominales de </a:t>
            </a:r>
            <a:r>
              <a:rPr lang="es-AR" b="1" dirty="0">
                <a:solidFill>
                  <a:schemeClr val="bg1"/>
                </a:solidFill>
              </a:rPr>
              <a:t>impuestos internos</a:t>
            </a:r>
          </a:p>
        </p:txBody>
      </p:sp>
      <p:sp>
        <p:nvSpPr>
          <p:cNvPr id="7" name="6 Rectángulo"/>
          <p:cNvSpPr/>
          <p:nvPr/>
        </p:nvSpPr>
        <p:spPr>
          <a:xfrm>
            <a:off x="636662" y="836712"/>
            <a:ext cx="7920000" cy="923330"/>
          </a:xfrm>
          <a:prstGeom prst="rect">
            <a:avLst/>
          </a:prstGeom>
          <a:solidFill>
            <a:schemeClr val="accent1">
              <a:lumMod val="60000"/>
              <a:lumOff val="40000"/>
            </a:schemeClr>
          </a:solidFill>
        </p:spPr>
        <p:txBody>
          <a:bodyPr wrap="square" anchor="ctr">
            <a:spAutoFit/>
          </a:bodyPr>
          <a:lstStyle/>
          <a:p>
            <a:pPr algn="ctr">
              <a:buClr>
                <a:schemeClr val="accent1"/>
              </a:buClr>
            </a:pPr>
            <a:r>
              <a:rPr lang="es-AR" b="1" dirty="0" smtClean="0">
                <a:solidFill>
                  <a:schemeClr val="bg1"/>
                </a:solidFill>
              </a:rPr>
              <a:t>Se modifican las alícuotas de impuestos internos a productos perjudiciales a la</a:t>
            </a:r>
          </a:p>
          <a:p>
            <a:pPr algn="ctr">
              <a:buClr>
                <a:schemeClr val="accent1"/>
              </a:buClr>
            </a:pPr>
            <a:r>
              <a:rPr lang="es-AR" b="1" dirty="0" smtClean="0">
                <a:solidFill>
                  <a:schemeClr val="bg1"/>
                </a:solidFill>
              </a:rPr>
              <a:t>salud de la población (gradual en tres </a:t>
            </a:r>
            <a:r>
              <a:rPr lang="es-AR" b="1" dirty="0">
                <a:solidFill>
                  <a:schemeClr val="bg1"/>
                </a:solidFill>
              </a:rPr>
              <a:t>años para bebidas alcohólicas actualmente no </a:t>
            </a:r>
            <a:r>
              <a:rPr lang="es-AR" b="1" dirty="0" smtClean="0">
                <a:solidFill>
                  <a:schemeClr val="bg1"/>
                </a:solidFill>
              </a:rPr>
              <a:t>alcanzadas)</a:t>
            </a:r>
            <a:endParaRPr lang="es-AR" b="1" dirty="0">
              <a:solidFill>
                <a:schemeClr val="bg1"/>
              </a:solidFill>
            </a:endParaRPr>
          </a:p>
        </p:txBody>
      </p:sp>
      <p:sp>
        <p:nvSpPr>
          <p:cNvPr id="10" name="11 CuadroTexto"/>
          <p:cNvSpPr txBox="1"/>
          <p:nvPr/>
        </p:nvSpPr>
        <p:spPr>
          <a:xfrm>
            <a:off x="8100392" y="25353"/>
            <a:ext cx="1150843" cy="430887"/>
          </a:xfrm>
          <a:prstGeom prst="rect">
            <a:avLst/>
          </a:prstGeom>
          <a:noFill/>
        </p:spPr>
        <p:txBody>
          <a:bodyPr wrap="square" rtlCol="0">
            <a:spAutoFit/>
          </a:bodyPr>
          <a:lstStyle/>
          <a:p>
            <a:pPr algn="ctr"/>
            <a:r>
              <a:rPr lang="es-AR" sz="1100" b="1" dirty="0">
                <a:solidFill>
                  <a:schemeClr val="bg1"/>
                </a:solidFill>
              </a:rPr>
              <a:t>4</a:t>
            </a:r>
            <a:r>
              <a:rPr lang="es-AR" sz="1100" b="1" dirty="0" smtClean="0">
                <a:solidFill>
                  <a:schemeClr val="bg1"/>
                </a:solidFill>
              </a:rPr>
              <a:t>. IMPUESTOS INTERNOS</a:t>
            </a:r>
            <a:endParaRPr lang="es-AR" sz="1100" b="1" dirty="0">
              <a:solidFill>
                <a:schemeClr val="bg1"/>
              </a:solidFill>
            </a:endParaRPr>
          </a:p>
        </p:txBody>
      </p:sp>
      <p:sp>
        <p:nvSpPr>
          <p:cNvPr id="11" name="Rectangle 2"/>
          <p:cNvSpPr/>
          <p:nvPr/>
        </p:nvSpPr>
        <p:spPr>
          <a:xfrm>
            <a:off x="113473" y="6597352"/>
            <a:ext cx="4017446" cy="253916"/>
          </a:xfrm>
          <a:prstGeom prst="rect">
            <a:avLst/>
          </a:prstGeom>
        </p:spPr>
        <p:txBody>
          <a:bodyPr wrap="none">
            <a:spAutoFit/>
          </a:bodyPr>
          <a:lstStyle/>
          <a:p>
            <a:r>
              <a:rPr lang="es-AR" sz="1050" dirty="0" smtClean="0">
                <a:solidFill>
                  <a:srgbClr val="262626"/>
                </a:solidFill>
              </a:rPr>
              <a:t>Gradual: la suba se produce en tres incrementos anuales consecutivos.</a:t>
            </a:r>
            <a:endParaRPr lang="en-US" sz="1050" dirty="0"/>
          </a:p>
        </p:txBody>
      </p:sp>
    </p:spTree>
    <p:extLst>
      <p:ext uri="{BB962C8B-B14F-4D97-AF65-F5344CB8AC3E}">
        <p14:creationId xmlns:p14="http://schemas.microsoft.com/office/powerpoint/2010/main" val="2038894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24</a:t>
            </a:fld>
            <a:endParaRPr lang="es-AR"/>
          </a:p>
        </p:txBody>
      </p:sp>
      <p:sp>
        <p:nvSpPr>
          <p:cNvPr id="6" name="4 CuadroTexto"/>
          <p:cNvSpPr txBox="1"/>
          <p:nvPr/>
        </p:nvSpPr>
        <p:spPr>
          <a:xfrm>
            <a:off x="395536" y="166636"/>
            <a:ext cx="864096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Cuidado </a:t>
            </a:r>
            <a:r>
              <a:rPr lang="es-AR" sz="2400" b="1" dirty="0">
                <a:solidFill>
                  <a:schemeClr val="bg1"/>
                </a:solidFill>
                <a:latin typeface="+mj-lt"/>
                <a:ea typeface="Arial Unicode MS" panose="020B0604020202020204" pitchFamily="34" charset="-128"/>
                <a:cs typeface="Arial" pitchFamily="34" charset="0"/>
              </a:rPr>
              <a:t>del medioambiente</a:t>
            </a:r>
          </a:p>
        </p:txBody>
      </p:sp>
      <p:sp>
        <p:nvSpPr>
          <p:cNvPr id="7" name="6 Rectángulo"/>
          <p:cNvSpPr/>
          <p:nvPr/>
        </p:nvSpPr>
        <p:spPr>
          <a:xfrm>
            <a:off x="539552" y="1988840"/>
            <a:ext cx="8064896" cy="314498"/>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b="1" dirty="0" smtClean="0">
                <a:solidFill>
                  <a:schemeClr val="bg1"/>
                </a:solidFill>
              </a:rPr>
              <a:t>Recaudación de impuestos relacionados con el medioambiente en % del PBI</a:t>
            </a:r>
            <a:endParaRPr lang="es-AR" b="1" dirty="0">
              <a:solidFill>
                <a:schemeClr val="bg1"/>
              </a:solidFill>
            </a:endParaRPr>
          </a:p>
        </p:txBody>
      </p:sp>
      <p:sp>
        <p:nvSpPr>
          <p:cNvPr id="8" name="1 CuadroTexto"/>
          <p:cNvSpPr txBox="1"/>
          <p:nvPr/>
        </p:nvSpPr>
        <p:spPr>
          <a:xfrm>
            <a:off x="7303876" y="2564904"/>
            <a:ext cx="1080120" cy="56380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AR" sz="1400" b="1" dirty="0" smtClean="0"/>
              <a:t>Economías OCDE</a:t>
            </a:r>
          </a:p>
          <a:p>
            <a:pPr algn="ctr"/>
            <a:r>
              <a:rPr lang="es-AR" sz="1400" b="1" dirty="0" smtClean="0"/>
              <a:t>1,6%</a:t>
            </a:r>
            <a:endParaRPr lang="es-AR" sz="1400" b="1" dirty="0"/>
          </a:p>
        </p:txBody>
      </p:sp>
      <p:sp>
        <p:nvSpPr>
          <p:cNvPr id="11" name="10 CuadroTexto"/>
          <p:cNvSpPr txBox="1"/>
          <p:nvPr/>
        </p:nvSpPr>
        <p:spPr>
          <a:xfrm>
            <a:off x="539552" y="5733256"/>
            <a:ext cx="8064896" cy="646331"/>
          </a:xfrm>
          <a:prstGeom prst="rect">
            <a:avLst/>
          </a:prstGeom>
          <a:solidFill>
            <a:srgbClr val="7F7F7F"/>
          </a:solidFill>
        </p:spPr>
        <p:txBody>
          <a:bodyPr wrap="square" rtlCol="0" anchor="ctr">
            <a:spAutoFit/>
          </a:bodyPr>
          <a:lstStyle/>
          <a:p>
            <a:pPr algn="ctr">
              <a:buClr>
                <a:schemeClr val="tx2">
                  <a:lumMod val="60000"/>
                  <a:lumOff val="40000"/>
                </a:schemeClr>
              </a:buClr>
            </a:pPr>
            <a:r>
              <a:rPr lang="es-AR" b="1" dirty="0" smtClean="0">
                <a:solidFill>
                  <a:schemeClr val="bg1"/>
                </a:solidFill>
                <a:latin typeface="+mj-lt"/>
              </a:rPr>
              <a:t>Con esta modificación Argentina se acerca a su compromiso reflejado en su participación del Acuerdo de París de 2015</a:t>
            </a:r>
            <a:endParaRPr lang="es-AR" b="1" dirty="0">
              <a:solidFill>
                <a:schemeClr val="bg1"/>
              </a:solidFill>
            </a:endParaRPr>
          </a:p>
        </p:txBody>
      </p:sp>
      <p:sp>
        <p:nvSpPr>
          <p:cNvPr id="12" name="Content Placeholder 2"/>
          <p:cNvSpPr txBox="1">
            <a:spLocks/>
          </p:cNvSpPr>
          <p:nvPr/>
        </p:nvSpPr>
        <p:spPr>
          <a:xfrm>
            <a:off x="36816" y="6597352"/>
            <a:ext cx="7703536" cy="246305"/>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spcAft>
                <a:spcPts val="600"/>
              </a:spcAft>
              <a:buClr>
                <a:schemeClr val="tx2">
                  <a:lumMod val="60000"/>
                  <a:lumOff val="40000"/>
                </a:schemeClr>
              </a:buClr>
            </a:pPr>
            <a:r>
              <a:rPr lang="es-AR" sz="900" dirty="0" smtClean="0">
                <a:solidFill>
                  <a:schemeClr val="tx1">
                    <a:lumMod val="85000"/>
                    <a:lumOff val="15000"/>
                  </a:schemeClr>
                </a:solidFill>
                <a:latin typeface="+mj-lt"/>
              </a:rPr>
              <a:t>Fuente: OCDE 2014</a:t>
            </a:r>
            <a:endParaRPr lang="es-AR" sz="900" dirty="0">
              <a:solidFill>
                <a:schemeClr val="tx1">
                  <a:lumMod val="85000"/>
                  <a:lumOff val="15000"/>
                </a:schemeClr>
              </a:solidFill>
              <a:latin typeface="+mj-lt"/>
            </a:endParaRPr>
          </a:p>
        </p:txBody>
      </p:sp>
      <p:sp>
        <p:nvSpPr>
          <p:cNvPr id="13" name="12 Rectángulo"/>
          <p:cNvSpPr/>
          <p:nvPr/>
        </p:nvSpPr>
        <p:spPr>
          <a:xfrm>
            <a:off x="539552" y="921495"/>
            <a:ext cx="8064896" cy="923330"/>
          </a:xfrm>
          <a:prstGeom prst="rect">
            <a:avLst/>
          </a:prstGeom>
          <a:solidFill>
            <a:schemeClr val="accent1">
              <a:lumMod val="60000"/>
              <a:lumOff val="40000"/>
            </a:schemeClr>
          </a:solidFill>
        </p:spPr>
        <p:txBody>
          <a:bodyPr wrap="square" anchor="ctr">
            <a:spAutoFit/>
          </a:bodyPr>
          <a:lstStyle/>
          <a:p>
            <a:pPr algn="ctr">
              <a:buClr>
                <a:schemeClr val="tx2">
                  <a:lumMod val="60000"/>
                  <a:lumOff val="40000"/>
                </a:schemeClr>
              </a:buClr>
            </a:pPr>
            <a:r>
              <a:rPr lang="es-AR" b="1" dirty="0" smtClean="0">
                <a:solidFill>
                  <a:schemeClr val="bg1"/>
                </a:solidFill>
              </a:rPr>
              <a:t>Se modifica el impuesto a los combustibles para que dependa de la cantidad de dióxido de carbono emitido. Inicialmente afecta a combustibles líquidos y de 2020 en adelante se aplica sobre gas natural, GLP y carbón</a:t>
            </a:r>
            <a:endParaRPr lang="es-AR" b="1" dirty="0">
              <a:solidFill>
                <a:schemeClr val="bg1"/>
              </a:solidFill>
            </a:endParaRPr>
          </a:p>
        </p:txBody>
      </p:sp>
      <p:graphicFrame>
        <p:nvGraphicFramePr>
          <p:cNvPr id="15" name="2 Gráfico"/>
          <p:cNvGraphicFramePr>
            <a:graphicFrameLocks/>
          </p:cNvGraphicFramePr>
          <p:nvPr>
            <p:extLst>
              <p:ext uri="{D42A27DB-BD31-4B8C-83A1-F6EECF244321}">
                <p14:modId xmlns:p14="http://schemas.microsoft.com/office/powerpoint/2010/main" val="3131026917"/>
              </p:ext>
            </p:extLst>
          </p:nvPr>
        </p:nvGraphicFramePr>
        <p:xfrm>
          <a:off x="539552" y="2330248"/>
          <a:ext cx="8064896" cy="3133725"/>
        </p:xfrm>
        <a:graphic>
          <a:graphicData uri="http://schemas.openxmlformats.org/drawingml/2006/chart">
            <c:chart xmlns:c="http://schemas.openxmlformats.org/drawingml/2006/chart" xmlns:r="http://schemas.openxmlformats.org/officeDocument/2006/relationships" r:id="rId3"/>
          </a:graphicData>
        </a:graphic>
      </p:graphicFrame>
      <p:sp>
        <p:nvSpPr>
          <p:cNvPr id="10" name="11 CuadroTexto"/>
          <p:cNvSpPr txBox="1"/>
          <p:nvPr/>
        </p:nvSpPr>
        <p:spPr>
          <a:xfrm>
            <a:off x="8100392" y="25353"/>
            <a:ext cx="1150843" cy="430887"/>
          </a:xfrm>
          <a:prstGeom prst="rect">
            <a:avLst/>
          </a:prstGeom>
          <a:noFill/>
        </p:spPr>
        <p:txBody>
          <a:bodyPr wrap="square" rtlCol="0">
            <a:spAutoFit/>
          </a:bodyPr>
          <a:lstStyle/>
          <a:p>
            <a:pPr algn="ctr"/>
            <a:r>
              <a:rPr lang="es-AR" sz="1100" b="1" dirty="0">
                <a:solidFill>
                  <a:schemeClr val="bg1"/>
                </a:solidFill>
              </a:rPr>
              <a:t>4</a:t>
            </a:r>
            <a:r>
              <a:rPr lang="es-AR" sz="1100" b="1" dirty="0" smtClean="0">
                <a:solidFill>
                  <a:schemeClr val="bg1"/>
                </a:solidFill>
              </a:rPr>
              <a:t>. COMBUSTIBLES</a:t>
            </a:r>
            <a:endParaRPr lang="es-AR" sz="1100" b="1" dirty="0">
              <a:solidFill>
                <a:schemeClr val="bg1"/>
              </a:solidFill>
            </a:endParaRPr>
          </a:p>
        </p:txBody>
      </p:sp>
    </p:spTree>
    <p:extLst>
      <p:ext uri="{BB962C8B-B14F-4D97-AF65-F5344CB8AC3E}">
        <p14:creationId xmlns:p14="http://schemas.microsoft.com/office/powerpoint/2010/main" val="8920621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25</a:t>
            </a:fld>
            <a:endParaRPr lang="es-AR"/>
          </a:p>
        </p:txBody>
      </p:sp>
      <p:sp>
        <p:nvSpPr>
          <p:cNvPr id="6" name="4 CuadroTexto"/>
          <p:cNvSpPr txBox="1"/>
          <p:nvPr/>
        </p:nvSpPr>
        <p:spPr>
          <a:xfrm>
            <a:off x="395536" y="166636"/>
            <a:ext cx="864096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Mayor estabilidad en el precio de los combustibles</a:t>
            </a:r>
            <a:endParaRPr lang="es-AR" sz="2400" b="1" dirty="0">
              <a:solidFill>
                <a:schemeClr val="bg1"/>
              </a:solidFill>
              <a:latin typeface="+mj-lt"/>
              <a:ea typeface="Arial Unicode MS" panose="020B0604020202020204" pitchFamily="34" charset="-128"/>
              <a:cs typeface="Arial" pitchFamily="34" charset="0"/>
            </a:endParaRPr>
          </a:p>
        </p:txBody>
      </p:sp>
      <p:sp>
        <p:nvSpPr>
          <p:cNvPr id="12" name="Content Placeholder 2"/>
          <p:cNvSpPr txBox="1">
            <a:spLocks/>
          </p:cNvSpPr>
          <p:nvPr/>
        </p:nvSpPr>
        <p:spPr>
          <a:xfrm>
            <a:off x="36816" y="6597352"/>
            <a:ext cx="7703536" cy="246305"/>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spcAft>
                <a:spcPts val="600"/>
              </a:spcAft>
              <a:buClr>
                <a:schemeClr val="tx2">
                  <a:lumMod val="60000"/>
                  <a:lumOff val="40000"/>
                </a:schemeClr>
              </a:buClr>
            </a:pPr>
            <a:endParaRPr lang="es-AR" sz="900" dirty="0">
              <a:solidFill>
                <a:schemeClr val="tx1">
                  <a:lumMod val="85000"/>
                  <a:lumOff val="15000"/>
                </a:schemeClr>
              </a:solidFill>
              <a:latin typeface="+mj-lt"/>
            </a:endParaRPr>
          </a:p>
        </p:txBody>
      </p:sp>
      <p:sp>
        <p:nvSpPr>
          <p:cNvPr id="13" name="12 Rectángulo"/>
          <p:cNvSpPr/>
          <p:nvPr/>
        </p:nvSpPr>
        <p:spPr>
          <a:xfrm>
            <a:off x="539552" y="1059995"/>
            <a:ext cx="8064896" cy="646331"/>
          </a:xfrm>
          <a:prstGeom prst="rect">
            <a:avLst/>
          </a:prstGeom>
          <a:solidFill>
            <a:schemeClr val="accent1">
              <a:lumMod val="60000"/>
              <a:lumOff val="40000"/>
            </a:schemeClr>
          </a:solidFill>
        </p:spPr>
        <p:txBody>
          <a:bodyPr wrap="square" anchor="ctr">
            <a:spAutoFit/>
          </a:bodyPr>
          <a:lstStyle/>
          <a:p>
            <a:pPr algn="ctr">
              <a:buClr>
                <a:schemeClr val="tx2">
                  <a:lumMod val="60000"/>
                  <a:lumOff val="40000"/>
                </a:schemeClr>
              </a:buClr>
            </a:pPr>
            <a:r>
              <a:rPr lang="es-AR" b="1" dirty="0" smtClean="0">
                <a:solidFill>
                  <a:schemeClr val="bg1"/>
                </a:solidFill>
              </a:rPr>
              <a:t>Se modifica el impuesto a los combustibles para que el tipo de cambio y el precio del petróleo influyan menos sobre los precios locales</a:t>
            </a:r>
            <a:endParaRPr lang="es-AR" b="1" dirty="0">
              <a:solidFill>
                <a:schemeClr val="bg1"/>
              </a:solidFill>
            </a:endParaRPr>
          </a:p>
        </p:txBody>
      </p:sp>
      <p:sp>
        <p:nvSpPr>
          <p:cNvPr id="10" name="11 CuadroTexto"/>
          <p:cNvSpPr txBox="1"/>
          <p:nvPr/>
        </p:nvSpPr>
        <p:spPr>
          <a:xfrm>
            <a:off x="8100392" y="25353"/>
            <a:ext cx="1150843" cy="430887"/>
          </a:xfrm>
          <a:prstGeom prst="rect">
            <a:avLst/>
          </a:prstGeom>
          <a:noFill/>
        </p:spPr>
        <p:txBody>
          <a:bodyPr wrap="square" rtlCol="0">
            <a:spAutoFit/>
          </a:bodyPr>
          <a:lstStyle/>
          <a:p>
            <a:pPr algn="ctr"/>
            <a:r>
              <a:rPr lang="es-AR" sz="1100" b="1" dirty="0">
                <a:solidFill>
                  <a:schemeClr val="bg1"/>
                </a:solidFill>
              </a:rPr>
              <a:t>4</a:t>
            </a:r>
            <a:r>
              <a:rPr lang="es-AR" sz="1100" b="1" dirty="0" smtClean="0">
                <a:solidFill>
                  <a:schemeClr val="bg1"/>
                </a:solidFill>
              </a:rPr>
              <a:t>. COMBUSTIBLES</a:t>
            </a:r>
            <a:endParaRPr lang="es-AR" sz="1100" b="1" dirty="0">
              <a:solidFill>
                <a:schemeClr val="bg1"/>
              </a:solidFill>
            </a:endParaRPr>
          </a:p>
        </p:txBody>
      </p:sp>
      <p:sp>
        <p:nvSpPr>
          <p:cNvPr id="14" name="11 CuadroTexto"/>
          <p:cNvSpPr txBox="1"/>
          <p:nvPr/>
        </p:nvSpPr>
        <p:spPr>
          <a:xfrm>
            <a:off x="612000" y="1959798"/>
            <a:ext cx="7920000" cy="3652667"/>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20000"/>
              </a:lnSpc>
              <a:spcBef>
                <a:spcPts val="1200"/>
              </a:spcBef>
              <a:spcAft>
                <a:spcPts val="1200"/>
              </a:spcAft>
            </a:pPr>
            <a:r>
              <a:rPr lang="es-AR" dirty="0" smtClean="0">
                <a:solidFill>
                  <a:schemeClr val="tx1"/>
                </a:solidFill>
              </a:rPr>
              <a:t>Los impuestos a los combustibles se simplificarán.</a:t>
            </a:r>
          </a:p>
          <a:p>
            <a:pPr>
              <a:lnSpc>
                <a:spcPct val="120000"/>
              </a:lnSpc>
              <a:spcBef>
                <a:spcPts val="1200"/>
              </a:spcBef>
              <a:spcAft>
                <a:spcPts val="1200"/>
              </a:spcAft>
            </a:pPr>
            <a:r>
              <a:rPr lang="es-AR" dirty="0" smtClean="0">
                <a:solidFill>
                  <a:schemeClr val="tx1"/>
                </a:solidFill>
              </a:rPr>
              <a:t>Pasan a ser dos montos de suma fija (uno de ellos por emisiones de CO2 y el otro establecido de forma tal que no altere la carga tributaria actual)</a:t>
            </a:r>
          </a:p>
          <a:p>
            <a:pPr>
              <a:lnSpc>
                <a:spcPct val="120000"/>
              </a:lnSpc>
              <a:spcBef>
                <a:spcPts val="1200"/>
              </a:spcBef>
              <a:spcAft>
                <a:spcPts val="1200"/>
              </a:spcAft>
            </a:pPr>
            <a:r>
              <a:rPr lang="es-AR" dirty="0" smtClean="0">
                <a:solidFill>
                  <a:schemeClr val="tx1"/>
                </a:solidFill>
              </a:rPr>
              <a:t>Cuando varíe el tipo de cambio real o el precio del petróleo, la nueva estructura del impuesto funcionará como amortiguador y el precio de los combustibles variará menos que bajo la estructura actual.</a:t>
            </a:r>
          </a:p>
          <a:p>
            <a:pPr>
              <a:lnSpc>
                <a:spcPct val="120000"/>
              </a:lnSpc>
              <a:spcBef>
                <a:spcPts val="1200"/>
              </a:spcBef>
              <a:spcAft>
                <a:spcPts val="1200"/>
              </a:spcAft>
            </a:pPr>
            <a:r>
              <a:rPr lang="es-AR" dirty="0" smtClean="0">
                <a:solidFill>
                  <a:schemeClr val="tx1"/>
                </a:solidFill>
              </a:rPr>
              <a:t>Se respetarán los pagos a cuenta, reducciones por zona geográfica, exenciones y asignaciones específicas de recursos actuales.</a:t>
            </a:r>
            <a:endParaRPr lang="es-AR" dirty="0">
              <a:solidFill>
                <a:schemeClr val="tx1"/>
              </a:solidFill>
            </a:endParaRPr>
          </a:p>
        </p:txBody>
      </p:sp>
    </p:spTree>
    <p:extLst>
      <p:ext uri="{BB962C8B-B14F-4D97-AF65-F5344CB8AC3E}">
        <p14:creationId xmlns:p14="http://schemas.microsoft.com/office/powerpoint/2010/main" val="283508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26</a:t>
            </a:fld>
            <a:endParaRPr lang="es-AR" dirty="0"/>
          </a:p>
        </p:txBody>
      </p:sp>
      <p:sp>
        <p:nvSpPr>
          <p:cNvPr id="3" name="2 CuadroTexto"/>
          <p:cNvSpPr txBox="1"/>
          <p:nvPr/>
        </p:nvSpPr>
        <p:spPr>
          <a:xfrm>
            <a:off x="612000" y="874438"/>
            <a:ext cx="7920000" cy="4815164"/>
          </a:xfrm>
          <a:prstGeom prst="rect">
            <a:avLst/>
          </a:prstGeom>
          <a:noFill/>
        </p:spPr>
        <p:txBody>
          <a:bodyPr wrap="square" rtlCol="0">
            <a:spAutoFit/>
          </a:bodyPr>
          <a:lstStyle/>
          <a:p>
            <a:pPr lvl="1" indent="-285750">
              <a:lnSpc>
                <a:spcPct val="150000"/>
              </a:lnSpc>
              <a:buClr>
                <a:schemeClr val="tx2">
                  <a:lumMod val="60000"/>
                  <a:lumOff val="40000"/>
                </a:schemeClr>
              </a:buClr>
              <a:buFont typeface="Arial" pitchFamily="34" charset="0"/>
              <a:buChar char="•"/>
            </a:pPr>
            <a:r>
              <a:rPr lang="es-AR" sz="2000" dirty="0">
                <a:solidFill>
                  <a:schemeClr val="tx1">
                    <a:lumMod val="85000"/>
                    <a:lumOff val="15000"/>
                  </a:schemeClr>
                </a:solidFill>
              </a:rPr>
              <a:t>Impuesto a las ganancias (empresas): </a:t>
            </a:r>
            <a:r>
              <a:rPr lang="es-AR" sz="2000" dirty="0" smtClean="0">
                <a:solidFill>
                  <a:schemeClr val="tx1">
                    <a:lumMod val="85000"/>
                    <a:lumOff val="15000"/>
                  </a:schemeClr>
                </a:solidFill>
              </a:rPr>
              <a:t>se mejoran aspectos </a:t>
            </a:r>
            <a:r>
              <a:rPr lang="es-AR" sz="2000" dirty="0">
                <a:solidFill>
                  <a:schemeClr val="tx1">
                    <a:lumMod val="85000"/>
                    <a:lumOff val="15000"/>
                  </a:schemeClr>
                </a:solidFill>
              </a:rPr>
              <a:t>normativos para reducir la evasión y la </a:t>
            </a:r>
            <a:r>
              <a:rPr lang="es-AR" sz="2000" dirty="0" smtClean="0">
                <a:solidFill>
                  <a:schemeClr val="tx1">
                    <a:lumMod val="85000"/>
                    <a:lumOff val="15000"/>
                  </a:schemeClr>
                </a:solidFill>
              </a:rPr>
              <a:t>elusión:</a:t>
            </a:r>
          </a:p>
          <a:p>
            <a:pPr lvl="2" indent="-285750">
              <a:lnSpc>
                <a:spcPct val="150000"/>
              </a:lnSpc>
              <a:buClr>
                <a:schemeClr val="tx2">
                  <a:lumMod val="60000"/>
                  <a:lumOff val="40000"/>
                </a:schemeClr>
              </a:buClr>
              <a:buFont typeface="Wingdings" panose="05000000000000000000" pitchFamily="2" charset="2"/>
              <a:buChar char="ü"/>
            </a:pPr>
            <a:r>
              <a:rPr lang="es-AR" sz="2000" dirty="0" smtClean="0"/>
              <a:t>Mejora de disposiciones antiabuso en línea con estándares internacionales - OCDE (normas para evitar diferimiento, endeudamiento excesivo, precios de transferencia y otras).</a:t>
            </a:r>
          </a:p>
          <a:p>
            <a:pPr lvl="2" indent="-285750">
              <a:lnSpc>
                <a:spcPct val="150000"/>
              </a:lnSpc>
              <a:buClr>
                <a:schemeClr val="tx2">
                  <a:lumMod val="60000"/>
                  <a:lumOff val="40000"/>
                </a:schemeClr>
              </a:buClr>
              <a:buFont typeface="Wingdings" panose="05000000000000000000" pitchFamily="2" charset="2"/>
              <a:buChar char="ü"/>
            </a:pPr>
            <a:r>
              <a:rPr lang="es-AR" sz="2000" dirty="0" smtClean="0"/>
              <a:t>Limitaciones para entidades exentas que desarrollan actividades financieras, de seguros y otras.</a:t>
            </a:r>
          </a:p>
          <a:p>
            <a:pPr lvl="1" indent="-285750">
              <a:lnSpc>
                <a:spcPct val="150000"/>
              </a:lnSpc>
              <a:spcBef>
                <a:spcPts val="1200"/>
              </a:spcBef>
              <a:buClr>
                <a:schemeClr val="tx2">
                  <a:lumMod val="60000"/>
                  <a:lumOff val="40000"/>
                </a:schemeClr>
              </a:buClr>
              <a:buFont typeface="Arial" pitchFamily="34" charset="0"/>
              <a:buChar char="•"/>
            </a:pPr>
            <a:r>
              <a:rPr lang="es-AR" sz="2000" dirty="0" smtClean="0">
                <a:solidFill>
                  <a:schemeClr val="tx1">
                    <a:lumMod val="85000"/>
                    <a:lumOff val="15000"/>
                  </a:schemeClr>
                </a:solidFill>
              </a:rPr>
              <a:t>Impuesto </a:t>
            </a:r>
            <a:r>
              <a:rPr lang="es-AR" sz="2000" dirty="0">
                <a:solidFill>
                  <a:schemeClr val="tx1">
                    <a:lumMod val="85000"/>
                    <a:lumOff val="15000"/>
                  </a:schemeClr>
                </a:solidFill>
              </a:rPr>
              <a:t>a </a:t>
            </a:r>
            <a:r>
              <a:rPr lang="es-AR" sz="2000" dirty="0" smtClean="0">
                <a:solidFill>
                  <a:schemeClr val="tx1">
                    <a:lumMod val="85000"/>
                    <a:lumOff val="15000"/>
                  </a:schemeClr>
                </a:solidFill>
              </a:rPr>
              <a:t>las ganancias (personas humanas): se establece la inaplicabilidad  de disposiciones </a:t>
            </a:r>
            <a:r>
              <a:rPr lang="es-AR" sz="2000" dirty="0">
                <a:solidFill>
                  <a:schemeClr val="tx1">
                    <a:lumMod val="85000"/>
                    <a:lumOff val="15000"/>
                  </a:schemeClr>
                </a:solidFill>
              </a:rPr>
              <a:t>que </a:t>
            </a:r>
            <a:r>
              <a:rPr lang="es-AR" sz="2000" dirty="0" smtClean="0">
                <a:solidFill>
                  <a:schemeClr val="tx1">
                    <a:lumMod val="85000"/>
                    <a:lumOff val="15000"/>
                  </a:schemeClr>
                </a:solidFill>
              </a:rPr>
              <a:t>establecen tratamientos preferenciales para ciertos </a:t>
            </a:r>
            <a:r>
              <a:rPr lang="es-AR" sz="2000" dirty="0">
                <a:solidFill>
                  <a:schemeClr val="tx1">
                    <a:lumMod val="85000"/>
                    <a:lumOff val="15000"/>
                  </a:schemeClr>
                </a:solidFill>
              </a:rPr>
              <a:t>grupos de </a:t>
            </a:r>
            <a:r>
              <a:rPr lang="es-AR" sz="2000" dirty="0" smtClean="0">
                <a:solidFill>
                  <a:schemeClr val="tx1">
                    <a:lumMod val="85000"/>
                    <a:lumOff val="15000"/>
                  </a:schemeClr>
                </a:solidFill>
              </a:rPr>
              <a:t>trabajadores.  </a:t>
            </a:r>
          </a:p>
        </p:txBody>
      </p:sp>
      <p:sp>
        <p:nvSpPr>
          <p:cNvPr id="6" name="5 CuadroTexto"/>
          <p:cNvSpPr txBox="1"/>
          <p:nvPr/>
        </p:nvSpPr>
        <p:spPr>
          <a:xfrm>
            <a:off x="252000" y="116632"/>
            <a:ext cx="828000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Otras medidas (I)</a:t>
            </a:r>
            <a:endParaRPr lang="es-AR" sz="2400" b="1" dirty="0">
              <a:solidFill>
                <a:schemeClr val="bg1"/>
              </a:solidFill>
              <a:latin typeface="+mj-lt"/>
              <a:ea typeface="Arial Unicode MS" panose="020B0604020202020204" pitchFamily="34" charset="-128"/>
              <a:cs typeface="Arial" pitchFamily="34" charset="0"/>
            </a:endParaRPr>
          </a:p>
        </p:txBody>
      </p:sp>
    </p:spTree>
    <p:extLst>
      <p:ext uri="{BB962C8B-B14F-4D97-AF65-F5344CB8AC3E}">
        <p14:creationId xmlns:p14="http://schemas.microsoft.com/office/powerpoint/2010/main" val="2481513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27</a:t>
            </a:fld>
            <a:endParaRPr lang="es-AR" dirty="0"/>
          </a:p>
        </p:txBody>
      </p:sp>
      <p:sp>
        <p:nvSpPr>
          <p:cNvPr id="3" name="2 CuadroTexto"/>
          <p:cNvSpPr txBox="1"/>
          <p:nvPr/>
        </p:nvSpPr>
        <p:spPr>
          <a:xfrm>
            <a:off x="612000" y="1096283"/>
            <a:ext cx="7920000" cy="4862870"/>
          </a:xfrm>
          <a:prstGeom prst="rect">
            <a:avLst/>
          </a:prstGeom>
          <a:noFill/>
        </p:spPr>
        <p:txBody>
          <a:bodyPr wrap="square" rtlCol="0">
            <a:spAutoFit/>
          </a:bodyPr>
          <a:lstStyle/>
          <a:p>
            <a:pPr lvl="1" indent="-285750">
              <a:lnSpc>
                <a:spcPct val="150000"/>
              </a:lnSpc>
              <a:spcBef>
                <a:spcPts val="1200"/>
              </a:spcBef>
              <a:spcAft>
                <a:spcPts val="1200"/>
              </a:spcAft>
              <a:buClr>
                <a:schemeClr val="tx2">
                  <a:lumMod val="60000"/>
                  <a:lumOff val="40000"/>
                </a:schemeClr>
              </a:buClr>
              <a:buFont typeface="Arial" pitchFamily="34" charset="0"/>
              <a:buChar char="•"/>
            </a:pPr>
            <a:r>
              <a:rPr lang="es-AR" sz="2000" dirty="0">
                <a:solidFill>
                  <a:schemeClr val="tx1">
                    <a:lumMod val="85000"/>
                    <a:lumOff val="15000"/>
                  </a:schemeClr>
                </a:solidFill>
              </a:rPr>
              <a:t>Aportes personales a la seguridad social: se elimina gradualmente el límite máximo aplicable a la base imponible (actualmente de $82.000 mensuales). </a:t>
            </a:r>
            <a:endParaRPr lang="es-AR" sz="2000" strike="sngStrike" dirty="0">
              <a:solidFill>
                <a:schemeClr val="tx1">
                  <a:lumMod val="85000"/>
                  <a:lumOff val="15000"/>
                </a:schemeClr>
              </a:solidFill>
            </a:endParaRPr>
          </a:p>
          <a:p>
            <a:pPr lvl="1" indent="-285750">
              <a:lnSpc>
                <a:spcPct val="150000"/>
              </a:lnSpc>
              <a:spcBef>
                <a:spcPts val="1200"/>
              </a:spcBef>
              <a:buClr>
                <a:schemeClr val="tx2">
                  <a:lumMod val="60000"/>
                  <a:lumOff val="40000"/>
                </a:schemeClr>
              </a:buClr>
              <a:buFont typeface="Arial" pitchFamily="34" charset="0"/>
              <a:buChar char="•"/>
            </a:pPr>
            <a:r>
              <a:rPr lang="es-AR" sz="2000" dirty="0" smtClean="0">
                <a:solidFill>
                  <a:schemeClr val="tx1">
                    <a:lumMod val="85000"/>
                    <a:lumOff val="15000"/>
                  </a:schemeClr>
                </a:solidFill>
              </a:rPr>
              <a:t>IVA: se amplía la base del impuesto para los </a:t>
            </a:r>
            <a:r>
              <a:rPr lang="es-AR" sz="2000" dirty="0">
                <a:solidFill>
                  <a:schemeClr val="tx1">
                    <a:lumMod val="85000"/>
                    <a:lumOff val="15000"/>
                  </a:schemeClr>
                </a:solidFill>
              </a:rPr>
              <a:t>servicios digitales prestados por empresas del </a:t>
            </a:r>
            <a:r>
              <a:rPr lang="es-AR" sz="2000" dirty="0" smtClean="0">
                <a:solidFill>
                  <a:schemeClr val="tx1">
                    <a:lumMod val="85000"/>
                    <a:lumOff val="15000"/>
                  </a:schemeClr>
                </a:solidFill>
              </a:rPr>
              <a:t>exterior:</a:t>
            </a:r>
          </a:p>
          <a:p>
            <a:pPr lvl="2" indent="-285750">
              <a:lnSpc>
                <a:spcPct val="150000"/>
              </a:lnSpc>
              <a:spcBef>
                <a:spcPts val="1200"/>
              </a:spcBef>
              <a:buClr>
                <a:schemeClr val="tx2">
                  <a:lumMod val="60000"/>
                  <a:lumOff val="40000"/>
                </a:schemeClr>
              </a:buClr>
              <a:buFont typeface="Wingdings" panose="05000000000000000000" pitchFamily="2" charset="2"/>
              <a:buChar char="ü"/>
            </a:pPr>
            <a:r>
              <a:rPr lang="es-AR" sz="2000" dirty="0" smtClean="0"/>
              <a:t>Incluye prestaciones tales como acceso o descarga de video, música, juegos u otros contenidos consumidos en el país.</a:t>
            </a:r>
          </a:p>
          <a:p>
            <a:pPr lvl="2" indent="-285750">
              <a:lnSpc>
                <a:spcPct val="150000"/>
              </a:lnSpc>
              <a:spcBef>
                <a:spcPts val="1200"/>
              </a:spcBef>
              <a:buClr>
                <a:schemeClr val="tx2">
                  <a:lumMod val="60000"/>
                  <a:lumOff val="40000"/>
                </a:schemeClr>
              </a:buClr>
              <a:buFont typeface="Wingdings" panose="05000000000000000000" pitchFamily="2" charset="2"/>
              <a:buChar char="ü"/>
            </a:pPr>
            <a:r>
              <a:rPr lang="es-AR" sz="2000" dirty="0" smtClean="0"/>
              <a:t>Ingreso del impuesto a través de los agentes pagadores involucrados.</a:t>
            </a:r>
          </a:p>
        </p:txBody>
      </p:sp>
      <p:sp>
        <p:nvSpPr>
          <p:cNvPr id="5" name="4 CuadroTexto"/>
          <p:cNvSpPr txBox="1"/>
          <p:nvPr/>
        </p:nvSpPr>
        <p:spPr>
          <a:xfrm>
            <a:off x="252000" y="116632"/>
            <a:ext cx="828000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Otras medidas (II)</a:t>
            </a:r>
            <a:endParaRPr lang="es-AR" sz="2400" b="1" dirty="0">
              <a:solidFill>
                <a:schemeClr val="bg1"/>
              </a:solidFill>
              <a:latin typeface="+mj-lt"/>
              <a:ea typeface="Arial Unicode MS" panose="020B0604020202020204" pitchFamily="34" charset="-128"/>
              <a:cs typeface="Arial" pitchFamily="34" charset="0"/>
            </a:endParaRPr>
          </a:p>
        </p:txBody>
      </p:sp>
    </p:spTree>
    <p:extLst>
      <p:ext uri="{BB962C8B-B14F-4D97-AF65-F5344CB8AC3E}">
        <p14:creationId xmlns:p14="http://schemas.microsoft.com/office/powerpoint/2010/main" val="3881733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28</a:t>
            </a:fld>
            <a:endParaRPr lang="es-AR"/>
          </a:p>
        </p:txBody>
      </p:sp>
      <p:sp>
        <p:nvSpPr>
          <p:cNvPr id="6" name="4 CuadroTexto"/>
          <p:cNvSpPr txBox="1"/>
          <p:nvPr/>
        </p:nvSpPr>
        <p:spPr>
          <a:xfrm>
            <a:off x="395536" y="-27384"/>
            <a:ext cx="8640960" cy="830997"/>
          </a:xfrm>
          <a:prstGeom prst="rect">
            <a:avLst/>
          </a:prstGeom>
          <a:noFill/>
        </p:spPr>
        <p:txBody>
          <a:bodyPr wrap="square" rtlCol="0">
            <a:spAutoFit/>
          </a:bodyPr>
          <a:lstStyle/>
          <a:p>
            <a:r>
              <a:rPr lang="es-AR" sz="2400" b="1" dirty="0">
                <a:solidFill>
                  <a:schemeClr val="bg1"/>
                </a:solidFill>
                <a:latin typeface="+mj-lt"/>
                <a:ea typeface="Arial Unicode MS" panose="020B0604020202020204" pitchFamily="34" charset="-128"/>
                <a:cs typeface="Arial" pitchFamily="34" charset="0"/>
              </a:rPr>
              <a:t>Otras medidas tendientes a un sistema tributario más </a:t>
            </a:r>
            <a:r>
              <a:rPr lang="es-AR" sz="2400" b="1" dirty="0" smtClean="0">
                <a:solidFill>
                  <a:schemeClr val="bg1"/>
                </a:solidFill>
                <a:latin typeface="+mj-lt"/>
                <a:ea typeface="Arial Unicode MS" panose="020B0604020202020204" pitchFamily="34" charset="-128"/>
                <a:cs typeface="Arial" pitchFamily="34" charset="0"/>
              </a:rPr>
              <a:t>eficiente, moderno, transparente y previsible</a:t>
            </a:r>
            <a:endParaRPr lang="es-AR" sz="2400" b="1" dirty="0">
              <a:solidFill>
                <a:schemeClr val="bg1"/>
              </a:solidFill>
              <a:latin typeface="+mj-lt"/>
              <a:ea typeface="Arial Unicode MS" panose="020B0604020202020204" pitchFamily="34" charset="-128"/>
              <a:cs typeface="Arial" pitchFamily="34" charset="0"/>
            </a:endParaRPr>
          </a:p>
        </p:txBody>
      </p:sp>
      <p:sp>
        <p:nvSpPr>
          <p:cNvPr id="5" name="4 CuadroTexto"/>
          <p:cNvSpPr txBox="1"/>
          <p:nvPr/>
        </p:nvSpPr>
        <p:spPr>
          <a:xfrm>
            <a:off x="251520" y="980728"/>
            <a:ext cx="8640000" cy="646331"/>
          </a:xfrm>
          <a:prstGeom prst="rect">
            <a:avLst/>
          </a:prstGeom>
          <a:solidFill>
            <a:schemeClr val="accent1">
              <a:lumMod val="60000"/>
              <a:lumOff val="40000"/>
            </a:schemeClr>
          </a:solidFill>
        </p:spPr>
        <p:txBody>
          <a:bodyPr wrap="square" anchor="ctr">
            <a:spAutoFit/>
          </a:bodyPr>
          <a:lstStyle>
            <a:defPPr>
              <a:defRPr lang="es-AR"/>
            </a:defPPr>
            <a:lvl1pPr algn="ctr">
              <a:lnSpc>
                <a:spcPct val="150000"/>
              </a:lnSpc>
              <a:buClr>
                <a:schemeClr val="tx2">
                  <a:lumMod val="60000"/>
                  <a:lumOff val="40000"/>
                </a:schemeClr>
              </a:buClr>
              <a:defRPr b="1">
                <a:solidFill>
                  <a:schemeClr val="bg1"/>
                </a:solidFill>
              </a:defRPr>
            </a:lvl1pPr>
          </a:lstStyle>
          <a:p>
            <a:pPr>
              <a:lnSpc>
                <a:spcPct val="100000"/>
              </a:lnSpc>
            </a:pPr>
            <a:r>
              <a:rPr lang="es-AR" dirty="0" smtClean="0"/>
              <a:t>Se implementan diversas mejoras </a:t>
            </a:r>
            <a:r>
              <a:rPr lang="es-AR" dirty="0"/>
              <a:t>en el procedimiento fiscal y </a:t>
            </a:r>
            <a:r>
              <a:rPr lang="es-AR" dirty="0" smtClean="0"/>
              <a:t>adecuaciones al régimen penal tributario</a:t>
            </a:r>
            <a:endParaRPr lang="es-AR" strike="sngStrike" dirty="0"/>
          </a:p>
        </p:txBody>
      </p:sp>
      <p:sp>
        <p:nvSpPr>
          <p:cNvPr id="2" name="1 Rectángulo"/>
          <p:cNvSpPr/>
          <p:nvPr/>
        </p:nvSpPr>
        <p:spPr>
          <a:xfrm>
            <a:off x="277200" y="1988840"/>
            <a:ext cx="8588640" cy="4284186"/>
          </a:xfrm>
          <a:prstGeom prst="rect">
            <a:avLst/>
          </a:prstGeom>
        </p:spPr>
        <p:txBody>
          <a:bodyPr wrap="square">
            <a:spAutoFit/>
          </a:bodyPr>
          <a:lstStyle/>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introducen derechos y garantías para el contribuyente.</a:t>
            </a: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establece con carácter obligatorio el domicilio fiscal electrónico. </a:t>
            </a: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posibilita la implementación de una instancia de conciliación administrativa.</a:t>
            </a:r>
            <a:endParaRPr lang="es-AR" dirty="0">
              <a:solidFill>
                <a:schemeClr val="tx1">
                  <a:lumMod val="85000"/>
                  <a:lumOff val="15000"/>
                </a:schemeClr>
              </a:solidFill>
            </a:endParaRP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establecen reglas </a:t>
            </a:r>
            <a:r>
              <a:rPr lang="es-AR" dirty="0">
                <a:solidFill>
                  <a:schemeClr val="tx1">
                    <a:lumMod val="85000"/>
                    <a:lumOff val="15000"/>
                  </a:schemeClr>
                </a:solidFill>
              </a:rPr>
              <a:t>para </a:t>
            </a:r>
            <a:r>
              <a:rPr lang="es-AR" dirty="0" smtClean="0">
                <a:solidFill>
                  <a:schemeClr val="tx1">
                    <a:lumMod val="85000"/>
                    <a:lumOff val="15000"/>
                  </a:schemeClr>
                </a:solidFill>
              </a:rPr>
              <a:t>tramitar los Procedimientos </a:t>
            </a:r>
            <a:r>
              <a:rPr lang="es-AR" dirty="0">
                <a:solidFill>
                  <a:schemeClr val="tx1">
                    <a:lumMod val="85000"/>
                    <a:lumOff val="15000"/>
                  </a:schemeClr>
                </a:solidFill>
              </a:rPr>
              <a:t>de Acuerdo Mutuo (MAP) </a:t>
            </a:r>
            <a:r>
              <a:rPr lang="es-AR" dirty="0" smtClean="0">
                <a:solidFill>
                  <a:schemeClr val="tx1">
                    <a:lumMod val="85000"/>
                    <a:lumOff val="15000"/>
                  </a:schemeClr>
                </a:solidFill>
              </a:rPr>
              <a:t>previstos en Convenios </a:t>
            </a:r>
            <a:r>
              <a:rPr lang="es-AR" dirty="0">
                <a:solidFill>
                  <a:schemeClr val="tx1">
                    <a:lumMod val="85000"/>
                    <a:lumOff val="15000"/>
                  </a:schemeClr>
                </a:solidFill>
              </a:rPr>
              <a:t>de Doble </a:t>
            </a:r>
            <a:r>
              <a:rPr lang="es-AR" dirty="0" smtClean="0">
                <a:solidFill>
                  <a:schemeClr val="tx1">
                    <a:lumMod val="85000"/>
                    <a:lumOff val="15000"/>
                  </a:schemeClr>
                </a:solidFill>
              </a:rPr>
              <a:t>Imposición. </a:t>
            </a:r>
            <a:endParaRPr lang="es-AR" dirty="0">
              <a:solidFill>
                <a:schemeClr val="tx1">
                  <a:lumMod val="85000"/>
                  <a:lumOff val="15000"/>
                </a:schemeClr>
              </a:solidFill>
            </a:endParaRP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introduce la figura de los Acuerdos </a:t>
            </a:r>
            <a:r>
              <a:rPr lang="es-AR" dirty="0">
                <a:solidFill>
                  <a:schemeClr val="tx1">
                    <a:lumMod val="85000"/>
                    <a:lumOff val="15000"/>
                  </a:schemeClr>
                </a:solidFill>
              </a:rPr>
              <a:t>Anticipados de Precios </a:t>
            </a:r>
            <a:r>
              <a:rPr lang="es-AR" dirty="0" smtClean="0">
                <a:solidFill>
                  <a:schemeClr val="tx1">
                    <a:lumMod val="85000"/>
                    <a:lumOff val="15000"/>
                  </a:schemeClr>
                </a:solidFill>
              </a:rPr>
              <a:t>de Transferencia (APA</a:t>
            </a:r>
            <a:r>
              <a:rPr lang="es-AR" dirty="0">
                <a:solidFill>
                  <a:schemeClr val="tx1">
                    <a:lumMod val="85000"/>
                    <a:lumOff val="15000"/>
                  </a:schemeClr>
                </a:solidFill>
              </a:rPr>
              <a:t>) para empresas </a:t>
            </a:r>
            <a:r>
              <a:rPr lang="es-AR" dirty="0" smtClean="0">
                <a:solidFill>
                  <a:schemeClr val="tx1">
                    <a:lumMod val="85000"/>
                    <a:lumOff val="15000"/>
                  </a:schemeClr>
                </a:solidFill>
              </a:rPr>
              <a:t>multinacionales.</a:t>
            </a:r>
            <a:endParaRPr lang="es-AR" dirty="0">
              <a:solidFill>
                <a:schemeClr val="tx1">
                  <a:lumMod val="85000"/>
                  <a:lumOff val="15000"/>
                </a:schemeClr>
              </a:solidFill>
            </a:endParaRP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establece un mecanismo de actualización permanente de </a:t>
            </a:r>
            <a:r>
              <a:rPr lang="es-AR" dirty="0">
                <a:solidFill>
                  <a:schemeClr val="tx1">
                    <a:lumMod val="85000"/>
                    <a:lumOff val="15000"/>
                  </a:schemeClr>
                </a:solidFill>
              </a:rPr>
              <a:t>importes fijos en leyes de impuestos nacionales (</a:t>
            </a:r>
            <a:r>
              <a:rPr lang="es-AR" dirty="0" smtClean="0">
                <a:solidFill>
                  <a:schemeClr val="tx1">
                    <a:lumMod val="85000"/>
                    <a:lumOff val="15000"/>
                  </a:schemeClr>
                </a:solidFill>
              </a:rPr>
              <a:t>a propuesta del </a:t>
            </a:r>
            <a:r>
              <a:rPr lang="es-AR" dirty="0">
                <a:solidFill>
                  <a:schemeClr val="tx1">
                    <a:lumMod val="85000"/>
                    <a:lumOff val="15000"/>
                  </a:schemeClr>
                </a:solidFill>
              </a:rPr>
              <a:t>PEN</a:t>
            </a:r>
            <a:r>
              <a:rPr lang="es-AR" dirty="0" smtClean="0">
                <a:solidFill>
                  <a:schemeClr val="tx1">
                    <a:lumMod val="85000"/>
                    <a:lumOff val="15000"/>
                  </a:schemeClr>
                </a:solidFill>
              </a:rPr>
              <a:t>).</a:t>
            </a: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determinan nuevos montos punibles para el régimen penal.</a:t>
            </a:r>
          </a:p>
          <a:p>
            <a:pPr marL="285750" indent="-285750">
              <a:lnSpc>
                <a:spcPct val="114000"/>
              </a:lnSpc>
              <a:spcBef>
                <a:spcPts val="800"/>
              </a:spcBef>
              <a:buClr>
                <a:schemeClr val="tx2">
                  <a:lumMod val="60000"/>
                  <a:lumOff val="40000"/>
                </a:schemeClr>
              </a:buClr>
              <a:buFont typeface="Arial" panose="020B0604020202020204" pitchFamily="34" charset="0"/>
              <a:buChar char="•"/>
            </a:pPr>
            <a:r>
              <a:rPr lang="es-AR" dirty="0" smtClean="0">
                <a:solidFill>
                  <a:schemeClr val="tx1">
                    <a:lumMod val="85000"/>
                    <a:lumOff val="15000"/>
                  </a:schemeClr>
                </a:solidFill>
              </a:rPr>
              <a:t>Se posibilita la dispensa para la formulación de denuncia penal bajo ciertos supuestos.</a:t>
            </a:r>
            <a:endParaRPr lang="es-AR" dirty="0">
              <a:solidFill>
                <a:schemeClr val="tx1">
                  <a:lumMod val="85000"/>
                  <a:lumOff val="15000"/>
                </a:schemeClr>
              </a:solidFill>
            </a:endParaRPr>
          </a:p>
        </p:txBody>
      </p:sp>
    </p:spTree>
    <p:extLst>
      <p:ext uri="{BB962C8B-B14F-4D97-AF65-F5344CB8AC3E}">
        <p14:creationId xmlns:p14="http://schemas.microsoft.com/office/powerpoint/2010/main" val="1537420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29</a:t>
            </a:fld>
            <a:endParaRPr lang="es-AR" dirty="0"/>
          </a:p>
        </p:txBody>
      </p:sp>
      <p:sp>
        <p:nvSpPr>
          <p:cNvPr id="5" name="4 CuadroTexto"/>
          <p:cNvSpPr txBox="1"/>
          <p:nvPr/>
        </p:nvSpPr>
        <p:spPr>
          <a:xfrm>
            <a:off x="252000" y="116632"/>
            <a:ext cx="828000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Impacto fiscal de las reformas</a:t>
            </a:r>
            <a:endParaRPr lang="es-AR" sz="2400" b="1" dirty="0">
              <a:solidFill>
                <a:schemeClr val="bg1"/>
              </a:solidFill>
              <a:latin typeface="+mj-lt"/>
              <a:ea typeface="Arial Unicode MS" panose="020B0604020202020204" pitchFamily="34" charset="-128"/>
              <a:cs typeface="Arial" pitchFamily="34" charset="0"/>
            </a:endParaRPr>
          </a:p>
        </p:txBody>
      </p:sp>
      <p:sp>
        <p:nvSpPr>
          <p:cNvPr id="6" name="5 CuadroTexto"/>
          <p:cNvSpPr txBox="1"/>
          <p:nvPr/>
        </p:nvSpPr>
        <p:spPr>
          <a:xfrm>
            <a:off x="107504" y="929040"/>
            <a:ext cx="8856984" cy="5324535"/>
          </a:xfrm>
          <a:prstGeom prst="rect">
            <a:avLst/>
          </a:prstGeom>
          <a:noFill/>
        </p:spPr>
        <p:txBody>
          <a:bodyPr wrap="square" rtlCol="0">
            <a:spAutoFit/>
          </a:bodyPr>
          <a:lstStyle/>
          <a:p>
            <a:pPr lvl="1" indent="-285750">
              <a:lnSpc>
                <a:spcPct val="150000"/>
              </a:lnSpc>
              <a:spcBef>
                <a:spcPts val="1200"/>
              </a:spcBef>
              <a:spcAft>
                <a:spcPts val="1200"/>
              </a:spcAft>
              <a:buClr>
                <a:schemeClr val="tx2">
                  <a:lumMod val="60000"/>
                  <a:lumOff val="40000"/>
                </a:schemeClr>
              </a:buClr>
              <a:buFont typeface="Arial" pitchFamily="34" charset="0"/>
              <a:buChar char="•"/>
            </a:pPr>
            <a:r>
              <a:rPr lang="es-AR" sz="2000" dirty="0" smtClean="0">
                <a:solidFill>
                  <a:schemeClr val="tx1">
                    <a:lumMod val="85000"/>
                    <a:lumOff val="15000"/>
                  </a:schemeClr>
                </a:solidFill>
              </a:rPr>
              <a:t>Partiendo de la situación actual, sin cambios en la economía, la reforma tributaria tendría un costo para la Nación de 1,5 puntos del PIB al cabo del 5to año.</a:t>
            </a:r>
          </a:p>
          <a:p>
            <a:pPr lvl="1" indent="-285750">
              <a:lnSpc>
                <a:spcPct val="150000"/>
              </a:lnSpc>
              <a:spcBef>
                <a:spcPts val="1200"/>
              </a:spcBef>
              <a:spcAft>
                <a:spcPts val="1200"/>
              </a:spcAft>
              <a:buClr>
                <a:schemeClr val="tx2">
                  <a:lumMod val="60000"/>
                  <a:lumOff val="40000"/>
                </a:schemeClr>
              </a:buClr>
              <a:buFont typeface="Arial" pitchFamily="34" charset="0"/>
              <a:buChar char="•"/>
            </a:pPr>
            <a:r>
              <a:rPr lang="es-AR" sz="2000" dirty="0" smtClean="0">
                <a:solidFill>
                  <a:schemeClr val="tx1">
                    <a:lumMod val="85000"/>
                    <a:lumOff val="15000"/>
                  </a:schemeClr>
                </a:solidFill>
              </a:rPr>
              <a:t>Esto es adicional a los 2 puntos del PIB de reducción en la presión tributaria que tuvo lugar desde 2016 (eliminación de retenciones, ganancias, ley </a:t>
            </a:r>
            <a:r>
              <a:rPr lang="es-AR" sz="2000" dirty="0" err="1" smtClean="0">
                <a:solidFill>
                  <a:schemeClr val="tx1">
                    <a:lumMod val="85000"/>
                    <a:lumOff val="15000"/>
                  </a:schemeClr>
                </a:solidFill>
              </a:rPr>
              <a:t>PyMEs</a:t>
            </a:r>
            <a:r>
              <a:rPr lang="es-AR" sz="2000" dirty="0" smtClean="0">
                <a:solidFill>
                  <a:schemeClr val="tx1">
                    <a:lumMod val="85000"/>
                    <a:lumOff val="15000"/>
                  </a:schemeClr>
                </a:solidFill>
              </a:rPr>
              <a:t>, etc.) y a la baja del impuesto inflacionario a partir de este año.</a:t>
            </a:r>
          </a:p>
          <a:p>
            <a:pPr lvl="1" indent="-285750">
              <a:lnSpc>
                <a:spcPct val="150000"/>
              </a:lnSpc>
              <a:spcBef>
                <a:spcPts val="1200"/>
              </a:spcBef>
              <a:spcAft>
                <a:spcPts val="1200"/>
              </a:spcAft>
              <a:buClr>
                <a:schemeClr val="tx2">
                  <a:lumMod val="60000"/>
                  <a:lumOff val="40000"/>
                </a:schemeClr>
              </a:buClr>
              <a:buFont typeface="Arial" pitchFamily="34" charset="0"/>
              <a:buChar char="•"/>
            </a:pPr>
            <a:r>
              <a:rPr lang="es-AR" sz="2000" dirty="0">
                <a:solidFill>
                  <a:schemeClr val="tx1">
                    <a:lumMod val="85000"/>
                    <a:lumOff val="15000"/>
                  </a:schemeClr>
                </a:solidFill>
              </a:rPr>
              <a:t>G</a:t>
            </a:r>
            <a:r>
              <a:rPr lang="es-AR" sz="2000" dirty="0" smtClean="0">
                <a:solidFill>
                  <a:schemeClr val="tx1">
                    <a:lumMod val="85000"/>
                    <a:lumOff val="15000"/>
                  </a:schemeClr>
                </a:solidFill>
              </a:rPr>
              <a:t>racias a la reforma bajará la evasión y crecerá más rápido la economía (en 0,5% del PIB adicional por año durante al menos 5 años): con estos impactos la reforma le costará al tesoro nacional solamente 0,3% del PIB a la vez que  aumentara los recursos coparticipados a las provincias. </a:t>
            </a:r>
          </a:p>
        </p:txBody>
      </p:sp>
    </p:spTree>
    <p:extLst>
      <p:ext uri="{BB962C8B-B14F-4D97-AF65-F5344CB8AC3E}">
        <p14:creationId xmlns:p14="http://schemas.microsoft.com/office/powerpoint/2010/main" val="1051156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3</a:t>
            </a:fld>
            <a:endParaRPr lang="es-AR"/>
          </a:p>
        </p:txBody>
      </p:sp>
      <p:sp>
        <p:nvSpPr>
          <p:cNvPr id="6" name="4 CuadroTexto"/>
          <p:cNvSpPr txBox="1"/>
          <p:nvPr/>
        </p:nvSpPr>
        <p:spPr>
          <a:xfrm>
            <a:off x="251520" y="159023"/>
            <a:ext cx="8640960" cy="461665"/>
          </a:xfrm>
          <a:prstGeom prst="rect">
            <a:avLst/>
          </a:prstGeom>
          <a:noFill/>
        </p:spPr>
        <p:txBody>
          <a:bodyPr wrap="square" rtlCol="0">
            <a:spAutoFit/>
          </a:bodyPr>
          <a:lstStyle/>
          <a:p>
            <a:r>
              <a:rPr lang="es-AR" sz="2400" b="1" dirty="0">
                <a:solidFill>
                  <a:schemeClr val="bg1"/>
                </a:solidFill>
                <a:latin typeface="+mj-lt"/>
                <a:ea typeface="Arial Unicode MS" panose="020B0604020202020204" pitchFamily="34" charset="-128"/>
                <a:cs typeface="Arial" pitchFamily="34" charset="0"/>
              </a:rPr>
              <a:t>P</a:t>
            </a:r>
            <a:r>
              <a:rPr lang="es-AR" sz="2400" b="1" dirty="0" smtClean="0">
                <a:solidFill>
                  <a:schemeClr val="bg1"/>
                </a:solidFill>
                <a:latin typeface="+mj-lt"/>
                <a:ea typeface="Arial Unicode MS" panose="020B0604020202020204" pitchFamily="34" charset="-128"/>
                <a:cs typeface="Arial" pitchFamily="34" charset="0"/>
              </a:rPr>
              <a:t>rincipales impuestos que se modifican</a:t>
            </a:r>
            <a:endParaRPr lang="es-AR" sz="2400" b="1" dirty="0">
              <a:solidFill>
                <a:schemeClr val="bg1"/>
              </a:solidFill>
              <a:latin typeface="+mj-lt"/>
              <a:ea typeface="Arial Unicode MS" panose="020B0604020202020204" pitchFamily="34" charset="-128"/>
              <a:cs typeface="Arial" pitchFamily="34" charset="0"/>
            </a:endParaRPr>
          </a:p>
        </p:txBody>
      </p:sp>
      <p:sp>
        <p:nvSpPr>
          <p:cNvPr id="8" name="Content Placeholder 2"/>
          <p:cNvSpPr txBox="1">
            <a:spLocks/>
          </p:cNvSpPr>
          <p:nvPr/>
        </p:nvSpPr>
        <p:spPr>
          <a:xfrm>
            <a:off x="612000" y="836712"/>
            <a:ext cx="7920000" cy="5544616"/>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a:solidFill>
                  <a:schemeClr val="tx1">
                    <a:lumMod val="85000"/>
                    <a:lumOff val="15000"/>
                  </a:schemeClr>
                </a:solidFill>
                <a:latin typeface="+mj-lt"/>
              </a:rPr>
              <a:t>Aportes y contribuciones de la seguridad </a:t>
            </a:r>
            <a:r>
              <a:rPr lang="es-AR" sz="2200" dirty="0" smtClean="0">
                <a:solidFill>
                  <a:schemeClr val="tx1">
                    <a:lumMod val="85000"/>
                    <a:lumOff val="15000"/>
                  </a:schemeClr>
                </a:solidFill>
                <a:latin typeface="+mj-lt"/>
              </a:rPr>
              <a:t>social.</a:t>
            </a:r>
            <a:endParaRPr lang="es-AR" sz="2200" dirty="0">
              <a:solidFill>
                <a:schemeClr val="accent5"/>
              </a:solidFill>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Impuesto a las ganancias corporativas y personales.</a:t>
            </a:r>
            <a:r>
              <a:rPr lang="es-AR" sz="2200" dirty="0" smtClean="0">
                <a:solidFill>
                  <a:schemeClr val="accent5"/>
                </a:solidFill>
                <a:sym typeface="Wingdings"/>
              </a:rPr>
              <a:t> </a:t>
            </a:r>
            <a:endParaRPr lang="es-AR" sz="2200" dirty="0" smtClean="0">
              <a:solidFill>
                <a:schemeClr val="tx1">
                  <a:lumMod val="85000"/>
                  <a:lumOff val="15000"/>
                </a:schemeClr>
              </a:solidFill>
              <a:latin typeface="+mj-lt"/>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IVA.</a:t>
            </a:r>
            <a:endParaRPr lang="es-AR" sz="2200" b="1" dirty="0" smtClean="0">
              <a:solidFill>
                <a:schemeClr val="accent5"/>
              </a:solidFill>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rPr>
              <a:t>Impuesto </a:t>
            </a:r>
            <a:r>
              <a:rPr lang="es-AR" sz="2200" dirty="0">
                <a:solidFill>
                  <a:schemeClr val="tx1">
                    <a:lumMod val="85000"/>
                    <a:lumOff val="15000"/>
                  </a:schemeClr>
                </a:solidFill>
              </a:rPr>
              <a:t>sobre los créditos y </a:t>
            </a:r>
            <a:r>
              <a:rPr lang="es-AR" sz="2200" dirty="0" smtClean="0">
                <a:solidFill>
                  <a:schemeClr val="tx1">
                    <a:lumMod val="85000"/>
                    <a:lumOff val="15000"/>
                  </a:schemeClr>
                </a:solidFill>
              </a:rPr>
              <a:t>débitos </a:t>
            </a:r>
            <a:r>
              <a:rPr lang="es-AR" sz="2200" dirty="0" smtClean="0">
                <a:solidFill>
                  <a:schemeClr val="tx1"/>
                </a:solidFill>
              </a:rPr>
              <a:t>bancarios</a:t>
            </a:r>
            <a:r>
              <a:rPr lang="es-AR" sz="2200" dirty="0" smtClean="0">
                <a:solidFill>
                  <a:schemeClr val="tx1"/>
                </a:solidFill>
                <a:sym typeface="Wingdings"/>
              </a:rPr>
              <a:t>.</a:t>
            </a: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a:solidFill>
                  <a:schemeClr val="tx1"/>
                </a:solidFill>
                <a:sym typeface="Wingdings"/>
              </a:rPr>
              <a:t>Acuerdo con las provincias para reducir </a:t>
            </a:r>
            <a:r>
              <a:rPr lang="es-AR" sz="2200" dirty="0" smtClean="0">
                <a:solidFill>
                  <a:schemeClr val="tx1"/>
                </a:solidFill>
                <a:sym typeface="Wingdings"/>
              </a:rPr>
              <a:t>impuestos: </a:t>
            </a:r>
            <a:r>
              <a:rPr lang="es-AR" sz="2200" dirty="0">
                <a:solidFill>
                  <a:schemeClr val="tx1"/>
                </a:solidFill>
                <a:sym typeface="Wingdings"/>
              </a:rPr>
              <a:t>ingresos brutos, sellos y eliminar aduanas interiores.</a:t>
            </a:r>
            <a:r>
              <a:rPr lang="es-AR" sz="2200" dirty="0">
                <a:solidFill>
                  <a:schemeClr val="accent1"/>
                </a:solidFill>
                <a:sym typeface="Wingdings"/>
              </a:rPr>
              <a:t> </a:t>
            </a:r>
            <a:endParaRPr lang="es-AR" sz="2200" dirty="0" smtClean="0">
              <a:solidFill>
                <a:schemeClr val="accent1"/>
              </a:solidFill>
              <a:sym typeface="Wingdings"/>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a:solidFill>
                  <a:schemeClr val="tx1">
                    <a:lumMod val="85000"/>
                    <a:lumOff val="15000"/>
                  </a:schemeClr>
                </a:solidFill>
              </a:rPr>
              <a:t>Impuestos </a:t>
            </a:r>
            <a:r>
              <a:rPr lang="es-AR" sz="2200" dirty="0" smtClean="0">
                <a:solidFill>
                  <a:schemeClr val="tx1">
                    <a:lumMod val="85000"/>
                    <a:lumOff val="15000"/>
                  </a:schemeClr>
                </a:solidFill>
              </a:rPr>
              <a:t>internos.</a:t>
            </a:r>
            <a:endParaRPr lang="es-AR" sz="2200" dirty="0">
              <a:solidFill>
                <a:schemeClr val="accent5"/>
              </a:solidFill>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rPr>
              <a:t>Impuestos </a:t>
            </a:r>
            <a:r>
              <a:rPr lang="es-AR" sz="2200" dirty="0">
                <a:solidFill>
                  <a:schemeClr val="tx1">
                    <a:lumMod val="85000"/>
                    <a:lumOff val="15000"/>
                  </a:schemeClr>
                </a:solidFill>
              </a:rPr>
              <a:t>ambientales (CO</a:t>
            </a:r>
            <a:r>
              <a:rPr lang="es-AR" sz="2200" baseline="-25000" dirty="0">
                <a:solidFill>
                  <a:schemeClr val="tx1">
                    <a:lumMod val="85000"/>
                    <a:lumOff val="15000"/>
                  </a:schemeClr>
                </a:solidFill>
              </a:rPr>
              <a:t>2</a:t>
            </a:r>
            <a:r>
              <a:rPr lang="es-AR" sz="2200" dirty="0">
                <a:solidFill>
                  <a:schemeClr val="tx1">
                    <a:lumMod val="85000"/>
                    <a:lumOff val="15000"/>
                  </a:schemeClr>
                </a:solidFill>
              </a:rPr>
              <a:t>) </a:t>
            </a:r>
            <a:r>
              <a:rPr lang="es-AR" sz="2200" dirty="0" smtClean="0">
                <a:solidFill>
                  <a:schemeClr val="tx1">
                    <a:lumMod val="85000"/>
                    <a:lumOff val="15000"/>
                  </a:schemeClr>
                </a:solidFill>
              </a:rPr>
              <a:t>a </a:t>
            </a:r>
            <a:r>
              <a:rPr lang="es-AR" sz="2200" dirty="0">
                <a:solidFill>
                  <a:schemeClr val="tx1">
                    <a:lumMod val="85000"/>
                    <a:lumOff val="15000"/>
                  </a:schemeClr>
                </a:solidFill>
              </a:rPr>
              <a:t>los </a:t>
            </a:r>
            <a:r>
              <a:rPr lang="es-AR" sz="2200" dirty="0" smtClean="0">
                <a:solidFill>
                  <a:schemeClr val="tx1">
                    <a:lumMod val="85000"/>
                    <a:lumOff val="15000"/>
                  </a:schemeClr>
                </a:solidFill>
              </a:rPr>
              <a:t>combustibles.</a:t>
            </a:r>
            <a:endParaRPr lang="es-AR" sz="2200" dirty="0" smtClean="0">
              <a:solidFill>
                <a:schemeClr val="accent2"/>
              </a:solidFill>
              <a:sym typeface="Wingdings"/>
            </a:endParaRPr>
          </a:p>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r>
              <a:rPr lang="es-AR" sz="2200" dirty="0" smtClean="0">
                <a:solidFill>
                  <a:schemeClr val="tx1"/>
                </a:solidFill>
                <a:sym typeface="Wingdings"/>
              </a:rPr>
              <a:t>Impuesto a la transferencia de inmuebles</a:t>
            </a:r>
            <a:r>
              <a:rPr lang="es-AR" sz="2200" dirty="0" smtClean="0">
                <a:solidFill>
                  <a:schemeClr val="tx1">
                    <a:lumMod val="85000"/>
                    <a:lumOff val="15000"/>
                  </a:schemeClr>
                </a:solidFill>
                <a:sym typeface="Wingdings"/>
              </a:rPr>
              <a:t>.</a:t>
            </a:r>
            <a:endParaRPr lang="es-AR" sz="2200" dirty="0">
              <a:solidFill>
                <a:schemeClr val="tx1"/>
              </a:solidFill>
            </a:endParaRPr>
          </a:p>
        </p:txBody>
      </p:sp>
    </p:spTree>
    <p:extLst>
      <p:ext uri="{BB962C8B-B14F-4D97-AF65-F5344CB8AC3E}">
        <p14:creationId xmlns:p14="http://schemas.microsoft.com/office/powerpoint/2010/main" val="1137866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362C027D-20ED-44F4-9C40-4573E1EE705E}" type="slidenum">
              <a:rPr lang="es-AR" smtClean="0"/>
              <a:t>30</a:t>
            </a:fld>
            <a:endParaRPr lang="es-AR"/>
          </a:p>
        </p:txBody>
      </p:sp>
      <p:sp>
        <p:nvSpPr>
          <p:cNvPr id="5" name="Rectangle 9"/>
          <p:cNvSpPr>
            <a:spLocks noChangeArrowheads="1"/>
          </p:cNvSpPr>
          <p:nvPr/>
        </p:nvSpPr>
        <p:spPr bwMode="auto">
          <a:xfrm>
            <a:off x="0" y="-9877"/>
            <a:ext cx="9144000" cy="6867877"/>
          </a:xfrm>
          <a:prstGeom prst="rect">
            <a:avLst/>
          </a:prstGeom>
          <a:solidFill>
            <a:srgbClr val="0072BC"/>
          </a:solidFill>
          <a:ln w="9525">
            <a:noFill/>
            <a:miter lim="800000"/>
            <a:headEnd/>
            <a:tailEnd/>
          </a:ln>
          <a:effectLst/>
        </p:spPr>
        <p:txBody>
          <a:bodyPr lIns="93233" tIns="46618" rIns="93233" bIns="46618" anchor="ctr"/>
          <a:lstStyle/>
          <a:p>
            <a:pPr>
              <a:defRPr/>
            </a:pPr>
            <a:endParaRPr lang="es-CL" sz="1800" dirty="0">
              <a:solidFill>
                <a:schemeClr val="tx2"/>
              </a:solidFill>
              <a:latin typeface="Arial"/>
              <a:ea typeface="ヒラギノ角ゴ Pro W3" charset="-128"/>
            </a:endParaRPr>
          </a:p>
        </p:txBody>
      </p:sp>
      <p:pic>
        <p:nvPicPr>
          <p:cNvPr id="6" name="5 Imagen"/>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2767327" y="5700647"/>
            <a:ext cx="3470860" cy="988231"/>
          </a:xfrm>
          <a:prstGeom prst="rect">
            <a:avLst/>
          </a:prstGeom>
        </p:spPr>
      </p:pic>
    </p:spTree>
    <p:extLst>
      <p:ext uri="{BB962C8B-B14F-4D97-AF65-F5344CB8AC3E}">
        <p14:creationId xmlns:p14="http://schemas.microsoft.com/office/powerpoint/2010/main" val="3371179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4</a:t>
            </a:fld>
            <a:endParaRPr lang="es-AR"/>
          </a:p>
        </p:txBody>
      </p:sp>
      <p:sp>
        <p:nvSpPr>
          <p:cNvPr id="6" name="4 CuadroTexto"/>
          <p:cNvSpPr txBox="1"/>
          <p:nvPr/>
        </p:nvSpPr>
        <p:spPr>
          <a:xfrm>
            <a:off x="251520" y="159023"/>
            <a:ext cx="864096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Hacia un sistema tributario normal</a:t>
            </a:r>
            <a:endParaRPr lang="es-AR" sz="2400" b="1" dirty="0">
              <a:solidFill>
                <a:schemeClr val="bg1"/>
              </a:solidFill>
              <a:latin typeface="+mj-lt"/>
              <a:ea typeface="Arial Unicode MS" panose="020B0604020202020204" pitchFamily="34" charset="-128"/>
              <a:cs typeface="Arial" pitchFamily="34" charset="0"/>
            </a:endParaRPr>
          </a:p>
        </p:txBody>
      </p:sp>
      <p:sp>
        <p:nvSpPr>
          <p:cNvPr id="8" name="Content Placeholder 2"/>
          <p:cNvSpPr txBox="1">
            <a:spLocks/>
          </p:cNvSpPr>
          <p:nvPr/>
        </p:nvSpPr>
        <p:spPr>
          <a:xfrm>
            <a:off x="612000" y="836712"/>
            <a:ext cx="7920000" cy="5544616"/>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lnSpc>
                <a:spcPct val="120000"/>
              </a:lnSpc>
              <a:spcBef>
                <a:spcPts val="600"/>
              </a:spcBef>
              <a:spcAft>
                <a:spcPts val="600"/>
              </a:spcAft>
              <a:buClr>
                <a:schemeClr val="tx2">
                  <a:lumMod val="60000"/>
                  <a:lumOff val="40000"/>
                </a:schemeClr>
              </a:buClr>
              <a:buFont typeface="Arial" panose="020B0604020202020204" pitchFamily="34" charset="0"/>
              <a:buChar char="•"/>
            </a:pPr>
            <a:endParaRPr lang="es-AR" sz="2200" dirty="0" smtClean="0">
              <a:solidFill>
                <a:schemeClr val="tx1"/>
              </a:solidFill>
              <a:latin typeface="+mj-lt"/>
            </a:endParaRPr>
          </a:p>
        </p:txBody>
      </p:sp>
      <p:sp>
        <p:nvSpPr>
          <p:cNvPr id="5" name="Content Placeholder 4"/>
          <p:cNvSpPr txBox="1">
            <a:spLocks/>
          </p:cNvSpPr>
          <p:nvPr/>
        </p:nvSpPr>
        <p:spPr>
          <a:xfrm>
            <a:off x="683568" y="1052736"/>
            <a:ext cx="7776865" cy="36517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AR"/>
            </a:defPPr>
            <a:lvl1pPr>
              <a:defRPr sz="16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AR" altLang="es-AR" dirty="0"/>
              <a:t>Principales </a:t>
            </a:r>
            <a:r>
              <a:rPr lang="es-AR" altLang="es-AR" dirty="0" smtClean="0"/>
              <a:t>tributos </a:t>
            </a:r>
            <a:r>
              <a:rPr lang="es-AR" altLang="es-AR" dirty="0"/>
              <a:t>y </a:t>
            </a:r>
            <a:r>
              <a:rPr lang="es-AR" altLang="es-AR" dirty="0" smtClean="0"/>
              <a:t>alícuotas </a:t>
            </a:r>
            <a:r>
              <a:rPr lang="es-AR" altLang="es-AR" dirty="0"/>
              <a:t>de </a:t>
            </a:r>
            <a:r>
              <a:rPr lang="es-AR" altLang="es-AR" dirty="0" smtClean="0"/>
              <a:t>imposición </a:t>
            </a:r>
            <a:r>
              <a:rPr lang="es-AR" altLang="es-AR" dirty="0"/>
              <a:t>(promedio 2017)</a:t>
            </a:r>
          </a:p>
        </p:txBody>
      </p:sp>
      <p:graphicFrame>
        <p:nvGraphicFramePr>
          <p:cNvPr id="7" name="Table 6"/>
          <p:cNvGraphicFramePr>
            <a:graphicFrameLocks noGrp="1"/>
          </p:cNvGraphicFramePr>
          <p:nvPr>
            <p:extLst>
              <p:ext uri="{D42A27DB-BD31-4B8C-83A1-F6EECF244321}">
                <p14:modId xmlns:p14="http://schemas.microsoft.com/office/powerpoint/2010/main" val="2435663520"/>
              </p:ext>
            </p:extLst>
          </p:nvPr>
        </p:nvGraphicFramePr>
        <p:xfrm>
          <a:off x="683568" y="1622368"/>
          <a:ext cx="7776865" cy="3383280"/>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xmlns="" val="2853391465"/>
                    </a:ext>
                  </a:extLst>
                </a:gridCol>
                <a:gridCol w="1600745">
                  <a:extLst>
                    <a:ext uri="{9D8B030D-6E8A-4147-A177-3AD203B41FA5}">
                      <a16:colId xmlns:a16="http://schemas.microsoft.com/office/drawing/2014/main" xmlns="" val="3696630471"/>
                    </a:ext>
                  </a:extLst>
                </a:gridCol>
                <a:gridCol w="1219994">
                  <a:extLst>
                    <a:ext uri="{9D8B030D-6E8A-4147-A177-3AD203B41FA5}">
                      <a16:colId xmlns:a16="http://schemas.microsoft.com/office/drawing/2014/main" xmlns="" val="2111417061"/>
                    </a:ext>
                  </a:extLst>
                </a:gridCol>
                <a:gridCol w="1219994">
                  <a:extLst>
                    <a:ext uri="{9D8B030D-6E8A-4147-A177-3AD203B41FA5}">
                      <a16:colId xmlns:a16="http://schemas.microsoft.com/office/drawing/2014/main" xmlns="" val="287634048"/>
                    </a:ext>
                  </a:extLst>
                </a:gridCol>
                <a:gridCol w="1219994">
                  <a:extLst>
                    <a:ext uri="{9D8B030D-6E8A-4147-A177-3AD203B41FA5}">
                      <a16:colId xmlns:a16="http://schemas.microsoft.com/office/drawing/2014/main" xmlns="" val="1552720450"/>
                    </a:ext>
                  </a:extLst>
                </a:gridCol>
                <a:gridCol w="1219994">
                  <a:extLst>
                    <a:ext uri="{9D8B030D-6E8A-4147-A177-3AD203B41FA5}">
                      <a16:colId xmlns:a16="http://schemas.microsoft.com/office/drawing/2014/main" xmlns="" val="1538936051"/>
                    </a:ext>
                  </a:extLst>
                </a:gridCol>
              </a:tblGrid>
              <a:tr h="546896">
                <a:tc>
                  <a:txBody>
                    <a:bodyPr/>
                    <a:lstStyle/>
                    <a:p>
                      <a:pPr algn="ctr"/>
                      <a:r>
                        <a:rPr lang="es-AR" sz="1600" dirty="0">
                          <a:latin typeface="+mj-lt"/>
                        </a:rPr>
                        <a:t>Jurisdicción</a:t>
                      </a:r>
                    </a:p>
                  </a:txBody>
                  <a:tcPr anchor="ctr">
                    <a:solidFill>
                      <a:schemeClr val="accent1">
                        <a:lumMod val="60000"/>
                        <a:lumOff val="40000"/>
                      </a:schemeClr>
                    </a:solidFill>
                  </a:tcPr>
                </a:tc>
                <a:tc>
                  <a:txBody>
                    <a:bodyPr/>
                    <a:lstStyle/>
                    <a:p>
                      <a:pPr algn="ctr"/>
                      <a:r>
                        <a:rPr lang="es-AR" sz="1600" dirty="0">
                          <a:latin typeface="+mj-lt"/>
                        </a:rPr>
                        <a:t>Imposición</a:t>
                      </a:r>
                    </a:p>
                  </a:txBody>
                  <a:tcPr anchor="ctr">
                    <a:solidFill>
                      <a:schemeClr val="accent1">
                        <a:lumMod val="60000"/>
                        <a:lumOff val="40000"/>
                      </a:schemeClr>
                    </a:solidFill>
                  </a:tcPr>
                </a:tc>
                <a:tc>
                  <a:txBody>
                    <a:bodyPr/>
                    <a:lstStyle/>
                    <a:p>
                      <a:pPr algn="ctr"/>
                      <a:r>
                        <a:rPr lang="es-AR" sz="1600" dirty="0">
                          <a:latin typeface="+mj-lt"/>
                        </a:rPr>
                        <a:t>Promedio global</a:t>
                      </a:r>
                    </a:p>
                  </a:txBody>
                  <a:tcPr anchor="ctr">
                    <a:solidFill>
                      <a:schemeClr val="accent1">
                        <a:lumMod val="60000"/>
                        <a:lumOff val="40000"/>
                      </a:schemeClr>
                    </a:solidFill>
                  </a:tcPr>
                </a:tc>
                <a:tc>
                  <a:txBody>
                    <a:bodyPr/>
                    <a:lstStyle/>
                    <a:p>
                      <a:pPr algn="ctr"/>
                      <a:r>
                        <a:rPr lang="es-AR" sz="1600" dirty="0">
                          <a:latin typeface="+mj-lt"/>
                        </a:rPr>
                        <a:t>Promedio </a:t>
                      </a:r>
                      <a:r>
                        <a:rPr lang="es-AR" sz="1600" dirty="0" err="1">
                          <a:latin typeface="+mj-lt"/>
                        </a:rPr>
                        <a:t>Latam</a:t>
                      </a:r>
                      <a:endParaRPr lang="es-AR" sz="1600" dirty="0">
                        <a:latin typeface="+mj-lt"/>
                      </a:endParaRPr>
                    </a:p>
                  </a:txBody>
                  <a:tcPr anchor="ctr">
                    <a:solidFill>
                      <a:schemeClr val="accent1">
                        <a:lumMod val="60000"/>
                        <a:lumOff val="40000"/>
                      </a:schemeClr>
                    </a:solidFill>
                  </a:tcPr>
                </a:tc>
                <a:tc>
                  <a:txBody>
                    <a:bodyPr/>
                    <a:lstStyle/>
                    <a:p>
                      <a:pPr algn="ctr"/>
                      <a:r>
                        <a:rPr lang="es-AR" sz="1600" dirty="0">
                          <a:latin typeface="+mj-lt"/>
                        </a:rPr>
                        <a:t>Argentina –</a:t>
                      </a:r>
                      <a:r>
                        <a:rPr lang="es-AR" sz="1600" baseline="0" dirty="0">
                          <a:latin typeface="+mj-lt"/>
                        </a:rPr>
                        <a:t> antes</a:t>
                      </a:r>
                      <a:endParaRPr lang="es-AR" sz="1600" dirty="0">
                        <a:latin typeface="+mj-lt"/>
                      </a:endParaRPr>
                    </a:p>
                  </a:txBody>
                  <a:tcPr anchor="ctr">
                    <a:solidFill>
                      <a:schemeClr val="accent1">
                        <a:lumMod val="60000"/>
                        <a:lumOff val="40000"/>
                      </a:schemeClr>
                    </a:solidFill>
                  </a:tcPr>
                </a:tc>
                <a:tc>
                  <a:txBody>
                    <a:bodyPr/>
                    <a:lstStyle/>
                    <a:p>
                      <a:pPr algn="ctr"/>
                      <a:r>
                        <a:rPr lang="es-AR" sz="1600" dirty="0">
                          <a:latin typeface="+mj-lt"/>
                        </a:rPr>
                        <a:t>Argentina – reforma</a:t>
                      </a:r>
                    </a:p>
                  </a:txBody>
                  <a:tcPr anchor="ctr">
                    <a:solidFill>
                      <a:schemeClr val="accent1">
                        <a:lumMod val="60000"/>
                        <a:lumOff val="40000"/>
                      </a:schemeClr>
                    </a:solidFill>
                  </a:tcPr>
                </a:tc>
                <a:extLst>
                  <a:ext uri="{0D108BD9-81ED-4DB2-BD59-A6C34878D82A}">
                    <a16:rowId xmlns:a16="http://schemas.microsoft.com/office/drawing/2014/main" xmlns="" val="1174636345"/>
                  </a:ext>
                </a:extLst>
              </a:tr>
              <a:tr h="370840">
                <a:tc rowSpan="3">
                  <a:txBody>
                    <a:bodyPr/>
                    <a:lstStyle/>
                    <a:p>
                      <a:r>
                        <a:rPr lang="es-AR" sz="1600" dirty="0">
                          <a:latin typeface="+mj-lt"/>
                        </a:rPr>
                        <a:t>Nacional</a:t>
                      </a:r>
                    </a:p>
                  </a:txBody>
                  <a:tcPr anchor="ctr">
                    <a:solidFill>
                      <a:srgbClr val="D0D8E8"/>
                    </a:solidFill>
                  </a:tcPr>
                </a:tc>
                <a:tc>
                  <a:txBody>
                    <a:bodyPr/>
                    <a:lstStyle/>
                    <a:p>
                      <a:r>
                        <a:rPr lang="es-AR" sz="1600" dirty="0">
                          <a:latin typeface="+mj-lt"/>
                        </a:rPr>
                        <a:t>Seguridad social - empleador</a:t>
                      </a:r>
                    </a:p>
                  </a:txBody>
                  <a:tcPr anchor="ctr">
                    <a:solidFill>
                      <a:srgbClr val="D0D8E8"/>
                    </a:solidFill>
                  </a:tcPr>
                </a:tc>
                <a:tc>
                  <a:txBody>
                    <a:bodyPr/>
                    <a:lstStyle/>
                    <a:p>
                      <a:pPr algn="ctr"/>
                      <a:r>
                        <a:rPr lang="es-AR" sz="1600" dirty="0">
                          <a:latin typeface="+mj-lt"/>
                        </a:rPr>
                        <a:t>17,37%</a:t>
                      </a:r>
                    </a:p>
                  </a:txBody>
                  <a:tcPr anchor="ctr">
                    <a:solidFill>
                      <a:srgbClr val="D0D8E8"/>
                    </a:solidFill>
                  </a:tcPr>
                </a:tc>
                <a:tc>
                  <a:txBody>
                    <a:bodyPr/>
                    <a:lstStyle/>
                    <a:p>
                      <a:pPr algn="ctr"/>
                      <a:r>
                        <a:rPr lang="es-AR" sz="1600" dirty="0">
                          <a:latin typeface="+mj-lt"/>
                        </a:rPr>
                        <a:t>13,30%</a:t>
                      </a:r>
                    </a:p>
                  </a:txBody>
                  <a:tcPr anchor="ctr">
                    <a:solidFill>
                      <a:srgbClr val="D0D8E8"/>
                    </a:solidFill>
                  </a:tcPr>
                </a:tc>
                <a:tc>
                  <a:txBody>
                    <a:bodyPr/>
                    <a:lstStyle/>
                    <a:p>
                      <a:pPr algn="ctr"/>
                      <a:r>
                        <a:rPr lang="es-AR" sz="1600" dirty="0">
                          <a:latin typeface="+mj-lt"/>
                        </a:rPr>
                        <a:t>23-27% </a:t>
                      </a:r>
                      <a:r>
                        <a:rPr lang="es-AR" sz="1600" dirty="0" smtClean="0">
                          <a:latin typeface="+mj-lt"/>
                        </a:rPr>
                        <a:t>(1)</a:t>
                      </a:r>
                      <a:endParaRPr lang="es-AR" sz="1600" dirty="0">
                        <a:latin typeface="+mj-lt"/>
                      </a:endParaRPr>
                    </a:p>
                  </a:txBody>
                  <a:tcPr anchor="ctr">
                    <a:solidFill>
                      <a:srgbClr val="D0D8E8"/>
                    </a:solidFill>
                  </a:tcPr>
                </a:tc>
                <a:tc>
                  <a:txBody>
                    <a:bodyPr/>
                    <a:lstStyle/>
                    <a:p>
                      <a:pPr algn="ctr"/>
                      <a:r>
                        <a:rPr lang="es-AR" sz="1600" dirty="0">
                          <a:latin typeface="+mj-lt"/>
                        </a:rPr>
                        <a:t>7,1% - 25,5% </a:t>
                      </a:r>
                      <a:r>
                        <a:rPr lang="es-AR" sz="1600" dirty="0" smtClean="0">
                          <a:latin typeface="+mj-lt"/>
                        </a:rPr>
                        <a:t>(2)</a:t>
                      </a:r>
                      <a:endParaRPr lang="es-AR" sz="1600" dirty="0">
                        <a:latin typeface="+mj-lt"/>
                      </a:endParaRPr>
                    </a:p>
                  </a:txBody>
                  <a:tcPr anchor="ctr">
                    <a:solidFill>
                      <a:srgbClr val="D0D8E8"/>
                    </a:solidFill>
                  </a:tcPr>
                </a:tc>
                <a:extLst>
                  <a:ext uri="{0D108BD9-81ED-4DB2-BD59-A6C34878D82A}">
                    <a16:rowId xmlns:a16="http://schemas.microsoft.com/office/drawing/2014/main" xmlns="" val="638828442"/>
                  </a:ext>
                </a:extLst>
              </a:tr>
              <a:tr h="370840">
                <a:tc vMerge="1">
                  <a:txBody>
                    <a:bodyPr/>
                    <a:lstStyle/>
                    <a:p>
                      <a:endParaRPr lang="es-AR" sz="1400" dirty="0"/>
                    </a:p>
                  </a:txBody>
                  <a:tcPr anchor="ctr"/>
                </a:tc>
                <a:tc>
                  <a:txBody>
                    <a:bodyPr/>
                    <a:lstStyle/>
                    <a:p>
                      <a:r>
                        <a:rPr lang="es-AR" sz="1600" dirty="0">
                          <a:latin typeface="+mj-lt"/>
                        </a:rPr>
                        <a:t>Sobre la renta corporativa </a:t>
                      </a:r>
                      <a:r>
                        <a:rPr lang="es-AR" sz="1600" dirty="0" smtClean="0">
                          <a:latin typeface="+mj-lt"/>
                        </a:rPr>
                        <a:t>(3)</a:t>
                      </a:r>
                      <a:endParaRPr lang="es-AR" sz="1600" dirty="0">
                        <a:latin typeface="+mj-lt"/>
                      </a:endParaRPr>
                    </a:p>
                  </a:txBody>
                  <a:tcPr anchor="ctr">
                    <a:solidFill>
                      <a:srgbClr val="E9EDF4"/>
                    </a:solidFill>
                  </a:tcPr>
                </a:tc>
                <a:tc>
                  <a:txBody>
                    <a:bodyPr/>
                    <a:lstStyle/>
                    <a:p>
                      <a:pPr algn="ctr"/>
                      <a:r>
                        <a:rPr lang="es-AR" sz="1600" dirty="0">
                          <a:latin typeface="+mj-lt"/>
                        </a:rPr>
                        <a:t>24,29%</a:t>
                      </a:r>
                    </a:p>
                  </a:txBody>
                  <a:tcPr anchor="ctr">
                    <a:solidFill>
                      <a:srgbClr val="E9EDF4"/>
                    </a:solidFill>
                  </a:tcPr>
                </a:tc>
                <a:tc>
                  <a:txBody>
                    <a:bodyPr/>
                    <a:lstStyle/>
                    <a:p>
                      <a:pPr algn="ctr"/>
                      <a:r>
                        <a:rPr lang="es-AR" sz="1600" dirty="0">
                          <a:latin typeface="+mj-lt"/>
                        </a:rPr>
                        <a:t>27,98%</a:t>
                      </a:r>
                    </a:p>
                  </a:txBody>
                  <a:tcPr anchor="ctr">
                    <a:solidFill>
                      <a:srgbClr val="E9EDF4"/>
                    </a:solidFill>
                  </a:tcPr>
                </a:tc>
                <a:tc>
                  <a:txBody>
                    <a:bodyPr/>
                    <a:lstStyle/>
                    <a:p>
                      <a:pPr algn="ctr"/>
                      <a:r>
                        <a:rPr lang="es-AR" sz="1600" dirty="0">
                          <a:latin typeface="+mj-lt"/>
                        </a:rPr>
                        <a:t>35%</a:t>
                      </a:r>
                    </a:p>
                  </a:txBody>
                  <a:tcPr anchor="ctr">
                    <a:solidFill>
                      <a:srgbClr val="E9EDF4"/>
                    </a:solidFill>
                  </a:tcPr>
                </a:tc>
                <a:tc>
                  <a:txBody>
                    <a:bodyPr/>
                    <a:lstStyle/>
                    <a:p>
                      <a:pPr algn="ctr"/>
                      <a:r>
                        <a:rPr lang="es-AR" sz="1600" dirty="0">
                          <a:latin typeface="+mj-lt"/>
                        </a:rPr>
                        <a:t>25%</a:t>
                      </a:r>
                    </a:p>
                  </a:txBody>
                  <a:tcPr anchor="ctr">
                    <a:solidFill>
                      <a:srgbClr val="E9EDF4"/>
                    </a:solidFill>
                  </a:tcPr>
                </a:tc>
                <a:extLst>
                  <a:ext uri="{0D108BD9-81ED-4DB2-BD59-A6C34878D82A}">
                    <a16:rowId xmlns:a16="http://schemas.microsoft.com/office/drawing/2014/main" xmlns="" val="3126097565"/>
                  </a:ext>
                </a:extLst>
              </a:tr>
              <a:tr h="370840">
                <a:tc vMerge="1">
                  <a:txBody>
                    <a:bodyPr/>
                    <a:lstStyle/>
                    <a:p>
                      <a:endParaRPr lang="es-AR" dirty="0"/>
                    </a:p>
                  </a:txBody>
                  <a:tcPr/>
                </a:tc>
                <a:tc>
                  <a:txBody>
                    <a:bodyPr/>
                    <a:lstStyle/>
                    <a:p>
                      <a:r>
                        <a:rPr lang="es-AR" sz="1600" dirty="0">
                          <a:latin typeface="+mj-lt"/>
                        </a:rPr>
                        <a:t>Movimientos bancarios</a:t>
                      </a:r>
                    </a:p>
                  </a:txBody>
                  <a:tcPr anchor="ctr">
                    <a:solidFill>
                      <a:srgbClr val="D0D8E8"/>
                    </a:solidFill>
                  </a:tcPr>
                </a:tc>
                <a:tc>
                  <a:txBody>
                    <a:bodyPr/>
                    <a:lstStyle/>
                    <a:p>
                      <a:pPr algn="ctr"/>
                      <a:r>
                        <a:rPr lang="es-AR" sz="1600" dirty="0">
                          <a:latin typeface="+mj-lt"/>
                        </a:rPr>
                        <a:t>* </a:t>
                      </a:r>
                      <a:r>
                        <a:rPr lang="es-AR" sz="1600" dirty="0" smtClean="0">
                          <a:latin typeface="+mj-lt"/>
                        </a:rPr>
                        <a:t>(4)</a:t>
                      </a:r>
                      <a:endParaRPr lang="es-AR" sz="1600" dirty="0">
                        <a:latin typeface="+mj-lt"/>
                      </a:endParaRPr>
                    </a:p>
                  </a:txBody>
                  <a:tcPr anchor="ctr">
                    <a:solidFill>
                      <a:srgbClr val="D0D8E8"/>
                    </a:solidFill>
                  </a:tcPr>
                </a:tc>
                <a:tc>
                  <a:txBody>
                    <a:bodyPr/>
                    <a:lstStyle/>
                    <a:p>
                      <a:pPr algn="ctr"/>
                      <a:r>
                        <a:rPr lang="es-AR" sz="1600" dirty="0">
                          <a:latin typeface="+mj-lt"/>
                        </a:rPr>
                        <a:t>* </a:t>
                      </a:r>
                      <a:r>
                        <a:rPr lang="es-AR" sz="1600" dirty="0" smtClean="0">
                          <a:latin typeface="+mj-lt"/>
                        </a:rPr>
                        <a:t>(4)</a:t>
                      </a:r>
                      <a:endParaRPr lang="es-AR" sz="1600" dirty="0">
                        <a:latin typeface="+mj-lt"/>
                      </a:endParaRPr>
                    </a:p>
                  </a:txBody>
                  <a:tcPr anchor="ctr">
                    <a:solidFill>
                      <a:srgbClr val="D0D8E8"/>
                    </a:solidFill>
                  </a:tcPr>
                </a:tc>
                <a:tc>
                  <a:txBody>
                    <a:bodyPr/>
                    <a:lstStyle/>
                    <a:p>
                      <a:pPr algn="ctr"/>
                      <a:r>
                        <a:rPr lang="es-AR" sz="1600" dirty="0">
                          <a:latin typeface="+mj-lt"/>
                        </a:rPr>
                        <a:t>0,6-1,2%</a:t>
                      </a:r>
                    </a:p>
                  </a:txBody>
                  <a:tcPr anchor="ctr">
                    <a:solidFill>
                      <a:srgbClr val="D0D8E8"/>
                    </a:solidFill>
                  </a:tcPr>
                </a:tc>
                <a:tc>
                  <a:txBody>
                    <a:bodyPr/>
                    <a:lstStyle/>
                    <a:p>
                      <a:pPr algn="ctr"/>
                      <a:r>
                        <a:rPr lang="es-AR" sz="1600" dirty="0">
                          <a:latin typeface="+mj-lt"/>
                        </a:rPr>
                        <a:t>0% </a:t>
                      </a:r>
                      <a:r>
                        <a:rPr lang="es-AR" sz="1600" dirty="0" smtClean="0">
                          <a:latin typeface="+mj-lt"/>
                        </a:rPr>
                        <a:t>(5)</a:t>
                      </a:r>
                      <a:endParaRPr lang="es-AR" sz="1600" dirty="0">
                        <a:latin typeface="+mj-lt"/>
                      </a:endParaRPr>
                    </a:p>
                  </a:txBody>
                  <a:tcPr anchor="ctr">
                    <a:solidFill>
                      <a:srgbClr val="D0D8E8"/>
                    </a:solidFill>
                  </a:tcPr>
                </a:tc>
                <a:extLst>
                  <a:ext uri="{0D108BD9-81ED-4DB2-BD59-A6C34878D82A}">
                    <a16:rowId xmlns:a16="http://schemas.microsoft.com/office/drawing/2014/main" xmlns="" val="3114526225"/>
                  </a:ext>
                </a:extLst>
              </a:tr>
              <a:tr h="370840">
                <a:tc>
                  <a:txBody>
                    <a:bodyPr/>
                    <a:lstStyle/>
                    <a:p>
                      <a:r>
                        <a:rPr lang="es-AR" sz="1600" dirty="0">
                          <a:latin typeface="+mj-lt"/>
                        </a:rPr>
                        <a:t>Provincial</a:t>
                      </a:r>
                    </a:p>
                  </a:txBody>
                  <a:tcPr anchor="ctr">
                    <a:solidFill>
                      <a:srgbClr val="E9EDF4"/>
                    </a:solidFill>
                  </a:tcPr>
                </a:tc>
                <a:tc>
                  <a:txBody>
                    <a:bodyPr/>
                    <a:lstStyle/>
                    <a:p>
                      <a:r>
                        <a:rPr lang="es-AR" sz="1600" dirty="0">
                          <a:latin typeface="+mj-lt"/>
                        </a:rPr>
                        <a:t>Ingresos brutos</a:t>
                      </a:r>
                    </a:p>
                  </a:txBody>
                  <a:tcPr anchor="ctr">
                    <a:solidFill>
                      <a:srgbClr val="E9EDF4"/>
                    </a:solidFill>
                  </a:tcPr>
                </a:tc>
                <a:tc>
                  <a:txBody>
                    <a:bodyPr/>
                    <a:lstStyle/>
                    <a:p>
                      <a:pPr marL="0" marR="0" lvl="0" indent="0" algn="ctr" defTabSz="779252" rtl="0" eaLnBrk="1" fontAlgn="auto" latinLnBrk="0" hangingPunct="1">
                        <a:lnSpc>
                          <a:spcPct val="100000"/>
                        </a:lnSpc>
                        <a:spcBef>
                          <a:spcPts val="0"/>
                        </a:spcBef>
                        <a:spcAft>
                          <a:spcPts val="0"/>
                        </a:spcAft>
                        <a:buClrTx/>
                        <a:buSzTx/>
                        <a:buFontTx/>
                        <a:buNone/>
                        <a:tabLst/>
                        <a:defRPr/>
                      </a:pPr>
                      <a:r>
                        <a:rPr lang="es-AR" sz="1600" dirty="0">
                          <a:latin typeface="+mj-lt"/>
                        </a:rPr>
                        <a:t>* </a:t>
                      </a:r>
                      <a:r>
                        <a:rPr lang="es-AR" sz="1600" dirty="0" smtClean="0">
                          <a:latin typeface="+mj-lt"/>
                        </a:rPr>
                        <a:t>(4)</a:t>
                      </a:r>
                      <a:endParaRPr lang="es-AR" sz="1600" dirty="0">
                        <a:latin typeface="+mj-lt"/>
                      </a:endParaRPr>
                    </a:p>
                  </a:txBody>
                  <a:tcPr anchor="ctr">
                    <a:solidFill>
                      <a:srgbClr val="E9EDF4"/>
                    </a:solidFill>
                  </a:tcPr>
                </a:tc>
                <a:tc>
                  <a:txBody>
                    <a:bodyPr/>
                    <a:lstStyle/>
                    <a:p>
                      <a:pPr marL="0" marR="0" lvl="0" indent="0" algn="ctr" defTabSz="779252" rtl="0" eaLnBrk="1" fontAlgn="auto" latinLnBrk="0" hangingPunct="1">
                        <a:lnSpc>
                          <a:spcPct val="100000"/>
                        </a:lnSpc>
                        <a:spcBef>
                          <a:spcPts val="0"/>
                        </a:spcBef>
                        <a:spcAft>
                          <a:spcPts val="0"/>
                        </a:spcAft>
                        <a:buClrTx/>
                        <a:buSzTx/>
                        <a:buFontTx/>
                        <a:buNone/>
                        <a:tabLst/>
                        <a:defRPr/>
                      </a:pPr>
                      <a:r>
                        <a:rPr lang="es-AR" sz="1600" dirty="0">
                          <a:latin typeface="+mj-lt"/>
                        </a:rPr>
                        <a:t>* </a:t>
                      </a:r>
                      <a:r>
                        <a:rPr lang="es-AR" sz="1600" dirty="0" smtClean="0">
                          <a:latin typeface="+mj-lt"/>
                        </a:rPr>
                        <a:t>(4)</a:t>
                      </a:r>
                      <a:endParaRPr lang="es-AR" sz="1600" dirty="0">
                        <a:latin typeface="+mj-lt"/>
                      </a:endParaRPr>
                    </a:p>
                  </a:txBody>
                  <a:tcPr anchor="ctr">
                    <a:solidFill>
                      <a:srgbClr val="E9EDF4"/>
                    </a:solidFill>
                  </a:tcPr>
                </a:tc>
                <a:tc>
                  <a:txBody>
                    <a:bodyPr/>
                    <a:lstStyle/>
                    <a:p>
                      <a:pPr algn="ctr"/>
                      <a:r>
                        <a:rPr lang="es-AR" sz="1600" dirty="0">
                          <a:latin typeface="+mj-lt"/>
                        </a:rPr>
                        <a:t>0 – 8%</a:t>
                      </a:r>
                    </a:p>
                  </a:txBody>
                  <a:tcPr anchor="ctr">
                    <a:solidFill>
                      <a:srgbClr val="E9EDF4"/>
                    </a:solidFill>
                  </a:tcPr>
                </a:tc>
                <a:tc>
                  <a:txBody>
                    <a:bodyPr/>
                    <a:lstStyle/>
                    <a:p>
                      <a:pPr algn="ctr"/>
                      <a:r>
                        <a:rPr lang="es-AR" sz="1600" dirty="0" smtClean="0">
                          <a:latin typeface="+mj-lt"/>
                        </a:rPr>
                        <a:t>en promedio, a la mitad</a:t>
                      </a:r>
                    </a:p>
                    <a:p>
                      <a:pPr algn="ctr"/>
                      <a:r>
                        <a:rPr lang="es-AR" sz="1600" dirty="0" smtClean="0">
                          <a:latin typeface="+mj-lt"/>
                        </a:rPr>
                        <a:t>0 </a:t>
                      </a:r>
                      <a:r>
                        <a:rPr lang="es-AR" sz="1600" dirty="0">
                          <a:latin typeface="+mj-lt"/>
                        </a:rPr>
                        <a:t>– 4% </a:t>
                      </a:r>
                      <a:r>
                        <a:rPr lang="es-AR" sz="1600" dirty="0" smtClean="0">
                          <a:latin typeface="+mj-lt"/>
                        </a:rPr>
                        <a:t>(6)</a:t>
                      </a:r>
                      <a:endParaRPr lang="es-AR" sz="1600" dirty="0">
                        <a:latin typeface="+mj-lt"/>
                      </a:endParaRPr>
                    </a:p>
                  </a:txBody>
                  <a:tcPr anchor="ctr">
                    <a:solidFill>
                      <a:srgbClr val="E9EDF4"/>
                    </a:solidFill>
                  </a:tcPr>
                </a:tc>
                <a:extLst>
                  <a:ext uri="{0D108BD9-81ED-4DB2-BD59-A6C34878D82A}">
                    <a16:rowId xmlns:a16="http://schemas.microsoft.com/office/drawing/2014/main" xmlns="" val="2997488030"/>
                  </a:ext>
                </a:extLst>
              </a:tr>
            </a:tbl>
          </a:graphicData>
        </a:graphic>
      </p:graphicFrame>
      <p:sp>
        <p:nvSpPr>
          <p:cNvPr id="9" name="Rectangle 8"/>
          <p:cNvSpPr/>
          <p:nvPr/>
        </p:nvSpPr>
        <p:spPr>
          <a:xfrm>
            <a:off x="683569" y="5117842"/>
            <a:ext cx="8208911" cy="1200329"/>
          </a:xfrm>
          <a:prstGeom prst="rect">
            <a:avLst/>
          </a:prstGeom>
        </p:spPr>
        <p:txBody>
          <a:bodyPr wrap="square">
            <a:spAutoFit/>
          </a:bodyPr>
          <a:lstStyle/>
          <a:p>
            <a:pPr marL="228600" indent="-228600">
              <a:buAutoNum type="arabicParenBoth"/>
            </a:pPr>
            <a:r>
              <a:rPr lang="es-AR" altLang="es-AR" sz="1200" dirty="0" smtClean="0">
                <a:solidFill>
                  <a:schemeClr val="tx1">
                    <a:lumMod val="85000"/>
                    <a:lumOff val="15000"/>
                  </a:schemeClr>
                </a:solidFill>
                <a:latin typeface="+mj-lt"/>
              </a:rPr>
              <a:t>Incluye </a:t>
            </a:r>
            <a:r>
              <a:rPr lang="es-AR" altLang="es-AR" sz="1200" dirty="0">
                <a:solidFill>
                  <a:schemeClr val="tx1">
                    <a:lumMod val="85000"/>
                    <a:lumOff val="15000"/>
                  </a:schemeClr>
                </a:solidFill>
                <a:latin typeface="+mj-lt"/>
              </a:rPr>
              <a:t>Obras Sociales</a:t>
            </a:r>
            <a:r>
              <a:rPr lang="es-AR" altLang="es-AR" sz="1200" dirty="0" smtClean="0">
                <a:solidFill>
                  <a:schemeClr val="tx1">
                    <a:lumMod val="85000"/>
                    <a:lumOff val="15000"/>
                  </a:schemeClr>
                </a:solidFill>
                <a:latin typeface="+mj-lt"/>
              </a:rPr>
              <a:t>.</a:t>
            </a:r>
          </a:p>
          <a:p>
            <a:pPr marL="228600" indent="-228600">
              <a:buAutoNum type="arabicParenBoth"/>
            </a:pPr>
            <a:r>
              <a:rPr lang="es-AR" altLang="es-AR" sz="1200" dirty="0" smtClean="0">
                <a:solidFill>
                  <a:schemeClr val="tx1">
                    <a:lumMod val="85000"/>
                    <a:lumOff val="15000"/>
                  </a:schemeClr>
                </a:solidFill>
                <a:latin typeface="+mj-lt"/>
              </a:rPr>
              <a:t>7,1% </a:t>
            </a:r>
            <a:r>
              <a:rPr lang="es-AR" altLang="es-AR" sz="1200" dirty="0">
                <a:solidFill>
                  <a:schemeClr val="tx1">
                    <a:lumMod val="85000"/>
                    <a:lumOff val="15000"/>
                  </a:schemeClr>
                </a:solidFill>
                <a:latin typeface="+mj-lt"/>
              </a:rPr>
              <a:t>corresponde al impuesto abonado en el MNI y se compone casi exclusivamente del componente de obras </a:t>
            </a:r>
            <a:r>
              <a:rPr lang="es-AR" altLang="es-AR" sz="1200" dirty="0" smtClean="0">
                <a:solidFill>
                  <a:schemeClr val="tx1">
                    <a:lumMod val="85000"/>
                    <a:lumOff val="15000"/>
                  </a:schemeClr>
                </a:solidFill>
                <a:latin typeface="+mj-lt"/>
              </a:rPr>
              <a:t>sociales.</a:t>
            </a:r>
          </a:p>
          <a:p>
            <a:pPr marL="228600" indent="-228600">
              <a:buAutoNum type="arabicParenBoth"/>
            </a:pPr>
            <a:r>
              <a:rPr lang="es-AR" altLang="es-AR" sz="1200" dirty="0" smtClean="0">
                <a:solidFill>
                  <a:schemeClr val="tx1">
                    <a:lumMod val="85000"/>
                    <a:lumOff val="15000"/>
                  </a:schemeClr>
                </a:solidFill>
                <a:latin typeface="+mj-lt"/>
              </a:rPr>
              <a:t>Utilidades </a:t>
            </a:r>
            <a:r>
              <a:rPr lang="es-AR" altLang="es-AR" sz="1200" dirty="0">
                <a:solidFill>
                  <a:schemeClr val="tx1">
                    <a:lumMod val="85000"/>
                    <a:lumOff val="15000"/>
                  </a:schemeClr>
                </a:solidFill>
                <a:latin typeface="+mj-lt"/>
              </a:rPr>
              <a:t>no </a:t>
            </a:r>
            <a:r>
              <a:rPr lang="es-AR" altLang="es-AR" sz="1200" dirty="0" smtClean="0">
                <a:solidFill>
                  <a:schemeClr val="tx1">
                    <a:lumMod val="85000"/>
                    <a:lumOff val="15000"/>
                  </a:schemeClr>
                </a:solidFill>
                <a:latin typeface="+mj-lt"/>
              </a:rPr>
              <a:t>distribuidas.</a:t>
            </a:r>
          </a:p>
          <a:p>
            <a:pPr marL="228600" indent="-228600">
              <a:buAutoNum type="arabicParenBoth"/>
            </a:pPr>
            <a:r>
              <a:rPr lang="es-AR" altLang="es-AR" sz="1200" dirty="0" smtClean="0">
                <a:solidFill>
                  <a:schemeClr val="tx1">
                    <a:lumMod val="85000"/>
                    <a:lumOff val="15000"/>
                  </a:schemeClr>
                </a:solidFill>
                <a:latin typeface="+mj-lt"/>
              </a:rPr>
              <a:t>Aplicable </a:t>
            </a:r>
            <a:r>
              <a:rPr lang="es-AR" altLang="es-AR" sz="1200" dirty="0">
                <a:solidFill>
                  <a:schemeClr val="tx1">
                    <a:lumMod val="85000"/>
                    <a:lumOff val="15000"/>
                  </a:schemeClr>
                </a:solidFill>
                <a:latin typeface="+mj-lt"/>
              </a:rPr>
              <a:t>en algunos países solamente</a:t>
            </a:r>
            <a:r>
              <a:rPr lang="es-AR" altLang="es-AR" sz="1200" dirty="0" smtClean="0">
                <a:solidFill>
                  <a:schemeClr val="tx1">
                    <a:lumMod val="85000"/>
                    <a:lumOff val="15000"/>
                  </a:schemeClr>
                </a:solidFill>
                <a:latin typeface="+mj-lt"/>
              </a:rPr>
              <a:t>.</a:t>
            </a:r>
          </a:p>
          <a:p>
            <a:pPr marL="228600" indent="-228600">
              <a:buAutoNum type="arabicParenBoth"/>
            </a:pPr>
            <a:r>
              <a:rPr lang="es-AR" altLang="es-AR" sz="1200" dirty="0" smtClean="0">
                <a:solidFill>
                  <a:schemeClr val="tx1">
                    <a:lumMod val="85000"/>
                    <a:lumOff val="15000"/>
                  </a:schemeClr>
                </a:solidFill>
                <a:latin typeface="+mj-lt"/>
              </a:rPr>
              <a:t>Pagos </a:t>
            </a:r>
            <a:r>
              <a:rPr lang="es-AR" altLang="es-AR" sz="1200" dirty="0">
                <a:solidFill>
                  <a:schemeClr val="tx1">
                    <a:lumMod val="85000"/>
                    <a:lumOff val="15000"/>
                  </a:schemeClr>
                </a:solidFill>
                <a:latin typeface="+mj-lt"/>
              </a:rPr>
              <a:t>a cuenta del 100%. </a:t>
            </a:r>
            <a:endParaRPr lang="es-AR" altLang="es-AR" sz="1200" dirty="0" smtClean="0">
              <a:solidFill>
                <a:schemeClr val="tx1">
                  <a:lumMod val="85000"/>
                  <a:lumOff val="15000"/>
                </a:schemeClr>
              </a:solidFill>
              <a:latin typeface="+mj-lt"/>
            </a:endParaRPr>
          </a:p>
          <a:p>
            <a:pPr marL="228600" indent="-228600">
              <a:buAutoNum type="arabicParenBoth"/>
            </a:pPr>
            <a:r>
              <a:rPr lang="es-AR" altLang="es-AR" sz="1200" dirty="0" smtClean="0">
                <a:solidFill>
                  <a:schemeClr val="tx1">
                    <a:lumMod val="85000"/>
                    <a:lumOff val="15000"/>
                  </a:schemeClr>
                </a:solidFill>
                <a:latin typeface="+mj-lt"/>
              </a:rPr>
              <a:t>Reducción </a:t>
            </a:r>
            <a:r>
              <a:rPr lang="es-AR" altLang="es-AR" sz="1200" dirty="0">
                <a:solidFill>
                  <a:schemeClr val="tx1">
                    <a:lumMod val="85000"/>
                    <a:lumOff val="15000"/>
                  </a:schemeClr>
                </a:solidFill>
                <a:latin typeface="+mj-lt"/>
              </a:rPr>
              <a:t>promedio del 24%. </a:t>
            </a:r>
            <a:endParaRPr lang="es-AR" altLang="es-AR" sz="1200" dirty="0">
              <a:solidFill>
                <a:schemeClr val="tx1">
                  <a:lumMod val="85000"/>
                  <a:lumOff val="15000"/>
                </a:schemeClr>
              </a:solidFill>
              <a:latin typeface="+mj-lt"/>
              <a:ea typeface="ＭＳ Ｐゴシック" panose="020B0600070205080204" pitchFamily="34" charset="-128"/>
            </a:endParaRPr>
          </a:p>
        </p:txBody>
      </p:sp>
      <p:sp>
        <p:nvSpPr>
          <p:cNvPr id="3" name="2 Rectángulo"/>
          <p:cNvSpPr/>
          <p:nvPr/>
        </p:nvSpPr>
        <p:spPr>
          <a:xfrm>
            <a:off x="-15822" y="6608238"/>
            <a:ext cx="5739950" cy="230832"/>
          </a:xfrm>
          <a:prstGeom prst="rect">
            <a:avLst/>
          </a:prstGeom>
        </p:spPr>
        <p:txBody>
          <a:bodyPr wrap="square">
            <a:spAutoFit/>
          </a:bodyPr>
          <a:lstStyle/>
          <a:p>
            <a:r>
              <a:rPr lang="es-AR" altLang="es-AR" sz="900" dirty="0">
                <a:solidFill>
                  <a:schemeClr val="tx1">
                    <a:lumMod val="85000"/>
                    <a:lumOff val="15000"/>
                  </a:schemeClr>
                </a:solidFill>
                <a:ea typeface="ＭＳ Ｐゴシック" panose="020B0600070205080204" pitchFamily="34" charset="-128"/>
              </a:rPr>
              <a:t>Fuente: </a:t>
            </a:r>
            <a:r>
              <a:rPr lang="es-AR" altLang="es-AR" sz="900" dirty="0" smtClean="0">
                <a:solidFill>
                  <a:schemeClr val="tx1">
                    <a:lumMod val="85000"/>
                    <a:lumOff val="15000"/>
                  </a:schemeClr>
                </a:solidFill>
                <a:ea typeface="ＭＳ Ｐゴシック" panose="020B0600070205080204" pitchFamily="34" charset="-128"/>
              </a:rPr>
              <a:t>Ministerio de Hacienda  </a:t>
            </a:r>
            <a:r>
              <a:rPr lang="es-AR" altLang="es-AR" sz="900" dirty="0">
                <a:solidFill>
                  <a:schemeClr val="tx1">
                    <a:lumMod val="85000"/>
                    <a:lumOff val="15000"/>
                  </a:schemeClr>
                </a:solidFill>
                <a:ea typeface="ＭＳ Ｐゴシック" panose="020B0600070205080204" pitchFamily="34" charset="-128"/>
              </a:rPr>
              <a:t>y otras públicas y privadas.</a:t>
            </a:r>
          </a:p>
        </p:txBody>
      </p:sp>
    </p:spTree>
    <p:extLst>
      <p:ext uri="{BB962C8B-B14F-4D97-AF65-F5344CB8AC3E}">
        <p14:creationId xmlns:p14="http://schemas.microsoft.com/office/powerpoint/2010/main" val="4286365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5</a:t>
            </a:fld>
            <a:endParaRPr lang="es-AR"/>
          </a:p>
        </p:txBody>
      </p:sp>
      <p:sp>
        <p:nvSpPr>
          <p:cNvPr id="6" name="4 CuadroTexto"/>
          <p:cNvSpPr txBox="1"/>
          <p:nvPr/>
        </p:nvSpPr>
        <p:spPr>
          <a:xfrm>
            <a:off x="251520" y="159023"/>
            <a:ext cx="864096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El </a:t>
            </a:r>
            <a:r>
              <a:rPr lang="es-AR" sz="2400" b="1" dirty="0" err="1" smtClean="0">
                <a:solidFill>
                  <a:schemeClr val="bg1"/>
                </a:solidFill>
                <a:latin typeface="+mj-lt"/>
                <a:ea typeface="Arial Unicode MS" panose="020B0604020202020204" pitchFamily="34" charset="-128"/>
                <a:cs typeface="Arial" pitchFamily="34" charset="0"/>
              </a:rPr>
              <a:t>gradualismo</a:t>
            </a:r>
            <a:r>
              <a:rPr lang="es-AR" sz="2400" b="1" dirty="0" smtClean="0">
                <a:solidFill>
                  <a:schemeClr val="bg1"/>
                </a:solidFill>
                <a:latin typeface="+mj-lt"/>
                <a:ea typeface="Arial Unicode MS" panose="020B0604020202020204" pitchFamily="34" charset="-128"/>
                <a:cs typeface="Arial" pitchFamily="34" charset="0"/>
              </a:rPr>
              <a:t> en la reforma</a:t>
            </a:r>
            <a:endParaRPr lang="es-AR" sz="2400" b="1" dirty="0">
              <a:solidFill>
                <a:schemeClr val="bg1"/>
              </a:solidFill>
              <a:latin typeface="+mj-lt"/>
              <a:ea typeface="Arial Unicode MS" panose="020B0604020202020204" pitchFamily="34" charset="-128"/>
              <a:cs typeface="Arial" pitchFamily="34" charset="0"/>
            </a:endParaRPr>
          </a:p>
        </p:txBody>
      </p:sp>
      <p:sp>
        <p:nvSpPr>
          <p:cNvPr id="8" name="Content Placeholder 2"/>
          <p:cNvSpPr txBox="1">
            <a:spLocks/>
          </p:cNvSpPr>
          <p:nvPr/>
        </p:nvSpPr>
        <p:spPr>
          <a:xfrm>
            <a:off x="612000" y="764704"/>
            <a:ext cx="7920000" cy="5544616"/>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lnSpc>
                <a:spcPct val="120000"/>
              </a:lnSpc>
              <a:spcBef>
                <a:spcPts val="1200"/>
              </a:spcBef>
              <a:spcAft>
                <a:spcPts val="24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Tanto la reforma tributaria nacional como la reforma tributaria provincial se implementarán en entre uno y cinco años (según cada modificación).</a:t>
            </a:r>
          </a:p>
          <a:p>
            <a:pPr marL="285750" indent="-285750" algn="l">
              <a:lnSpc>
                <a:spcPct val="120000"/>
              </a:lnSpc>
              <a:spcBef>
                <a:spcPts val="1200"/>
              </a:spcBef>
              <a:spcAft>
                <a:spcPts val="24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Esto da previsibilidad a los cambios.</a:t>
            </a:r>
          </a:p>
          <a:p>
            <a:pPr marL="285750" indent="-285750" algn="l">
              <a:lnSpc>
                <a:spcPct val="120000"/>
              </a:lnSpc>
              <a:spcBef>
                <a:spcPts val="1200"/>
              </a:spcBef>
              <a:spcAft>
                <a:spcPts val="2400"/>
              </a:spcAft>
              <a:buClr>
                <a:schemeClr val="tx2">
                  <a:lumMod val="60000"/>
                  <a:lumOff val="40000"/>
                </a:schemeClr>
              </a:buClr>
              <a:buFont typeface="Arial" panose="020B0604020202020204" pitchFamily="34" charset="0"/>
              <a:buChar char="•"/>
            </a:pPr>
            <a:r>
              <a:rPr lang="es-AR" sz="2200" dirty="0" smtClean="0">
                <a:solidFill>
                  <a:schemeClr val="tx1">
                    <a:lumMod val="85000"/>
                    <a:lumOff val="15000"/>
                  </a:schemeClr>
                </a:solidFill>
                <a:latin typeface="+mj-lt"/>
              </a:rPr>
              <a:t>Asegura la sostenibilidad fiscal de la reforma.</a:t>
            </a:r>
          </a:p>
          <a:p>
            <a:pPr marL="285750" indent="-285750" algn="l">
              <a:lnSpc>
                <a:spcPct val="120000"/>
              </a:lnSpc>
              <a:spcBef>
                <a:spcPts val="1200"/>
              </a:spcBef>
              <a:spcAft>
                <a:spcPts val="2400"/>
              </a:spcAft>
              <a:buClr>
                <a:schemeClr val="tx2">
                  <a:lumMod val="60000"/>
                  <a:lumOff val="40000"/>
                </a:schemeClr>
              </a:buClr>
              <a:buFont typeface="Arial" panose="020B0604020202020204" pitchFamily="34" charset="0"/>
              <a:buChar char="•"/>
            </a:pPr>
            <a:r>
              <a:rPr lang="es-AR" sz="2200" dirty="0" smtClean="0">
                <a:solidFill>
                  <a:schemeClr val="tx1"/>
                </a:solidFill>
                <a:latin typeface="+mj-lt"/>
              </a:rPr>
              <a:t>Sigue ejemplos recientes de nuestros vecinos (como Chile y Uruguay).</a:t>
            </a:r>
          </a:p>
        </p:txBody>
      </p:sp>
    </p:spTree>
    <p:extLst>
      <p:ext uri="{BB962C8B-B14F-4D97-AF65-F5344CB8AC3E}">
        <p14:creationId xmlns:p14="http://schemas.microsoft.com/office/powerpoint/2010/main" val="3453295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362C027D-20ED-44F4-9C40-4573E1EE705E}" type="slidenum">
              <a:rPr lang="es-AR" smtClean="0"/>
              <a:t>6</a:t>
            </a:fld>
            <a:endParaRPr lang="es-AR" dirty="0"/>
          </a:p>
        </p:txBody>
      </p:sp>
      <p:sp>
        <p:nvSpPr>
          <p:cNvPr id="5" name="Rectangle 9"/>
          <p:cNvSpPr>
            <a:spLocks noChangeArrowheads="1"/>
          </p:cNvSpPr>
          <p:nvPr/>
        </p:nvSpPr>
        <p:spPr bwMode="auto">
          <a:xfrm>
            <a:off x="0" y="17507"/>
            <a:ext cx="9144000" cy="6867877"/>
          </a:xfrm>
          <a:prstGeom prst="rect">
            <a:avLst/>
          </a:prstGeom>
          <a:solidFill>
            <a:srgbClr val="0072BC"/>
          </a:solidFill>
          <a:ln w="9525">
            <a:noFill/>
            <a:miter lim="800000"/>
            <a:headEnd/>
            <a:tailEnd/>
          </a:ln>
          <a:effectLst/>
        </p:spPr>
        <p:txBody>
          <a:bodyPr lIns="93233" tIns="46618" rIns="93233" bIns="46618" anchor="ctr"/>
          <a:lstStyle/>
          <a:p>
            <a:pPr>
              <a:lnSpc>
                <a:spcPct val="114000"/>
              </a:lnSpc>
              <a:spcBef>
                <a:spcPts val="1200"/>
              </a:spcBef>
              <a:defRPr/>
            </a:pPr>
            <a:endParaRPr lang="es-CL" sz="1800" dirty="0">
              <a:solidFill>
                <a:srgbClr val="FFFFFF"/>
              </a:solidFill>
              <a:latin typeface="Arial" panose="020B0604020202020204" pitchFamily="34" charset="0"/>
              <a:ea typeface="ヒラギノ角ゴ Pro W3" charset="-128"/>
              <a:cs typeface="Arial" panose="020B0604020202020204" pitchFamily="34" charset="0"/>
            </a:endParaRPr>
          </a:p>
        </p:txBody>
      </p:sp>
      <p:sp>
        <p:nvSpPr>
          <p:cNvPr id="6" name="Subtitle 2"/>
          <p:cNvSpPr txBox="1">
            <a:spLocks/>
          </p:cNvSpPr>
          <p:nvPr/>
        </p:nvSpPr>
        <p:spPr bwMode="auto">
          <a:xfrm>
            <a:off x="636588" y="1196752"/>
            <a:ext cx="7691895" cy="4464496"/>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36705" rIns="0" bIns="36705" numCol="1" anchor="t" anchorCtr="0" compatLnSpc="1">
            <a:prstTxWarp prst="textNoShape">
              <a:avLst/>
            </a:prstTxWarp>
          </a:bodyPr>
          <a:lstStyle>
            <a:lvl1pPr marL="0" indent="0" algn="ctr" defTabSz="457200" rtl="0" eaLnBrk="0" fontAlgn="base" hangingPunct="0">
              <a:spcBef>
                <a:spcPct val="20000"/>
              </a:spcBef>
              <a:spcAft>
                <a:spcPct val="0"/>
              </a:spcAft>
              <a:buFont typeface="Arial" pitchFamily="34" charset="0"/>
              <a:buNone/>
              <a:defRPr sz="3200" kern="1200">
                <a:solidFill>
                  <a:schemeClr val="bg1"/>
                </a:solidFill>
                <a:latin typeface="Arial" panose="020B0604020202020204" pitchFamily="34" charset="0"/>
                <a:ea typeface="+mn-ea"/>
                <a:cs typeface="Arial" panose="020B0604020202020204" pitchFamily="34" charset="0"/>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200150" lvl="1" indent="-742950" algn="l">
              <a:spcBef>
                <a:spcPts val="7800"/>
              </a:spcBef>
              <a:buFont typeface="+mj-lt"/>
              <a:buAutoNum type="arabicPeriod"/>
            </a:pPr>
            <a:r>
              <a:rPr lang="es-AR" sz="3200" b="1" dirty="0" smtClean="0">
                <a:solidFill>
                  <a:schemeClr val="bg1"/>
                </a:solidFill>
                <a:latin typeface="+mj-lt"/>
                <a:ea typeface="Arial Unicode MS" panose="020B0604020202020204" pitchFamily="34" charset="-128"/>
                <a:cs typeface="Arial Unicode MS" panose="020B0604020202020204" pitchFamily="34" charset="-128"/>
              </a:rPr>
              <a:t>Inversión y generación de empleo</a:t>
            </a:r>
          </a:p>
          <a:p>
            <a:pPr marL="1200150" lvl="1" indent="-742950" algn="l">
              <a:spcBef>
                <a:spcPts val="7800"/>
              </a:spcBef>
              <a:buFont typeface="+mj-lt"/>
              <a:buAutoNum type="arabicPeriod"/>
            </a:pPr>
            <a:r>
              <a:rPr lang="es-AR" sz="3200" b="1" dirty="0" smtClean="0">
                <a:solidFill>
                  <a:schemeClr val="accent1">
                    <a:lumMod val="60000"/>
                    <a:lumOff val="40000"/>
                  </a:schemeClr>
                </a:solidFill>
                <a:latin typeface="+mj-lt"/>
                <a:ea typeface="Arial Unicode MS" panose="020B0604020202020204" pitchFamily="34" charset="-128"/>
                <a:cs typeface="Arial Unicode MS" panose="020B0604020202020204" pitchFamily="34" charset="-128"/>
              </a:rPr>
              <a:t>Eficiencia y equidad</a:t>
            </a:r>
            <a:endParaRPr lang="es-AR" sz="3200" b="1" dirty="0">
              <a:solidFill>
                <a:schemeClr val="accent1">
                  <a:lumMod val="60000"/>
                  <a:lumOff val="40000"/>
                </a:schemeClr>
              </a:solidFill>
              <a:latin typeface="+mj-lt"/>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036395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7</a:t>
            </a:fld>
            <a:endParaRPr lang="es-AR"/>
          </a:p>
        </p:txBody>
      </p:sp>
      <p:sp>
        <p:nvSpPr>
          <p:cNvPr id="7" name="6 Rectángulo"/>
          <p:cNvSpPr/>
          <p:nvPr/>
        </p:nvSpPr>
        <p:spPr>
          <a:xfrm>
            <a:off x="4716456" y="3126771"/>
            <a:ext cx="3960000" cy="36140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600" b="1" dirty="0" smtClean="0">
                <a:solidFill>
                  <a:schemeClr val="bg1"/>
                </a:solidFill>
              </a:rPr>
              <a:t>Indicador global de competitividad</a:t>
            </a:r>
            <a:endParaRPr lang="es-AR" sz="1600" b="1" dirty="0">
              <a:solidFill>
                <a:schemeClr val="bg1"/>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673203070"/>
              </p:ext>
            </p:extLst>
          </p:nvPr>
        </p:nvGraphicFramePr>
        <p:xfrm>
          <a:off x="4716456" y="3668470"/>
          <a:ext cx="3959999" cy="2232249"/>
        </p:xfrm>
        <a:graphic>
          <a:graphicData uri="http://schemas.openxmlformats.org/drawingml/2006/table">
            <a:tbl>
              <a:tblPr/>
              <a:tblGrid>
                <a:gridCol w="2914455">
                  <a:extLst>
                    <a:ext uri="{9D8B030D-6E8A-4147-A177-3AD203B41FA5}">
                      <a16:colId xmlns="" xmlns:a16="http://schemas.microsoft.com/office/drawing/2014/main" val="20000"/>
                    </a:ext>
                  </a:extLst>
                </a:gridCol>
                <a:gridCol w="1045544">
                  <a:extLst>
                    <a:ext uri="{9D8B030D-6E8A-4147-A177-3AD203B41FA5}">
                      <a16:colId xmlns="" xmlns:a16="http://schemas.microsoft.com/office/drawing/2014/main" val="20001"/>
                    </a:ext>
                  </a:extLst>
                </a:gridCol>
              </a:tblGrid>
              <a:tr h="701859">
                <a:tc>
                  <a:txBody>
                    <a:bodyPr/>
                    <a:lstStyle/>
                    <a:p>
                      <a:pPr marL="268288" lvl="1" indent="0" algn="l" fontAlgn="b"/>
                      <a:r>
                        <a:rPr lang="es-AR" sz="1600" b="1" i="0" u="none" strike="noStrike" dirty="0" smtClean="0">
                          <a:solidFill>
                            <a:srgbClr val="FFFFFF"/>
                          </a:solidFill>
                          <a:effectLst/>
                          <a:latin typeface="Calibri"/>
                        </a:rPr>
                        <a:t>Indicador</a:t>
                      </a:r>
                      <a:endParaRPr lang="es-AR" sz="1600" b="1" i="0" u="none" strike="noStrike" dirty="0">
                        <a:solidFill>
                          <a:srgbClr val="FFFFFF"/>
                        </a:solidFill>
                        <a:effectLst/>
                        <a:latin typeface="Calibri"/>
                      </a:endParaRPr>
                    </a:p>
                  </a:txBody>
                  <a:tcPr marL="9525" marR="9525" marT="9525"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ctr" fontAlgn="ctr"/>
                      <a:r>
                        <a:rPr lang="es-AR" sz="1600" b="1" i="0" u="none" strike="noStrike" dirty="0" smtClean="0">
                          <a:solidFill>
                            <a:srgbClr val="FFFFFF"/>
                          </a:solidFill>
                          <a:effectLst/>
                          <a:latin typeface="Calibri"/>
                        </a:rPr>
                        <a:t>Ranking de Argentina</a:t>
                      </a:r>
                      <a:endParaRPr lang="es-AR" sz="1600" b="1" i="0" u="none" strike="noStrike" dirty="0">
                        <a:solidFill>
                          <a:srgbClr val="FFFFFF"/>
                        </a:solidFill>
                        <a:effectLst/>
                        <a:latin typeface="Calibri"/>
                      </a:endParaRPr>
                    </a:p>
                  </a:txBody>
                  <a:tcPr marL="9525" marR="9525" marT="9525"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bg1"/>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10000"/>
                  </a:ext>
                </a:extLst>
              </a:tr>
              <a:tr h="765195">
                <a:tc>
                  <a:txBody>
                    <a:bodyPr/>
                    <a:lstStyle/>
                    <a:p>
                      <a:pPr marL="268288" lvl="1" indent="0" algn="l" defTabSz="914400" rtl="0" eaLnBrk="1" fontAlgn="b" latinLnBrk="0" hangingPunct="1"/>
                      <a:r>
                        <a:rPr lang="es-AR" sz="1600" b="1" i="0" u="none" strike="noStrike" kern="1200" dirty="0" smtClean="0">
                          <a:solidFill>
                            <a:schemeClr val="tx1"/>
                          </a:solidFill>
                          <a:effectLst/>
                          <a:latin typeface="Calibri"/>
                          <a:ea typeface="+mn-ea"/>
                          <a:cs typeface="+mn-cs"/>
                        </a:rPr>
                        <a:t>Incentivos del sistema impositivo a </a:t>
                      </a:r>
                      <a:r>
                        <a:rPr lang="es-AR" sz="1600" b="1" i="0" u="none" strike="noStrike" kern="1200" dirty="0">
                          <a:solidFill>
                            <a:schemeClr val="tx1"/>
                          </a:solidFill>
                          <a:effectLst/>
                          <a:latin typeface="Calibri"/>
                          <a:ea typeface="+mn-ea"/>
                          <a:cs typeface="+mn-cs"/>
                        </a:rPr>
                        <a:t>invertir</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ctr"/>
                      <a:r>
                        <a:rPr lang="es-AR" sz="1600" b="1" i="0" u="none" strike="noStrike" dirty="0">
                          <a:solidFill>
                            <a:schemeClr val="tx1"/>
                          </a:solidFill>
                          <a:effectLst/>
                          <a:latin typeface="Calibri"/>
                        </a:rPr>
                        <a:t>135/138</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 xmlns:a16="http://schemas.microsoft.com/office/drawing/2014/main" val="10001"/>
                  </a:ext>
                </a:extLst>
              </a:tr>
              <a:tr h="765195">
                <a:tc>
                  <a:txBody>
                    <a:bodyPr/>
                    <a:lstStyle/>
                    <a:p>
                      <a:pPr marL="268288" lvl="1" indent="0" algn="l" defTabSz="914400" rtl="0" eaLnBrk="1" fontAlgn="b" latinLnBrk="0" hangingPunct="1"/>
                      <a:r>
                        <a:rPr lang="es-AR" sz="1600" b="1" i="0" u="none" strike="noStrike" kern="1200" dirty="0">
                          <a:solidFill>
                            <a:schemeClr val="tx1"/>
                          </a:solidFill>
                          <a:effectLst/>
                          <a:latin typeface="Calibri"/>
                          <a:ea typeface="+mn-ea"/>
                          <a:cs typeface="+mn-cs"/>
                        </a:rPr>
                        <a:t>Peso de los impuestos en las </a:t>
                      </a:r>
                      <a:r>
                        <a:rPr lang="es-AR" sz="1600" b="1" i="0" u="none" strike="noStrike" kern="1200" dirty="0" smtClean="0">
                          <a:solidFill>
                            <a:schemeClr val="tx1"/>
                          </a:solidFill>
                          <a:effectLst/>
                          <a:latin typeface="Calibri"/>
                          <a:ea typeface="+mn-ea"/>
                          <a:cs typeface="+mn-cs"/>
                        </a:rPr>
                        <a:t>ganancias empresariales</a:t>
                      </a:r>
                      <a:endParaRPr lang="es-AR" sz="1600" b="1" i="0" u="none" strike="noStrike" kern="1200" dirty="0">
                        <a:solidFill>
                          <a:schemeClr val="tx1"/>
                        </a:solidFill>
                        <a:effectLst/>
                        <a:latin typeface="Calibri"/>
                        <a:ea typeface="+mn-ea"/>
                        <a:cs typeface="+mn-cs"/>
                      </a:endParaRPr>
                    </a:p>
                  </a:txBody>
                  <a:tcPr marL="9525" marR="9525" marT="9525"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E9EDF4"/>
                    </a:solidFill>
                  </a:tcPr>
                </a:tc>
                <a:tc>
                  <a:txBody>
                    <a:bodyPr/>
                    <a:lstStyle/>
                    <a:p>
                      <a:pPr algn="ctr" fontAlgn="ctr"/>
                      <a:r>
                        <a:rPr lang="es-AR" sz="1600" b="1" i="0" u="none" strike="noStrike" dirty="0">
                          <a:solidFill>
                            <a:schemeClr val="tx1"/>
                          </a:solidFill>
                          <a:effectLst/>
                          <a:latin typeface="Calibri"/>
                        </a:rPr>
                        <a:t>138/138</a:t>
                      </a:r>
                    </a:p>
                  </a:txBody>
                  <a:tcPr marL="9525" marR="9525" marT="9525"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solidFill>
                      <a:srgbClr val="E9EDF4"/>
                    </a:solidFill>
                  </a:tcPr>
                </a:tc>
                <a:extLst>
                  <a:ext uri="{0D108BD9-81ED-4DB2-BD59-A6C34878D82A}">
                    <a16:rowId xmlns="" xmlns:a16="http://schemas.microsoft.com/office/drawing/2014/main" val="10002"/>
                  </a:ext>
                </a:extLst>
              </a:tr>
            </a:tbl>
          </a:graphicData>
        </a:graphic>
      </p:graphicFrame>
      <p:sp>
        <p:nvSpPr>
          <p:cNvPr id="9" name="8 Rectángulo"/>
          <p:cNvSpPr/>
          <p:nvPr/>
        </p:nvSpPr>
        <p:spPr>
          <a:xfrm>
            <a:off x="504007" y="3126771"/>
            <a:ext cx="3960000" cy="3521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600" b="1" dirty="0" smtClean="0">
                <a:solidFill>
                  <a:schemeClr val="bg1"/>
                </a:solidFill>
              </a:rPr>
              <a:t>Inversión como % del PBI</a:t>
            </a:r>
          </a:p>
        </p:txBody>
      </p:sp>
      <p:sp>
        <p:nvSpPr>
          <p:cNvPr id="12" name="11 CuadroTexto"/>
          <p:cNvSpPr txBox="1"/>
          <p:nvPr/>
        </p:nvSpPr>
        <p:spPr>
          <a:xfrm>
            <a:off x="612000" y="824047"/>
            <a:ext cx="7920000" cy="2028889"/>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200000"/>
              </a:lnSpc>
            </a:pPr>
            <a:r>
              <a:rPr lang="es-AR" sz="2200" dirty="0"/>
              <a:t>El esquema tributario actual desincentiva la </a:t>
            </a:r>
            <a:r>
              <a:rPr lang="es-AR" sz="2200" dirty="0" smtClean="0"/>
              <a:t>inversión.</a:t>
            </a:r>
            <a:endParaRPr lang="es-AR" sz="2200" dirty="0"/>
          </a:p>
          <a:p>
            <a:pPr>
              <a:lnSpc>
                <a:spcPct val="200000"/>
              </a:lnSpc>
            </a:pPr>
            <a:r>
              <a:rPr lang="es-AR" sz="2200" dirty="0"/>
              <a:t>El aumento de la inversión es indispensable para crecer en forma </a:t>
            </a:r>
            <a:r>
              <a:rPr lang="es-AR" sz="2200" dirty="0" smtClean="0"/>
              <a:t>sostenida.</a:t>
            </a:r>
            <a:endParaRPr lang="es-AR" sz="2200" dirty="0"/>
          </a:p>
        </p:txBody>
      </p:sp>
      <p:sp>
        <p:nvSpPr>
          <p:cNvPr id="13" name="Content Placeholder 2"/>
          <p:cNvSpPr txBox="1">
            <a:spLocks/>
          </p:cNvSpPr>
          <p:nvPr/>
        </p:nvSpPr>
        <p:spPr>
          <a:xfrm>
            <a:off x="107504" y="6611695"/>
            <a:ext cx="7703536" cy="246305"/>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spcAft>
                <a:spcPts val="600"/>
              </a:spcAft>
              <a:buClr>
                <a:schemeClr val="tx2">
                  <a:lumMod val="60000"/>
                  <a:lumOff val="40000"/>
                </a:schemeClr>
              </a:buClr>
            </a:pPr>
            <a:r>
              <a:rPr lang="es-AR" sz="900" dirty="0" smtClean="0">
                <a:solidFill>
                  <a:schemeClr val="tx1">
                    <a:lumMod val="85000"/>
                    <a:lumOff val="15000"/>
                  </a:schemeClr>
                </a:solidFill>
                <a:latin typeface="+mj-lt"/>
              </a:rPr>
              <a:t>Fuente: INDEC y </a:t>
            </a:r>
            <a:r>
              <a:rPr lang="en-US" sz="900" dirty="0" smtClean="0">
                <a:solidFill>
                  <a:schemeClr val="tx1">
                    <a:lumMod val="85000"/>
                    <a:lumOff val="15000"/>
                  </a:schemeClr>
                </a:solidFill>
                <a:latin typeface="+mj-lt"/>
              </a:rPr>
              <a:t>World Economic Forum 2017</a:t>
            </a:r>
            <a:endParaRPr lang="en-US" sz="900" dirty="0">
              <a:solidFill>
                <a:schemeClr val="tx1">
                  <a:lumMod val="85000"/>
                  <a:lumOff val="15000"/>
                </a:schemeClr>
              </a:solidFill>
              <a:latin typeface="+mj-lt"/>
            </a:endParaRPr>
          </a:p>
        </p:txBody>
      </p:sp>
      <p:sp>
        <p:nvSpPr>
          <p:cNvPr id="10" name="9 CuadroTexto"/>
          <p:cNvSpPr txBox="1"/>
          <p:nvPr/>
        </p:nvSpPr>
        <p:spPr>
          <a:xfrm>
            <a:off x="251520" y="-27384"/>
            <a:ext cx="8640960" cy="830997"/>
          </a:xfrm>
          <a:prstGeom prst="rect">
            <a:avLst/>
          </a:prstGeom>
          <a:noFill/>
        </p:spPr>
        <p:txBody>
          <a:bodyPr wrap="square" rtlCol="0">
            <a:spAutoFit/>
          </a:bodyPr>
          <a:lstStyle/>
          <a:p>
            <a:r>
              <a:rPr lang="es-AR" sz="2400" b="1" dirty="0" smtClean="0">
                <a:solidFill>
                  <a:schemeClr val="bg1"/>
                </a:solidFill>
                <a:ea typeface="Arial Unicode MS" panose="020B0604020202020204" pitchFamily="34" charset="-128"/>
                <a:cs typeface="Arial" pitchFamily="34" charset="0"/>
              </a:rPr>
              <a:t>El esquema tributario debe promover la </a:t>
            </a:r>
            <a:r>
              <a:rPr lang="es-AR" sz="2400" b="1" dirty="0">
                <a:solidFill>
                  <a:schemeClr val="bg1"/>
                </a:solidFill>
                <a:ea typeface="Arial Unicode MS" panose="020B0604020202020204" pitchFamily="34" charset="-128"/>
                <a:cs typeface="Arial" pitchFamily="34" charset="0"/>
              </a:rPr>
              <a:t>inversión y el empleo de calidad </a:t>
            </a:r>
          </a:p>
        </p:txBody>
      </p:sp>
      <p:graphicFrame>
        <p:nvGraphicFramePr>
          <p:cNvPr id="11" name="1 Gráfico"/>
          <p:cNvGraphicFramePr>
            <a:graphicFrameLocks/>
          </p:cNvGraphicFramePr>
          <p:nvPr>
            <p:extLst>
              <p:ext uri="{D42A27DB-BD31-4B8C-83A1-F6EECF244321}">
                <p14:modId xmlns:p14="http://schemas.microsoft.com/office/powerpoint/2010/main" val="3455734721"/>
              </p:ext>
            </p:extLst>
          </p:nvPr>
        </p:nvGraphicFramePr>
        <p:xfrm>
          <a:off x="504007" y="3529590"/>
          <a:ext cx="3960000" cy="29651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5073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8</a:t>
            </a:fld>
            <a:endParaRPr lang="es-AR"/>
          </a:p>
        </p:txBody>
      </p:sp>
      <p:sp>
        <p:nvSpPr>
          <p:cNvPr id="6" name="4 CuadroTexto"/>
          <p:cNvSpPr txBox="1"/>
          <p:nvPr/>
        </p:nvSpPr>
        <p:spPr>
          <a:xfrm>
            <a:off x="252000" y="159023"/>
            <a:ext cx="8640000" cy="461665"/>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Principales medidas que fomentan la inversión y el empleo</a:t>
            </a:r>
            <a:endParaRPr lang="es-AR" sz="2400" b="1" dirty="0">
              <a:solidFill>
                <a:schemeClr val="bg1"/>
              </a:solidFill>
              <a:latin typeface="+mj-lt"/>
              <a:ea typeface="Arial Unicode MS" panose="020B0604020202020204" pitchFamily="34" charset="-128"/>
              <a:cs typeface="Arial" pitchFamily="34" charset="0"/>
            </a:endParaRPr>
          </a:p>
        </p:txBody>
      </p:sp>
      <p:sp>
        <p:nvSpPr>
          <p:cNvPr id="7" name="6 CuadroTexto"/>
          <p:cNvSpPr txBox="1"/>
          <p:nvPr/>
        </p:nvSpPr>
        <p:spPr>
          <a:xfrm>
            <a:off x="323528" y="980728"/>
            <a:ext cx="8542312" cy="4573560"/>
          </a:xfrm>
          <a:prstGeom prst="rect">
            <a:avLst/>
          </a:prstGeom>
          <a:noFill/>
        </p:spPr>
        <p:txBody>
          <a:bodyPr wrap="square" rtlCol="0">
            <a:spAutoFit/>
          </a:bodyPr>
          <a:lstStyle/>
          <a:p>
            <a:pPr marL="342900" indent="-342900">
              <a:lnSpc>
                <a:spcPct val="120000"/>
              </a:lnSpc>
              <a:spcBef>
                <a:spcPts val="1200"/>
              </a:spcBef>
              <a:spcAft>
                <a:spcPts val="1200"/>
              </a:spcAft>
              <a:buClr>
                <a:schemeClr val="accent1">
                  <a:lumMod val="60000"/>
                  <a:lumOff val="40000"/>
                </a:schemeClr>
              </a:buClr>
              <a:buFont typeface="+mj-lt"/>
              <a:buAutoNum type="arabicPeriod"/>
            </a:pPr>
            <a:r>
              <a:rPr lang="es-AR" sz="2200" dirty="0" smtClean="0">
                <a:solidFill>
                  <a:schemeClr val="tx1">
                    <a:lumMod val="85000"/>
                    <a:lumOff val="15000"/>
                  </a:schemeClr>
                </a:solidFill>
                <a:latin typeface="+mj-lt"/>
              </a:rPr>
              <a:t>Reducción en el impuesto a las ganancias corporativas no distribuidas.</a:t>
            </a:r>
            <a:endParaRPr lang="es-AR" sz="2200" strike="sngStrike" dirty="0" smtClean="0">
              <a:solidFill>
                <a:schemeClr val="tx1">
                  <a:lumMod val="85000"/>
                  <a:lumOff val="15000"/>
                </a:schemeClr>
              </a:solidFill>
              <a:latin typeface="+mj-lt"/>
            </a:endParaRPr>
          </a:p>
          <a:p>
            <a:pPr marL="342900" indent="-342900">
              <a:lnSpc>
                <a:spcPct val="120000"/>
              </a:lnSpc>
              <a:spcBef>
                <a:spcPts val="1200"/>
              </a:spcBef>
              <a:spcAft>
                <a:spcPts val="1200"/>
              </a:spcAft>
              <a:buClr>
                <a:schemeClr val="accent1">
                  <a:lumMod val="60000"/>
                  <a:lumOff val="40000"/>
                </a:schemeClr>
              </a:buClr>
              <a:buFont typeface="+mj-lt"/>
              <a:buAutoNum type="arabicPeriod"/>
            </a:pPr>
            <a:r>
              <a:rPr lang="es-AR" sz="2200" dirty="0" smtClean="0">
                <a:solidFill>
                  <a:schemeClr val="tx1">
                    <a:lumMod val="85000"/>
                    <a:lumOff val="15000"/>
                  </a:schemeClr>
                </a:solidFill>
                <a:latin typeface="+mj-lt"/>
              </a:rPr>
              <a:t>Devolución anticipada de saldos a favor de IVA por inversiones.</a:t>
            </a:r>
          </a:p>
          <a:p>
            <a:pPr marL="342900" indent="-342900">
              <a:lnSpc>
                <a:spcPct val="120000"/>
              </a:lnSpc>
              <a:spcBef>
                <a:spcPts val="1200"/>
              </a:spcBef>
              <a:spcAft>
                <a:spcPts val="1200"/>
              </a:spcAft>
              <a:buClr>
                <a:schemeClr val="accent1">
                  <a:lumMod val="60000"/>
                  <a:lumOff val="40000"/>
                </a:schemeClr>
              </a:buClr>
              <a:buFont typeface="+mj-lt"/>
              <a:buAutoNum type="arabicPeriod"/>
            </a:pPr>
            <a:r>
              <a:rPr lang="es-AR" sz="2200" dirty="0" smtClean="0">
                <a:solidFill>
                  <a:schemeClr val="tx1">
                    <a:lumMod val="85000"/>
                    <a:lumOff val="15000"/>
                  </a:schemeClr>
                </a:solidFill>
                <a:latin typeface="+mj-lt"/>
              </a:rPr>
              <a:t>Implementación de mínimo no imponible para contribuciones patronales.</a:t>
            </a:r>
            <a:endParaRPr lang="es-AR" sz="2200" dirty="0">
              <a:solidFill>
                <a:schemeClr val="tx1">
                  <a:lumMod val="85000"/>
                  <a:lumOff val="15000"/>
                </a:schemeClr>
              </a:solidFill>
              <a:latin typeface="+mj-lt"/>
            </a:endParaRPr>
          </a:p>
          <a:p>
            <a:pPr marL="342900" indent="-342900">
              <a:lnSpc>
                <a:spcPct val="120000"/>
              </a:lnSpc>
              <a:spcBef>
                <a:spcPts val="1200"/>
              </a:spcBef>
              <a:spcAft>
                <a:spcPts val="1200"/>
              </a:spcAft>
              <a:buClr>
                <a:schemeClr val="accent1">
                  <a:lumMod val="60000"/>
                  <a:lumOff val="40000"/>
                </a:schemeClr>
              </a:buClr>
              <a:buFont typeface="+mj-lt"/>
              <a:buAutoNum type="arabicPeriod"/>
            </a:pPr>
            <a:r>
              <a:rPr lang="es-AR" sz="2200" dirty="0" smtClean="0">
                <a:solidFill>
                  <a:schemeClr val="tx1">
                    <a:lumMod val="85000"/>
                    <a:lumOff val="15000"/>
                  </a:schemeClr>
                </a:solidFill>
                <a:latin typeface="+mj-lt"/>
              </a:rPr>
              <a:t>Incremento del pago a cuenta de ganancias generado por el impuesto sobre los créditos y débitos bancarios.</a:t>
            </a:r>
          </a:p>
          <a:p>
            <a:pPr marL="342900" indent="-342900">
              <a:lnSpc>
                <a:spcPct val="120000"/>
              </a:lnSpc>
              <a:spcBef>
                <a:spcPts val="1200"/>
              </a:spcBef>
              <a:spcAft>
                <a:spcPts val="1200"/>
              </a:spcAft>
              <a:buClr>
                <a:schemeClr val="accent1">
                  <a:lumMod val="60000"/>
                  <a:lumOff val="40000"/>
                </a:schemeClr>
              </a:buClr>
              <a:buFont typeface="+mj-lt"/>
              <a:buAutoNum type="arabicPeriod"/>
            </a:pPr>
            <a:r>
              <a:rPr lang="es-AR" sz="2200" dirty="0">
                <a:latin typeface="+mj-lt"/>
                <a:sym typeface="Wingdings"/>
              </a:rPr>
              <a:t>Acuerdo con las provincias para reducir </a:t>
            </a:r>
            <a:r>
              <a:rPr lang="es-AR" sz="2200" dirty="0" smtClean="0">
                <a:latin typeface="+mj-lt"/>
                <a:sym typeface="Wingdings"/>
              </a:rPr>
              <a:t>impuestos: </a:t>
            </a:r>
            <a:r>
              <a:rPr lang="es-AR" sz="2200" dirty="0">
                <a:latin typeface="+mj-lt"/>
                <a:sym typeface="Wingdings"/>
              </a:rPr>
              <a:t>ingresos brutos, sellos y eliminar aduanas interiores.</a:t>
            </a:r>
            <a:r>
              <a:rPr lang="es-AR" sz="2200" dirty="0">
                <a:solidFill>
                  <a:schemeClr val="accent1"/>
                </a:solidFill>
                <a:latin typeface="+mj-lt"/>
                <a:sym typeface="Wingdings"/>
              </a:rPr>
              <a:t> </a:t>
            </a:r>
          </a:p>
        </p:txBody>
      </p:sp>
    </p:spTree>
    <p:extLst>
      <p:ext uri="{BB962C8B-B14F-4D97-AF65-F5344CB8AC3E}">
        <p14:creationId xmlns:p14="http://schemas.microsoft.com/office/powerpoint/2010/main" val="2145522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362C027D-20ED-44F4-9C40-4573E1EE705E}" type="slidenum">
              <a:rPr lang="es-AR" smtClean="0"/>
              <a:t>9</a:t>
            </a:fld>
            <a:endParaRPr lang="es-AR"/>
          </a:p>
        </p:txBody>
      </p:sp>
      <p:sp>
        <p:nvSpPr>
          <p:cNvPr id="6" name="4 CuadroTexto"/>
          <p:cNvSpPr txBox="1"/>
          <p:nvPr/>
        </p:nvSpPr>
        <p:spPr>
          <a:xfrm>
            <a:off x="395536" y="-27384"/>
            <a:ext cx="7920000" cy="830997"/>
          </a:xfrm>
          <a:prstGeom prst="rect">
            <a:avLst/>
          </a:prstGeom>
          <a:noFill/>
        </p:spPr>
        <p:txBody>
          <a:bodyPr wrap="square" rtlCol="0">
            <a:spAutoFit/>
          </a:bodyPr>
          <a:lstStyle/>
          <a:p>
            <a:r>
              <a:rPr lang="es-AR" sz="2400" b="1" dirty="0" smtClean="0">
                <a:solidFill>
                  <a:schemeClr val="bg1"/>
                </a:solidFill>
                <a:latin typeface="+mj-lt"/>
                <a:ea typeface="Arial Unicode MS" panose="020B0604020202020204" pitchFamily="34" charset="-128"/>
                <a:cs typeface="Arial" pitchFamily="34" charset="0"/>
              </a:rPr>
              <a:t>Reducción de la imposición sobre las ganancias no distribuidas</a:t>
            </a:r>
            <a:endParaRPr lang="es-AR" sz="2400" b="1" dirty="0">
              <a:solidFill>
                <a:schemeClr val="bg1"/>
              </a:solidFill>
              <a:latin typeface="+mj-lt"/>
              <a:ea typeface="Arial Unicode MS" panose="020B0604020202020204" pitchFamily="34" charset="-128"/>
              <a:cs typeface="Arial" pitchFamily="34" charset="0"/>
            </a:endParaRPr>
          </a:p>
        </p:txBody>
      </p:sp>
      <p:sp>
        <p:nvSpPr>
          <p:cNvPr id="11" name="10 CuadroTexto"/>
          <p:cNvSpPr txBox="1"/>
          <p:nvPr/>
        </p:nvSpPr>
        <p:spPr>
          <a:xfrm>
            <a:off x="612001" y="1656090"/>
            <a:ext cx="7920000" cy="2492990"/>
          </a:xfrm>
          <a:prstGeom prst="rect">
            <a:avLst/>
          </a:prstGeom>
          <a:noFill/>
        </p:spPr>
        <p:txBody>
          <a:bodyPr wrap="square" rtlCol="0">
            <a:spAutoFit/>
          </a:bodyPr>
          <a:lstStyle>
            <a:defPPr>
              <a:defRPr lang="es-AR"/>
            </a:defPPr>
            <a:lvl1pPr marL="342900" indent="-342900">
              <a:lnSpc>
                <a:spcPct val="300000"/>
              </a:lnSpc>
              <a:buClr>
                <a:schemeClr val="accent1">
                  <a:lumMod val="60000"/>
                  <a:lumOff val="40000"/>
                </a:schemeClr>
              </a:buClr>
              <a:buFont typeface="Arial" panose="020B0604020202020204" pitchFamily="34" charset="0"/>
              <a:buChar char="•"/>
              <a:defRPr>
                <a:solidFill>
                  <a:schemeClr val="tx1">
                    <a:lumMod val="85000"/>
                    <a:lumOff val="15000"/>
                  </a:schemeClr>
                </a:solidFill>
                <a:latin typeface="+mj-lt"/>
              </a:defRPr>
            </a:lvl1pPr>
          </a:lstStyle>
          <a:p>
            <a:pPr>
              <a:lnSpc>
                <a:spcPct val="100000"/>
              </a:lnSpc>
              <a:spcAft>
                <a:spcPts val="1200"/>
              </a:spcAft>
            </a:pPr>
            <a:r>
              <a:rPr lang="es-AR" dirty="0" smtClean="0">
                <a:solidFill>
                  <a:schemeClr val="tx1"/>
                </a:solidFill>
              </a:rPr>
              <a:t>Las </a:t>
            </a:r>
            <a:r>
              <a:rPr lang="es-AR" dirty="0">
                <a:solidFill>
                  <a:schemeClr val="tx1"/>
                </a:solidFill>
              </a:rPr>
              <a:t>ganancias de las empresas estarán alcanzadas por la alícuota del 25%.</a:t>
            </a:r>
          </a:p>
          <a:p>
            <a:pPr>
              <a:lnSpc>
                <a:spcPct val="100000"/>
              </a:lnSpc>
              <a:spcAft>
                <a:spcPts val="1200"/>
              </a:spcAft>
            </a:pPr>
            <a:r>
              <a:rPr lang="es-AR" dirty="0">
                <a:solidFill>
                  <a:schemeClr val="tx1"/>
                </a:solidFill>
              </a:rPr>
              <a:t>Se aplicará un impuesto adicional sobre los dividendos o utilidades distribuidas para completar el 35% de carga total.</a:t>
            </a:r>
          </a:p>
          <a:p>
            <a:pPr>
              <a:lnSpc>
                <a:spcPct val="100000"/>
              </a:lnSpc>
              <a:spcAft>
                <a:spcPts val="1200"/>
              </a:spcAft>
            </a:pPr>
            <a:r>
              <a:rPr lang="es-AR" dirty="0">
                <a:solidFill>
                  <a:schemeClr val="tx1"/>
                </a:solidFill>
              </a:rPr>
              <a:t>Se establecen presunciones para impedir distribuciones de utilidades encubiertas: por ejemplo gastos personales de socios o accionistas pagados por la </a:t>
            </a:r>
            <a:r>
              <a:rPr lang="es-AR" dirty="0" smtClean="0">
                <a:solidFill>
                  <a:schemeClr val="tx1"/>
                </a:solidFill>
              </a:rPr>
              <a:t>sociedad</a:t>
            </a:r>
            <a:r>
              <a:rPr lang="es-AR" dirty="0" smtClean="0"/>
              <a:t>.</a:t>
            </a:r>
          </a:p>
          <a:p>
            <a:pPr>
              <a:lnSpc>
                <a:spcPct val="100000"/>
              </a:lnSpc>
              <a:spcAft>
                <a:spcPts val="1200"/>
              </a:spcAft>
            </a:pPr>
            <a:r>
              <a:rPr lang="es-AR" dirty="0" smtClean="0">
                <a:solidFill>
                  <a:schemeClr val="tx1"/>
                </a:solidFill>
              </a:rPr>
              <a:t>Todo esto incentivará a las empresas a reinvertir sus utilidades.</a:t>
            </a:r>
            <a:endParaRPr lang="es-AR" dirty="0">
              <a:solidFill>
                <a:schemeClr val="tx1"/>
              </a:solidFill>
            </a:endParaRPr>
          </a:p>
        </p:txBody>
      </p:sp>
      <p:sp>
        <p:nvSpPr>
          <p:cNvPr id="12" name="11 Rectángulo"/>
          <p:cNvSpPr/>
          <p:nvPr/>
        </p:nvSpPr>
        <p:spPr>
          <a:xfrm>
            <a:off x="612001" y="908720"/>
            <a:ext cx="7920000" cy="648072"/>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smtClean="0">
                <a:solidFill>
                  <a:schemeClr val="bg1"/>
                </a:solidFill>
              </a:rPr>
              <a:t>Se reduce </a:t>
            </a:r>
            <a:r>
              <a:rPr lang="es-AR" b="1" dirty="0">
                <a:solidFill>
                  <a:schemeClr val="bg1"/>
                </a:solidFill>
              </a:rPr>
              <a:t>gradualmente la alícuota del impuesto a las ganancias del 35% al 25% para ganancias </a:t>
            </a:r>
            <a:r>
              <a:rPr lang="es-AR" b="1" dirty="0" smtClean="0">
                <a:solidFill>
                  <a:schemeClr val="bg1"/>
                </a:solidFill>
              </a:rPr>
              <a:t>que no se distribuyan</a:t>
            </a:r>
            <a:endParaRPr lang="es-AR" b="1" strike="sngStrike" dirty="0">
              <a:solidFill>
                <a:schemeClr val="bg1"/>
              </a:solidFill>
            </a:endParaRPr>
          </a:p>
        </p:txBody>
      </p:sp>
      <p:sp>
        <p:nvSpPr>
          <p:cNvPr id="16" name="15 CuadroTexto"/>
          <p:cNvSpPr txBox="1"/>
          <p:nvPr/>
        </p:nvSpPr>
        <p:spPr>
          <a:xfrm>
            <a:off x="8100392" y="25353"/>
            <a:ext cx="1150843" cy="261610"/>
          </a:xfrm>
          <a:prstGeom prst="rect">
            <a:avLst/>
          </a:prstGeom>
          <a:noFill/>
        </p:spPr>
        <p:txBody>
          <a:bodyPr wrap="square" rtlCol="0">
            <a:spAutoFit/>
          </a:bodyPr>
          <a:lstStyle/>
          <a:p>
            <a:pPr algn="ctr"/>
            <a:r>
              <a:rPr lang="es-AR" sz="1100" b="1" dirty="0" smtClean="0">
                <a:solidFill>
                  <a:schemeClr val="bg1"/>
                </a:solidFill>
              </a:rPr>
              <a:t>1. GANANCIAS</a:t>
            </a:r>
            <a:endParaRPr lang="es-AR" sz="1100" b="1" dirty="0">
              <a:solidFill>
                <a:schemeClr val="bg1"/>
              </a:solidFill>
            </a:endParaRPr>
          </a:p>
        </p:txBody>
      </p:sp>
      <p:graphicFrame>
        <p:nvGraphicFramePr>
          <p:cNvPr id="9" name="7 Tabla"/>
          <p:cNvGraphicFramePr>
            <a:graphicFrameLocks noGrp="1"/>
          </p:cNvGraphicFramePr>
          <p:nvPr>
            <p:extLst>
              <p:ext uri="{D42A27DB-BD31-4B8C-83A1-F6EECF244321}">
                <p14:modId xmlns:p14="http://schemas.microsoft.com/office/powerpoint/2010/main" val="3687746031"/>
              </p:ext>
            </p:extLst>
          </p:nvPr>
        </p:nvGraphicFramePr>
        <p:xfrm>
          <a:off x="612000" y="4293096"/>
          <a:ext cx="7920002" cy="1008112"/>
        </p:xfrm>
        <a:graphic>
          <a:graphicData uri="http://schemas.openxmlformats.org/drawingml/2006/table">
            <a:tbl>
              <a:tblPr/>
              <a:tblGrid>
                <a:gridCol w="2309362">
                  <a:extLst>
                    <a:ext uri="{9D8B030D-6E8A-4147-A177-3AD203B41FA5}">
                      <a16:colId xmlns:a16="http://schemas.microsoft.com/office/drawing/2014/main" xmlns="" val="20000"/>
                    </a:ext>
                  </a:extLst>
                </a:gridCol>
                <a:gridCol w="1122128">
                  <a:extLst>
                    <a:ext uri="{9D8B030D-6E8A-4147-A177-3AD203B41FA5}">
                      <a16:colId xmlns:a16="http://schemas.microsoft.com/office/drawing/2014/main" xmlns="" val="20001"/>
                    </a:ext>
                  </a:extLst>
                </a:gridCol>
                <a:gridCol w="1122128">
                  <a:extLst>
                    <a:ext uri="{9D8B030D-6E8A-4147-A177-3AD203B41FA5}">
                      <a16:colId xmlns:a16="http://schemas.microsoft.com/office/drawing/2014/main" xmlns="" val="20002"/>
                    </a:ext>
                  </a:extLst>
                </a:gridCol>
                <a:gridCol w="1122128">
                  <a:extLst>
                    <a:ext uri="{9D8B030D-6E8A-4147-A177-3AD203B41FA5}">
                      <a16:colId xmlns:a16="http://schemas.microsoft.com/office/drawing/2014/main" xmlns="" val="20003"/>
                    </a:ext>
                  </a:extLst>
                </a:gridCol>
                <a:gridCol w="1122128">
                  <a:extLst>
                    <a:ext uri="{9D8B030D-6E8A-4147-A177-3AD203B41FA5}">
                      <a16:colId xmlns:a16="http://schemas.microsoft.com/office/drawing/2014/main" xmlns="" val="20004"/>
                    </a:ext>
                  </a:extLst>
                </a:gridCol>
                <a:gridCol w="1122128">
                  <a:extLst>
                    <a:ext uri="{9D8B030D-6E8A-4147-A177-3AD203B41FA5}">
                      <a16:colId xmlns:a16="http://schemas.microsoft.com/office/drawing/2014/main" xmlns="" val="20005"/>
                    </a:ext>
                  </a:extLst>
                </a:gridCol>
              </a:tblGrid>
              <a:tr h="504056">
                <a:tc>
                  <a:txBody>
                    <a:bodyPr/>
                    <a:lstStyle/>
                    <a:p>
                      <a:pPr algn="ctr" rtl="0" fontAlgn="ct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600" b="1" i="0" u="none" strike="noStrike" dirty="0" smtClean="0">
                          <a:solidFill>
                            <a:srgbClr val="FFFFFF"/>
                          </a:solidFill>
                          <a:effectLst/>
                          <a:latin typeface="+mj-lt"/>
                        </a:rPr>
                        <a:t>Actual</a:t>
                      </a: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rtl="0" fontAlgn="ctr"/>
                      <a:r>
                        <a:rPr lang="es-AR" sz="1600" b="1" i="0" u="none" strike="noStrike" dirty="0" smtClean="0">
                          <a:solidFill>
                            <a:srgbClr val="FFFFFF"/>
                          </a:solidFill>
                          <a:effectLst/>
                          <a:latin typeface="+mj-lt"/>
                        </a:rPr>
                        <a:t>2018</a:t>
                      </a: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ctr" rtl="0" fontAlgn="ctr"/>
                      <a:r>
                        <a:rPr lang="es-AR" sz="1600" b="1" i="0" u="none" strike="noStrike" dirty="0" smtClean="0">
                          <a:solidFill>
                            <a:srgbClr val="FFFFFF"/>
                          </a:solidFill>
                          <a:effectLst/>
                          <a:latin typeface="+mj-lt"/>
                        </a:rPr>
                        <a:t>2019</a:t>
                      </a: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600" b="1" i="0" u="none" strike="noStrike" dirty="0" smtClean="0">
                          <a:solidFill>
                            <a:srgbClr val="FFFFFF"/>
                          </a:solidFill>
                          <a:effectLst/>
                          <a:latin typeface="+mj-lt"/>
                        </a:rPr>
                        <a:t>2020</a:t>
                      </a: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tc>
                  <a:txBody>
                    <a:bodyPr/>
                    <a:lstStyle/>
                    <a:p>
                      <a:pPr algn="ctr" rtl="0" fontAlgn="ctr"/>
                      <a:r>
                        <a:rPr lang="es-AR" sz="1600" b="1" i="0" u="none" strike="noStrike" dirty="0" smtClean="0">
                          <a:solidFill>
                            <a:srgbClr val="FFFFFF"/>
                          </a:solidFill>
                          <a:effectLst/>
                          <a:latin typeface="+mj-lt"/>
                        </a:rPr>
                        <a:t>2021+</a:t>
                      </a:r>
                      <a:endParaRPr lang="es-AR" sz="1600" b="1" i="0" u="none" strike="noStrike" dirty="0">
                        <a:solidFill>
                          <a:srgbClr val="FFFFFF"/>
                        </a:solidFill>
                        <a:effectLst/>
                        <a:latin typeface="+mj-lt"/>
                      </a:endParaRPr>
                    </a:p>
                  </a:txBody>
                  <a:tcPr marL="7883" marR="7883" marT="7883"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xmlns="" val="10000"/>
                  </a:ext>
                </a:extLst>
              </a:tr>
              <a:tr h="504056">
                <a:tc>
                  <a:txBody>
                    <a:bodyPr/>
                    <a:lstStyle/>
                    <a:p>
                      <a:pPr algn="l" rtl="0" fontAlgn="ctr"/>
                      <a:r>
                        <a:rPr lang="es-AR" sz="1600" b="0" i="0" u="none" strike="noStrike" dirty="0" smtClean="0">
                          <a:solidFill>
                            <a:srgbClr val="262626"/>
                          </a:solidFill>
                          <a:effectLst/>
                          <a:latin typeface="+mj-lt"/>
                        </a:rPr>
                        <a:t> Alícuota del impuesto</a:t>
                      </a:r>
                      <a:endParaRPr lang="es-AR" sz="1600" b="0" i="0" u="none" strike="noStrike" dirty="0">
                        <a:solidFill>
                          <a:srgbClr val="262626"/>
                        </a:solidFill>
                        <a:effectLst/>
                        <a:latin typeface="+mj-lt"/>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600" b="0" i="0" u="none" strike="noStrike" dirty="0" smtClean="0">
                          <a:solidFill>
                            <a:srgbClr val="000000"/>
                          </a:solidFill>
                          <a:effectLst/>
                          <a:latin typeface="+mj-lt"/>
                        </a:rPr>
                        <a:t>35%</a:t>
                      </a:r>
                      <a:endParaRPr lang="en-US" sz="16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600" b="0" i="0" u="none" strike="noStrike" dirty="0" smtClean="0">
                          <a:solidFill>
                            <a:srgbClr val="000000"/>
                          </a:solidFill>
                          <a:effectLst/>
                          <a:latin typeface="+mj-lt"/>
                        </a:rPr>
                        <a:t>35%</a:t>
                      </a:r>
                      <a:endParaRPr lang="en-US" sz="1600" b="0" i="0" u="none" strike="noStrike" dirty="0">
                        <a:solidFill>
                          <a:srgbClr val="000000"/>
                        </a:solidFill>
                        <a:effectLst/>
                        <a:latin typeface="+mj-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600" b="0" i="0" u="none" strike="noStrike" kern="1200" dirty="0" smtClean="0">
                          <a:solidFill>
                            <a:srgbClr val="000000"/>
                          </a:solidFill>
                          <a:effectLst/>
                          <a:latin typeface="+mj-lt"/>
                          <a:ea typeface="+mn-ea"/>
                          <a:cs typeface="+mn-cs"/>
                        </a:rPr>
                        <a:t>30%</a:t>
                      </a:r>
                      <a:endParaRPr lang="en-US" sz="1600" b="0" i="0" u="none" strike="noStrike" kern="1200" dirty="0">
                        <a:solidFill>
                          <a:srgbClr val="000000"/>
                        </a:solidFill>
                        <a:effectLst/>
                        <a:latin typeface="+mj-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fontAlgn="b"/>
                      <a:r>
                        <a:rPr lang="en-US" sz="1600" b="0" i="0" u="none" strike="noStrike" kern="1200" dirty="0" smtClean="0">
                          <a:solidFill>
                            <a:srgbClr val="000000"/>
                          </a:solidFill>
                          <a:effectLst/>
                          <a:latin typeface="+mj-lt"/>
                          <a:ea typeface="+mn-ea"/>
                          <a:cs typeface="+mn-cs"/>
                        </a:rPr>
                        <a:t>30%</a:t>
                      </a:r>
                      <a:endParaRPr lang="en-US" sz="1600" b="0" i="0" u="none" strike="noStrike" kern="1200" dirty="0">
                        <a:solidFill>
                          <a:srgbClr val="000000"/>
                        </a:solidFill>
                        <a:effectLst/>
                        <a:latin typeface="+mj-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rtl="0" fontAlgn="ctr"/>
                      <a:r>
                        <a:rPr lang="es-AR" sz="1600" b="0" i="0" u="none" strike="noStrike" dirty="0" smtClean="0">
                          <a:solidFill>
                            <a:srgbClr val="262626"/>
                          </a:solidFill>
                          <a:effectLst/>
                          <a:latin typeface="+mj-lt"/>
                        </a:rPr>
                        <a:t>25%</a:t>
                      </a:r>
                      <a:endParaRPr lang="es-AR" sz="1600" b="0" i="0" u="none" strike="noStrike" dirty="0">
                        <a:solidFill>
                          <a:srgbClr val="262626"/>
                        </a:solidFill>
                        <a:effectLst/>
                        <a:latin typeface="+mj-lt"/>
                      </a:endParaRPr>
                    </a:p>
                  </a:txBody>
                  <a:tcPr marL="7883" marR="7883" marT="7883" marB="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xmlns="" val="10001"/>
                  </a:ext>
                </a:extLst>
              </a:tr>
            </a:tbl>
          </a:graphicData>
        </a:graphic>
      </p:graphicFrame>
      <p:sp>
        <p:nvSpPr>
          <p:cNvPr id="8" name="7 Rectángulo"/>
          <p:cNvSpPr/>
          <p:nvPr/>
        </p:nvSpPr>
        <p:spPr>
          <a:xfrm>
            <a:off x="612001" y="5589240"/>
            <a:ext cx="7920000" cy="893425"/>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b="1" dirty="0">
                <a:solidFill>
                  <a:schemeClr val="bg1"/>
                </a:solidFill>
              </a:rPr>
              <a:t>El capital es el factor productivo con mayor movilidad, tener una de las alícuotas más altas del mundo desincentiva la inversión y perjudica la creación de empleo y el crecimiento de los salarios reales.</a:t>
            </a:r>
          </a:p>
        </p:txBody>
      </p:sp>
    </p:spTree>
    <p:extLst>
      <p:ext uri="{BB962C8B-B14F-4D97-AF65-F5344CB8AC3E}">
        <p14:creationId xmlns:p14="http://schemas.microsoft.com/office/powerpoint/2010/main" val="1037288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MECON 2">
      <a:dk1>
        <a:sysClr val="windowText" lastClr="000000"/>
      </a:dk1>
      <a:lt1>
        <a:sysClr val="window" lastClr="FFFFFF"/>
      </a:lt1>
      <a:dk2>
        <a:srgbClr val="1F497D"/>
      </a:dk2>
      <a:lt2>
        <a:srgbClr val="EEECE1"/>
      </a:lt2>
      <a:accent1>
        <a:srgbClr val="1F497D"/>
      </a:accent1>
      <a:accent2>
        <a:srgbClr val="70AD47"/>
      </a:accent2>
      <a:accent3>
        <a:srgbClr val="ED7D31"/>
      </a:accent3>
      <a:accent4>
        <a:srgbClr val="D31148"/>
      </a:accent4>
      <a:accent5>
        <a:srgbClr val="7F7F7F"/>
      </a:accent5>
      <a:accent6>
        <a:srgbClr val="47F7A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CON 2">
    <a:dk1>
      <a:sysClr val="windowText" lastClr="000000"/>
    </a:dk1>
    <a:lt1>
      <a:sysClr val="window" lastClr="FFFFFF"/>
    </a:lt1>
    <a:dk2>
      <a:srgbClr val="1F497D"/>
    </a:dk2>
    <a:lt2>
      <a:srgbClr val="EEECE1"/>
    </a:lt2>
    <a:accent1>
      <a:srgbClr val="1F497D"/>
    </a:accent1>
    <a:accent2>
      <a:srgbClr val="70AD47"/>
    </a:accent2>
    <a:accent3>
      <a:srgbClr val="ED7D31"/>
    </a:accent3>
    <a:accent4>
      <a:srgbClr val="D31148"/>
    </a:accent4>
    <a:accent5>
      <a:srgbClr val="7F7F7F"/>
    </a:accent5>
    <a:accent6>
      <a:srgbClr val="47F7A3"/>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MECON 2">
    <a:dk1>
      <a:sysClr val="windowText" lastClr="000000"/>
    </a:dk1>
    <a:lt1>
      <a:sysClr val="window" lastClr="FFFFFF"/>
    </a:lt1>
    <a:dk2>
      <a:srgbClr val="1F497D"/>
    </a:dk2>
    <a:lt2>
      <a:srgbClr val="EEECE1"/>
    </a:lt2>
    <a:accent1>
      <a:srgbClr val="1F497D"/>
    </a:accent1>
    <a:accent2>
      <a:srgbClr val="70AD47"/>
    </a:accent2>
    <a:accent3>
      <a:srgbClr val="ED7D31"/>
    </a:accent3>
    <a:accent4>
      <a:srgbClr val="D31148"/>
    </a:accent4>
    <a:accent5>
      <a:srgbClr val="7F7F7F"/>
    </a:accent5>
    <a:accent6>
      <a:srgbClr val="47F7A3"/>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18497</TotalTime>
  <Words>2656</Words>
  <Application>Microsoft Office PowerPoint</Application>
  <PresentationFormat>Presentación en pantalla (4:3)</PresentationFormat>
  <Paragraphs>348</Paragraphs>
  <Slides>30</Slides>
  <Notes>26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30</vt:i4>
      </vt:variant>
    </vt:vector>
  </HeadingPairs>
  <TitlesOfParts>
    <vt:vector size="38" baseType="lpstr">
      <vt:lpstr>Arial Unicode MS</vt:lpstr>
      <vt:lpstr>ＭＳ Ｐゴシック</vt:lpstr>
      <vt:lpstr>Arial</vt:lpstr>
      <vt:lpstr>Calibri</vt:lpstr>
      <vt:lpstr>Roboto</vt:lpstr>
      <vt:lpstr>Wingdings</vt:lpstr>
      <vt:lpstr>ヒラギノ角ゴ Pro W3</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Template</dc:creator>
  <cp:lastModifiedBy>Dal Bianco, Marcos Jose</cp:lastModifiedBy>
  <cp:revision>1875</cp:revision>
  <cp:lastPrinted>2017-10-10T21:18:19Z</cp:lastPrinted>
  <dcterms:created xsi:type="dcterms:W3CDTF">2017-01-17T18:34:27Z</dcterms:created>
  <dcterms:modified xsi:type="dcterms:W3CDTF">2017-10-31T19:23:33Z</dcterms:modified>
</cp:coreProperties>
</file>