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0"/>
  </p:notesMasterIdLst>
  <p:sldIdLst>
    <p:sldId id="256" r:id="rId2"/>
    <p:sldId id="598" r:id="rId3"/>
    <p:sldId id="734" r:id="rId4"/>
    <p:sldId id="599" r:id="rId5"/>
    <p:sldId id="600" r:id="rId6"/>
    <p:sldId id="601" r:id="rId7"/>
    <p:sldId id="602" r:id="rId8"/>
    <p:sldId id="603" r:id="rId9"/>
    <p:sldId id="604" r:id="rId10"/>
    <p:sldId id="606" r:id="rId11"/>
    <p:sldId id="608" r:id="rId12"/>
    <p:sldId id="609" r:id="rId13"/>
    <p:sldId id="610" r:id="rId14"/>
    <p:sldId id="611" r:id="rId15"/>
    <p:sldId id="612" r:id="rId16"/>
    <p:sldId id="613" r:id="rId17"/>
    <p:sldId id="614" r:id="rId18"/>
    <p:sldId id="615" r:id="rId19"/>
    <p:sldId id="616" r:id="rId20"/>
    <p:sldId id="617" r:id="rId21"/>
    <p:sldId id="618" r:id="rId22"/>
    <p:sldId id="619" r:id="rId23"/>
    <p:sldId id="620" r:id="rId24"/>
    <p:sldId id="621" r:id="rId25"/>
    <p:sldId id="622" r:id="rId26"/>
    <p:sldId id="623" r:id="rId27"/>
    <p:sldId id="624" r:id="rId28"/>
    <p:sldId id="625" r:id="rId29"/>
    <p:sldId id="626" r:id="rId30"/>
    <p:sldId id="627" r:id="rId31"/>
    <p:sldId id="628" r:id="rId32"/>
    <p:sldId id="629" r:id="rId33"/>
    <p:sldId id="630" r:id="rId34"/>
    <p:sldId id="631" r:id="rId35"/>
    <p:sldId id="633" r:id="rId36"/>
    <p:sldId id="634" r:id="rId37"/>
    <p:sldId id="635" r:id="rId38"/>
    <p:sldId id="636" r:id="rId39"/>
    <p:sldId id="637" r:id="rId40"/>
    <p:sldId id="638" r:id="rId41"/>
    <p:sldId id="640" r:id="rId42"/>
    <p:sldId id="641" r:id="rId43"/>
    <p:sldId id="642" r:id="rId44"/>
    <p:sldId id="643" r:id="rId45"/>
    <p:sldId id="644" r:id="rId46"/>
    <p:sldId id="645" r:id="rId47"/>
    <p:sldId id="646" r:id="rId48"/>
    <p:sldId id="647" r:id="rId49"/>
    <p:sldId id="648" r:id="rId50"/>
    <p:sldId id="649" r:id="rId51"/>
    <p:sldId id="651" r:id="rId52"/>
    <p:sldId id="653" r:id="rId53"/>
    <p:sldId id="699" r:id="rId54"/>
    <p:sldId id="700" r:id="rId55"/>
    <p:sldId id="701" r:id="rId56"/>
    <p:sldId id="702" r:id="rId57"/>
    <p:sldId id="703" r:id="rId58"/>
    <p:sldId id="704" r:id="rId59"/>
    <p:sldId id="705" r:id="rId60"/>
    <p:sldId id="706" r:id="rId61"/>
    <p:sldId id="707" r:id="rId62"/>
    <p:sldId id="708" r:id="rId63"/>
    <p:sldId id="709" r:id="rId64"/>
    <p:sldId id="710" r:id="rId65"/>
    <p:sldId id="711" r:id="rId66"/>
    <p:sldId id="712" r:id="rId67"/>
    <p:sldId id="713" r:id="rId68"/>
    <p:sldId id="666" r:id="rId69"/>
    <p:sldId id="656" r:id="rId70"/>
    <p:sldId id="671" r:id="rId71"/>
    <p:sldId id="672" r:id="rId72"/>
    <p:sldId id="673" r:id="rId73"/>
    <p:sldId id="674" r:id="rId74"/>
    <p:sldId id="675" r:id="rId75"/>
    <p:sldId id="676" r:id="rId76"/>
    <p:sldId id="735" r:id="rId77"/>
    <p:sldId id="677" r:id="rId78"/>
    <p:sldId id="678" r:id="rId79"/>
    <p:sldId id="679" r:id="rId80"/>
    <p:sldId id="680" r:id="rId81"/>
    <p:sldId id="681" r:id="rId82"/>
    <p:sldId id="682" r:id="rId83"/>
    <p:sldId id="683" r:id="rId84"/>
    <p:sldId id="690" r:id="rId85"/>
    <p:sldId id="686" r:id="rId86"/>
    <p:sldId id="691" r:id="rId87"/>
    <p:sldId id="692" r:id="rId88"/>
    <p:sldId id="693" r:id="rId89"/>
    <p:sldId id="694" r:id="rId90"/>
    <p:sldId id="695" r:id="rId91"/>
    <p:sldId id="696" r:id="rId92"/>
    <p:sldId id="698" r:id="rId93"/>
    <p:sldId id="697" r:id="rId94"/>
    <p:sldId id="311" r:id="rId95"/>
    <p:sldId id="736" r:id="rId96"/>
    <p:sldId id="257" r:id="rId97"/>
    <p:sldId id="258" r:id="rId98"/>
    <p:sldId id="259" r:id="rId99"/>
    <p:sldId id="260" r:id="rId100"/>
    <p:sldId id="261" r:id="rId101"/>
    <p:sldId id="262" r:id="rId102"/>
    <p:sldId id="264" r:id="rId103"/>
    <p:sldId id="265" r:id="rId104"/>
    <p:sldId id="737" r:id="rId105"/>
    <p:sldId id="295" r:id="rId106"/>
    <p:sldId id="299" r:id="rId107"/>
    <p:sldId id="301" r:id="rId108"/>
    <p:sldId id="302" r:id="rId109"/>
    <p:sldId id="298" r:id="rId110"/>
    <p:sldId id="267" r:id="rId111"/>
    <p:sldId id="738" r:id="rId112"/>
    <p:sldId id="714" r:id="rId113"/>
    <p:sldId id="715" r:id="rId114"/>
    <p:sldId id="285" r:id="rId115"/>
    <p:sldId id="716" r:id="rId116"/>
    <p:sldId id="287" r:id="rId117"/>
    <p:sldId id="288" r:id="rId118"/>
    <p:sldId id="305" r:id="rId119"/>
    <p:sldId id="306" r:id="rId120"/>
    <p:sldId id="717" r:id="rId121"/>
    <p:sldId id="718" r:id="rId122"/>
    <p:sldId id="719" r:id="rId123"/>
    <p:sldId id="720" r:id="rId124"/>
    <p:sldId id="721" r:id="rId125"/>
    <p:sldId id="722" r:id="rId126"/>
    <p:sldId id="723" r:id="rId127"/>
    <p:sldId id="724" r:id="rId128"/>
    <p:sldId id="725" r:id="rId129"/>
    <p:sldId id="726" r:id="rId130"/>
    <p:sldId id="727" r:id="rId131"/>
    <p:sldId id="728" r:id="rId132"/>
    <p:sldId id="729" r:id="rId133"/>
    <p:sldId id="730" r:id="rId134"/>
    <p:sldId id="731" r:id="rId135"/>
    <p:sldId id="732" r:id="rId136"/>
    <p:sldId id="733" r:id="rId137"/>
    <p:sldId id="291" r:id="rId138"/>
    <p:sldId id="665" r:id="rId13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CES4" initials="C" lastIdx="1" clrIdx="0">
    <p:extLst>
      <p:ext uri="{19B8F6BF-5375-455C-9EA6-DF929625EA0E}">
        <p15:presenceInfo xmlns:p15="http://schemas.microsoft.com/office/powerpoint/2012/main" userId="CPCES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57" autoAdjust="0"/>
  </p:normalViewPr>
  <p:slideViewPr>
    <p:cSldViewPr snapToGrid="0">
      <p:cViewPr varScale="1">
        <p:scale>
          <a:sx n="99" d="100"/>
          <a:sy n="99" d="100"/>
        </p:scale>
        <p:origin x="9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E8D98612-F111-4BCC-89A4-BA9D394AB0B8}" type="datetimeFigureOut">
              <a:rPr lang="es-ES" smtClean="0"/>
              <a:t>06/10/2022</a:t>
            </a:fld>
            <a:endParaRPr lang="es-ES"/>
          </a:p>
        </p:txBody>
      </p:sp>
      <p:sp>
        <p:nvSpPr>
          <p:cNvPr id="4" name="Marcador de imagen de diapositiva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A4759BD7-FF89-4B97-AB8B-80F8C36D02AC}" type="slidenum">
              <a:rPr lang="es-ES" smtClean="0"/>
              <a:t>‹Nº›</a:t>
            </a:fld>
            <a:endParaRPr lang="es-ES"/>
          </a:p>
        </p:txBody>
      </p:sp>
    </p:spTree>
    <p:extLst>
      <p:ext uri="{BB962C8B-B14F-4D97-AF65-F5344CB8AC3E}">
        <p14:creationId xmlns:p14="http://schemas.microsoft.com/office/powerpoint/2010/main" val="57926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60622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26802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986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62909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091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235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29048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304756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381283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46CB59-5418-4D3F-A6CB-9774138D2777}" type="datetimeFigureOut">
              <a:rPr lang="es-ES" smtClean="0"/>
              <a:t>06/10/2022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38647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46CB59-5418-4D3F-A6CB-9774138D2777}" type="datetimeFigureOut">
              <a:rPr lang="es-ES" smtClean="0"/>
              <a:t>06/10/2022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404611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846CB59-5418-4D3F-A6CB-9774138D2777}" type="datetimeFigureOut">
              <a:rPr lang="es-ES" smtClean="0"/>
              <a:t>06/10/2022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16595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46CB59-5418-4D3F-A6CB-9774138D2777}" type="datetimeFigureOut">
              <a:rPr lang="es-ES" smtClean="0"/>
              <a:t>06/10/2022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86045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6CB59-5418-4D3F-A6CB-9774138D2777}" type="datetimeFigureOut">
              <a:rPr lang="es-ES" smtClean="0"/>
              <a:t>06/10/2022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186530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846CB59-5418-4D3F-A6CB-9774138D2777}" type="datetimeFigureOut">
              <a:rPr lang="es-ES" smtClean="0"/>
              <a:t>06/10/2022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93711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846CB59-5418-4D3F-A6CB-9774138D2777}" type="datetimeFigureOut">
              <a:rPr lang="es-ES" smtClean="0"/>
              <a:t>06/10/2022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A54E84-7357-4EB2-BF36-01B419D995EA}" type="slidenum">
              <a:rPr lang="es-ES" smtClean="0"/>
              <a:t>‹Nº›</a:t>
            </a:fld>
            <a:endParaRPr lang="es-ES"/>
          </a:p>
        </p:txBody>
      </p:sp>
    </p:spTree>
    <p:extLst>
      <p:ext uri="{BB962C8B-B14F-4D97-AF65-F5344CB8AC3E}">
        <p14:creationId xmlns:p14="http://schemas.microsoft.com/office/powerpoint/2010/main" val="31988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46CB59-5418-4D3F-A6CB-9774138D2777}" type="datetimeFigureOut">
              <a:rPr lang="es-ES" smtClean="0"/>
              <a:t>06/10/2022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A54E84-7357-4EB2-BF36-01B419D995EA}" type="slidenum">
              <a:rPr lang="es-ES" smtClean="0"/>
              <a:t>‹Nº›</a:t>
            </a:fld>
            <a:endParaRPr lang="es-ES"/>
          </a:p>
        </p:txBody>
      </p:sp>
    </p:spTree>
    <p:extLst>
      <p:ext uri="{BB962C8B-B14F-4D97-AF65-F5344CB8AC3E}">
        <p14:creationId xmlns:p14="http://schemas.microsoft.com/office/powerpoint/2010/main" val="3529480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onsejosalta.org.ar/wp-content/uploads/GUIA-DE-CONTROL-ESTADO-SITUACION-PATRIMONIAL-Y-MANIFES.-BS.-DS-1.pdf" TargetMode="External"/><Relationship Id="rId2" Type="http://schemas.openxmlformats.org/officeDocument/2006/relationships/hyperlink" Target="http://www.consejosalta.org.ar/wp-content/uploads/GUIA-DE-CONTROLES-ESTADOS-CONTABLES-1.pdf" TargetMode="External"/><Relationship Id="rId1" Type="http://schemas.openxmlformats.org/officeDocument/2006/relationships/slideLayout" Target="../slideLayouts/slideLayout2.xml"/><Relationship Id="rId5" Type="http://schemas.openxmlformats.org/officeDocument/2006/relationships/hyperlink" Target="http://www.consejosalta.org.ar/wp-content/uploads/GUIA-DE-CONTROL-CERTIFICACION-DE-ORIGEN-DE-FONDOS-1.pdf" TargetMode="External"/><Relationship Id="rId4" Type="http://schemas.openxmlformats.org/officeDocument/2006/relationships/hyperlink" Target="http://www.consejosalta.org.ar/wp-content/uploads/GUIA-DE-CONTROL-CERTIFICACIONES-DE-INGRESOS-1.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ervicios.infoleg.gob.ar/infolegInternet/verNorma.do?id=70749"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argentina.gob.ar/jefatura/innovacion-publica/administrativa/firmadigita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cpcetf.org.ar/wp-content/uploads/2020/04/ComBCRA-FACPCE.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argentina.gob.ar/jefatura/innovacion-publica/administrativa/firmadigital" TargetMode="External"/><Relationship Id="rId2" Type="http://schemas.openxmlformats.org/officeDocument/2006/relationships/hyperlink" Target="https://pki.jgm.gov.ar/app/Listado_de_Autoridades_de_Registro.aspx"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argentina.gob.ar/servicio/solicitar-certificado-de-firma-digital-por-hardware-toke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consejosalta.org.ar/wp-content/uploads/Memorando-de-Secretaria-Tecnica-No-O-4-2.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argentina.gob.ar/valida-los-documentos-electronicos-firmados-digitalment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argentina.gob.ar/sites/default/files/firmador_pasoapaso.pdf" TargetMode="External"/><Relationship Id="rId2" Type="http://schemas.openxmlformats.org/officeDocument/2006/relationships/hyperlink" Target="https://firmar.gob.ar/firmador/#/"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consejosalta.org.ar/wp-content/uploads/RG-3326.pdf" TargetMode="External"/><Relationship Id="rId2" Type="http://schemas.openxmlformats.org/officeDocument/2006/relationships/hyperlink" Target="http://www.consejosalta.org.ar/wp-content/uploads/RG-3310.pdf" TargetMode="External"/><Relationship Id="rId1" Type="http://schemas.openxmlformats.org/officeDocument/2006/relationships/slideLayout" Target="../slideLayouts/slideLayout2.xml"/><Relationship Id="rId5" Type="http://schemas.openxmlformats.org/officeDocument/2006/relationships/hyperlink" Target="http://www.consejosalta.org.ar/wp-content/uploads/RG-3365.pdf" TargetMode="External"/><Relationship Id="rId4" Type="http://schemas.openxmlformats.org/officeDocument/2006/relationships/hyperlink" Target="http://www.consejosalta.org.ar/wp-content/uploads/RG-3328.pdf"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www.consejosalta.org.ar/wp-content/uploads/DDJJ.doc"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60F66AC6-B13E-4D0C-8726-4A3B0B67A5B3}"/>
              </a:ext>
            </a:extLst>
          </p:cNvPr>
          <p:cNvGraphicFramePr>
            <a:graphicFrameLocks noGrp="1"/>
          </p:cNvGraphicFramePr>
          <p:nvPr>
            <p:extLst>
              <p:ext uri="{D42A27DB-BD31-4B8C-83A1-F6EECF244321}">
                <p14:modId xmlns:p14="http://schemas.microsoft.com/office/powerpoint/2010/main" val="731261244"/>
              </p:ext>
            </p:extLst>
          </p:nvPr>
        </p:nvGraphicFramePr>
        <p:xfrm>
          <a:off x="1086927" y="483079"/>
          <a:ext cx="9368287" cy="6191309"/>
        </p:xfrm>
        <a:graphic>
          <a:graphicData uri="http://schemas.openxmlformats.org/drawingml/2006/table">
            <a:tbl>
              <a:tblPr firstRow="1" bandRow="1">
                <a:tableStyleId>{5C22544A-7EE6-4342-B048-85BDC9FD1C3A}</a:tableStyleId>
              </a:tblPr>
              <a:tblGrid>
                <a:gridCol w="9368287">
                  <a:extLst>
                    <a:ext uri="{9D8B030D-6E8A-4147-A177-3AD203B41FA5}">
                      <a16:colId xmlns:a16="http://schemas.microsoft.com/office/drawing/2014/main" val="146420209"/>
                    </a:ext>
                  </a:extLst>
                </a:gridCol>
              </a:tblGrid>
              <a:tr h="1353354">
                <a:tc>
                  <a:txBody>
                    <a:bodyPr/>
                    <a:lstStyle/>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2917267983"/>
                  </a:ext>
                </a:extLst>
              </a:tr>
              <a:tr h="4728269">
                <a:tc>
                  <a:txBody>
                    <a:bodyPr/>
                    <a:lstStyle/>
                    <a:p>
                      <a:pPr marL="0" marR="0" lvl="0" indent="0" algn="ctr" defTabSz="914431" rtl="0" eaLnBrk="1" fontAlgn="auto" latinLnBrk="0" hangingPunct="1">
                        <a:lnSpc>
                          <a:spcPct val="150000"/>
                        </a:lnSpc>
                        <a:spcBef>
                          <a:spcPts val="0"/>
                        </a:spcBef>
                        <a:spcAft>
                          <a:spcPts val="0"/>
                        </a:spcAft>
                        <a:buClrTx/>
                        <a:buSzTx/>
                        <a:buFontTx/>
                        <a:buNone/>
                        <a:tabLst/>
                        <a:defRPr/>
                      </a:pPr>
                      <a:r>
                        <a:rPr lang="es-ES" altLang="es-ES" sz="3000" b="1" dirty="0">
                          <a:solidFill>
                            <a:srgbClr val="000000"/>
                          </a:solidFill>
                          <a:latin typeface="Arial" panose="020B0604020202020204" pitchFamily="34" charset="0"/>
                        </a:rPr>
                        <a:t>FORMALIDADES PARA LA </a:t>
                      </a:r>
                    </a:p>
                    <a:p>
                      <a:pPr marL="0" marR="0" lvl="0" indent="0" algn="ctr" defTabSz="914431" rtl="0" eaLnBrk="1" fontAlgn="auto" latinLnBrk="0" hangingPunct="1">
                        <a:lnSpc>
                          <a:spcPct val="150000"/>
                        </a:lnSpc>
                        <a:spcBef>
                          <a:spcPts val="0"/>
                        </a:spcBef>
                        <a:spcAft>
                          <a:spcPts val="0"/>
                        </a:spcAft>
                        <a:buClrTx/>
                        <a:buSzTx/>
                        <a:buFontTx/>
                        <a:buNone/>
                        <a:tabLst/>
                        <a:defRPr/>
                      </a:pPr>
                      <a:r>
                        <a:rPr lang="es-ES" altLang="es-ES" sz="3000" b="1" dirty="0">
                          <a:solidFill>
                            <a:srgbClr val="000000"/>
                          </a:solidFill>
                          <a:latin typeface="Arial" panose="020B0604020202020204" pitchFamily="34" charset="0"/>
                        </a:rPr>
                        <a:t>PRESENTACIÓN DE ACTUACIONES </a:t>
                      </a:r>
                    </a:p>
                    <a:p>
                      <a:pPr marL="0" marR="0" lvl="0" indent="0" algn="ctr" defTabSz="914431" rtl="0" eaLnBrk="1" fontAlgn="auto" latinLnBrk="0" hangingPunct="1">
                        <a:lnSpc>
                          <a:spcPct val="150000"/>
                        </a:lnSpc>
                        <a:spcBef>
                          <a:spcPts val="0"/>
                        </a:spcBef>
                        <a:spcAft>
                          <a:spcPts val="0"/>
                        </a:spcAft>
                        <a:buClrTx/>
                        <a:buSzTx/>
                        <a:buFontTx/>
                        <a:buNone/>
                        <a:tabLst/>
                        <a:defRPr/>
                      </a:pPr>
                      <a:r>
                        <a:rPr lang="es-ES" altLang="es-ES" sz="3000" b="1" dirty="0">
                          <a:solidFill>
                            <a:srgbClr val="000000"/>
                          </a:solidFill>
                          <a:latin typeface="Arial" panose="020B0604020202020204" pitchFamily="34" charset="0"/>
                        </a:rPr>
                        <a:t>PROFESIONALES PARA  SU </a:t>
                      </a:r>
                    </a:p>
                    <a:p>
                      <a:pPr marL="0" marR="0" lvl="0" indent="0" algn="ctr" defTabSz="914431" rtl="0" eaLnBrk="1" fontAlgn="auto" latinLnBrk="0" hangingPunct="1">
                        <a:lnSpc>
                          <a:spcPct val="150000"/>
                        </a:lnSpc>
                        <a:spcBef>
                          <a:spcPts val="0"/>
                        </a:spcBef>
                        <a:spcAft>
                          <a:spcPts val="0"/>
                        </a:spcAft>
                        <a:buClrTx/>
                        <a:buSzTx/>
                        <a:buFontTx/>
                        <a:buNone/>
                        <a:tabLst/>
                        <a:defRPr/>
                      </a:pPr>
                      <a:r>
                        <a:rPr lang="es-ES" altLang="es-ES" sz="3000" b="1" dirty="0">
                          <a:solidFill>
                            <a:srgbClr val="000000"/>
                          </a:solidFill>
                          <a:latin typeface="Arial" panose="020B0604020202020204" pitchFamily="34" charset="0"/>
                        </a:rPr>
                        <a:t>LEGALIZACIÓN POR EL CONSEJO </a:t>
                      </a:r>
                    </a:p>
                    <a:p>
                      <a:pPr marL="0" marR="0" lvl="0" indent="0" algn="ctr" defTabSz="914431" rtl="0" eaLnBrk="1" fontAlgn="auto" latinLnBrk="0" hangingPunct="1">
                        <a:lnSpc>
                          <a:spcPct val="150000"/>
                        </a:lnSpc>
                        <a:spcBef>
                          <a:spcPts val="0"/>
                        </a:spcBef>
                        <a:spcAft>
                          <a:spcPts val="0"/>
                        </a:spcAft>
                        <a:buClrTx/>
                        <a:buSzTx/>
                        <a:buFontTx/>
                        <a:buNone/>
                        <a:tabLst/>
                        <a:defRPr/>
                      </a:pPr>
                      <a:r>
                        <a:rPr lang="es-ES" altLang="es-ES" sz="3000" b="1" dirty="0">
                          <a:solidFill>
                            <a:srgbClr val="000000"/>
                          </a:solidFill>
                          <a:latin typeface="Arial" panose="020B0604020202020204" pitchFamily="34" charset="0"/>
                        </a:rPr>
                        <a:t>PROFESIONAL</a:t>
                      </a:r>
                      <a:r>
                        <a:rPr lang="es-ES" altLang="es-ES" sz="2500" b="1" dirty="0">
                          <a:solidFill>
                            <a:srgbClr val="000000"/>
                          </a:solidFill>
                          <a:latin typeface="Arial" panose="020B0604020202020204" pitchFamily="34" charset="0"/>
                        </a:rPr>
                        <a:t>                                                   </a:t>
                      </a:r>
                    </a:p>
                    <a:p>
                      <a:pPr marL="0" marR="0" lvl="0" indent="0" algn="ctr" defTabSz="914431" rtl="0" eaLnBrk="1" fontAlgn="auto" latinLnBrk="0" hangingPunct="1">
                        <a:lnSpc>
                          <a:spcPct val="100000"/>
                        </a:lnSpc>
                        <a:spcBef>
                          <a:spcPts val="0"/>
                        </a:spcBef>
                        <a:spcAft>
                          <a:spcPts val="0"/>
                        </a:spcAft>
                        <a:buClrTx/>
                        <a:buSzTx/>
                        <a:buFontTx/>
                        <a:buNone/>
                        <a:tabLst/>
                        <a:defRPr/>
                      </a:pPr>
                      <a:r>
                        <a:rPr lang="es-ES" altLang="es-ES" sz="2500" b="1" dirty="0">
                          <a:solidFill>
                            <a:srgbClr val="000000"/>
                          </a:solidFill>
                          <a:latin typeface="Arial" panose="020B0604020202020204" pitchFamily="34" charset="0"/>
                        </a:rPr>
                        <a:t>                                                       </a:t>
                      </a:r>
                      <a:r>
                        <a:rPr lang="es-ES" altLang="es-ES" sz="1800" b="1" dirty="0">
                          <a:solidFill>
                            <a:srgbClr val="000000"/>
                          </a:solidFill>
                          <a:latin typeface="Arial" panose="020B0604020202020204" pitchFamily="34" charset="0"/>
                        </a:rPr>
                        <a:t>Mg. Roberto Gillieri</a:t>
                      </a:r>
                    </a:p>
                    <a:p>
                      <a:pPr marL="0" marR="0" lvl="0" indent="0" algn="ctr" defTabSz="914431" rtl="0" eaLnBrk="1" fontAlgn="auto" latinLnBrk="0" hangingPunct="1">
                        <a:lnSpc>
                          <a:spcPct val="100000"/>
                        </a:lnSpc>
                        <a:spcBef>
                          <a:spcPts val="0"/>
                        </a:spcBef>
                        <a:spcAft>
                          <a:spcPts val="0"/>
                        </a:spcAft>
                        <a:buClrTx/>
                        <a:buSzTx/>
                        <a:buFontTx/>
                        <a:buNone/>
                        <a:tabLst/>
                        <a:defRPr/>
                      </a:pPr>
                      <a:r>
                        <a:rPr lang="es-ES" altLang="es-ES" sz="1800" b="1" dirty="0">
                          <a:solidFill>
                            <a:srgbClr val="000000"/>
                          </a:solidFill>
                          <a:latin typeface="Arial" panose="020B0604020202020204" pitchFamily="34" charset="0"/>
                        </a:rPr>
                        <a:t>                                                                            Secretario Técnico</a:t>
                      </a:r>
                      <a:endParaRPr lang="es-ES" altLang="es-ES" sz="2500" b="1" dirty="0">
                        <a:solidFill>
                          <a:srgbClr val="000000"/>
                        </a:solidFill>
                        <a:latin typeface="Arial" panose="020B0604020202020204" pitchFamily="34" charset="0"/>
                      </a:endParaRPr>
                    </a:p>
                    <a:p>
                      <a:pPr>
                        <a:tabLst/>
                      </a:pPr>
                      <a:endParaRPr lang="es-ES" dirty="0"/>
                    </a:p>
                  </a:txBody>
                  <a:tcPr/>
                </a:tc>
                <a:extLst>
                  <a:ext uri="{0D108BD9-81ED-4DB2-BD59-A6C34878D82A}">
                    <a16:rowId xmlns:a16="http://schemas.microsoft.com/office/drawing/2014/main" val="463715224"/>
                  </a:ext>
                </a:extLst>
              </a:tr>
            </a:tbl>
          </a:graphicData>
        </a:graphic>
      </p:graphicFrame>
      <p:pic>
        <p:nvPicPr>
          <p:cNvPr id="3" name="Picture 15">
            <a:extLst>
              <a:ext uri="{FF2B5EF4-FFF2-40B4-BE49-F238E27FC236}">
                <a16:creationId xmlns:a16="http://schemas.microsoft.com/office/drawing/2014/main" id="{F4F412A3-1818-494D-87E7-C19BDF04538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2510" y="661479"/>
            <a:ext cx="1676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a:extLst>
              <a:ext uri="{FF2B5EF4-FFF2-40B4-BE49-F238E27FC236}">
                <a16:creationId xmlns:a16="http://schemas.microsoft.com/office/drawing/2014/main" id="{ACAD346C-8D2E-4456-9490-ACBA0166044E}"/>
              </a:ext>
            </a:extLst>
          </p:cNvPr>
          <p:cNvSpPr txBox="1">
            <a:spLocks noChangeArrowheads="1"/>
          </p:cNvSpPr>
          <p:nvPr/>
        </p:nvSpPr>
        <p:spPr bwMode="auto">
          <a:xfrm>
            <a:off x="4267200" y="762000"/>
            <a:ext cx="3657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s-ES" altLang="es-ES" sz="1800" b="1" dirty="0">
                <a:solidFill>
                  <a:srgbClr val="000000"/>
                </a:solidFill>
                <a:latin typeface="Futura Md BT" pitchFamily="34" charset="0"/>
              </a:rPr>
              <a:t>CONSEJO PROFESIONAL</a:t>
            </a:r>
          </a:p>
          <a:p>
            <a:pPr eaLnBrk="0" fontAlgn="base" hangingPunct="0">
              <a:spcBef>
                <a:spcPct val="0"/>
              </a:spcBef>
              <a:spcAft>
                <a:spcPct val="0"/>
              </a:spcAft>
              <a:buNone/>
            </a:pPr>
            <a:r>
              <a:rPr lang="es-ES" altLang="es-ES" sz="1800" b="1" dirty="0">
                <a:solidFill>
                  <a:srgbClr val="000000"/>
                </a:solidFill>
                <a:latin typeface="Futura Md BT" pitchFamily="34" charset="0"/>
              </a:rPr>
              <a:t>DE CIENCIAS ECONOMICAS</a:t>
            </a:r>
          </a:p>
          <a:p>
            <a:pPr eaLnBrk="0" fontAlgn="base" hangingPunct="0">
              <a:spcBef>
                <a:spcPct val="0"/>
              </a:spcBef>
              <a:spcAft>
                <a:spcPct val="0"/>
              </a:spcAft>
              <a:buNone/>
            </a:pPr>
            <a:r>
              <a:rPr lang="es-ES" altLang="es-ES" sz="1800" b="1" dirty="0">
                <a:solidFill>
                  <a:srgbClr val="000000"/>
                </a:solidFill>
                <a:latin typeface="Futura Md BT" pitchFamily="34" charset="0"/>
              </a:rPr>
              <a:t>DE SALTA</a:t>
            </a:r>
          </a:p>
        </p:txBody>
      </p:sp>
    </p:spTree>
    <p:extLst>
      <p:ext uri="{BB962C8B-B14F-4D97-AF65-F5344CB8AC3E}">
        <p14:creationId xmlns:p14="http://schemas.microsoft.com/office/powerpoint/2010/main" val="78742979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2104706436"/>
              </p:ext>
            </p:extLst>
          </p:nvPr>
        </p:nvGraphicFramePr>
        <p:xfrm>
          <a:off x="1045029" y="634482"/>
          <a:ext cx="9405257" cy="5809488"/>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27054">
                <a:tc>
                  <a:txBody>
                    <a:bodyPr/>
                    <a:lstStyle/>
                    <a:p>
                      <a:pPr algn="ctr"/>
                      <a:r>
                        <a:rPr lang="es-ES_tradnl" altLang="es-ES" sz="3000" b="1" dirty="0">
                          <a:solidFill>
                            <a:schemeClr val="tx1"/>
                          </a:solidFill>
                          <a:latin typeface="Arial "/>
                          <a:cs typeface="Arial" panose="020B0604020202020204" pitchFamily="34" charset="0"/>
                        </a:rPr>
                        <a:t>Reglamento R.G. 1022</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5182703">
                <a:tc>
                  <a:txBody>
                    <a:bodyPr/>
                    <a:lstStyle/>
                    <a:p>
                      <a:pPr marL="342900" marR="0" lvl="0" indent="-342900" algn="just" defTabSz="914400" rtl="0" eaLnBrk="0" fontAlgn="base" latinLnBrk="0" hangingPunct="0">
                        <a:lnSpc>
                          <a:spcPct val="150000"/>
                        </a:lnSpc>
                        <a:spcBef>
                          <a:spcPct val="20000"/>
                        </a:spcBef>
                        <a:spcAft>
                          <a:spcPct val="0"/>
                        </a:spcAft>
                        <a:buClrTx/>
                        <a:buSzTx/>
                        <a:buFontTx/>
                        <a:buChar char="•"/>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5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 es imprescindible extremar los recaudos  para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evitar el ejercicio ilegal de la profesión</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la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emisión de informes profesionales, incompletos o defectuosos,</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 la necesidad de proteger el interés público; </a:t>
                      </a:r>
                    </a:p>
                    <a:p>
                      <a:pPr marL="342900" marR="0" lvl="0" indent="-342900" algn="just" defTabSz="914400" rtl="0" eaLnBrk="0" fontAlgn="base" latinLnBrk="0" hangingPunct="0">
                        <a:lnSpc>
                          <a:spcPct val="15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 a su vez se hace indispensable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afianzar los controles sobre la actuación de los matriculados </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pro de una mayor jerarquización del ejercicio de las profesiones en Ciencias Económicas</a:t>
                      </a:r>
                    </a:p>
                    <a:p>
                      <a:pPr marL="0" marR="0" lvl="0" indent="0" algn="l" defTabSz="914400" rtl="0" eaLnBrk="0" fontAlgn="base" latinLnBrk="0" hangingPunct="0">
                        <a:lnSpc>
                          <a:spcPct val="2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TODO ELLO:</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1909155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607D333-3EEC-4890-8D0D-1CCF79DD0225}"/>
              </a:ext>
            </a:extLst>
          </p:cNvPr>
          <p:cNvGraphicFramePr>
            <a:graphicFrameLocks noGrp="1"/>
          </p:cNvGraphicFramePr>
          <p:nvPr>
            <p:extLst>
              <p:ext uri="{D42A27DB-BD31-4B8C-83A1-F6EECF244321}">
                <p14:modId xmlns:p14="http://schemas.microsoft.com/office/powerpoint/2010/main" val="530797341"/>
              </p:ext>
            </p:extLst>
          </p:nvPr>
        </p:nvGraphicFramePr>
        <p:xfrm>
          <a:off x="1111625" y="414868"/>
          <a:ext cx="9359151" cy="6042492"/>
        </p:xfrm>
        <a:graphic>
          <a:graphicData uri="http://schemas.openxmlformats.org/drawingml/2006/table">
            <a:tbl>
              <a:tblPr firstRow="1" bandRow="1">
                <a:tableStyleId>{5C22544A-7EE6-4342-B048-85BDC9FD1C3A}</a:tableStyleId>
              </a:tblPr>
              <a:tblGrid>
                <a:gridCol w="1801905">
                  <a:extLst>
                    <a:ext uri="{9D8B030D-6E8A-4147-A177-3AD203B41FA5}">
                      <a16:colId xmlns:a16="http://schemas.microsoft.com/office/drawing/2014/main" val="808648210"/>
                    </a:ext>
                  </a:extLst>
                </a:gridCol>
                <a:gridCol w="797858">
                  <a:extLst>
                    <a:ext uri="{9D8B030D-6E8A-4147-A177-3AD203B41FA5}">
                      <a16:colId xmlns:a16="http://schemas.microsoft.com/office/drawing/2014/main" val="1622508785"/>
                    </a:ext>
                  </a:extLst>
                </a:gridCol>
                <a:gridCol w="6759388">
                  <a:extLst>
                    <a:ext uri="{9D8B030D-6E8A-4147-A177-3AD203B41FA5}">
                      <a16:colId xmlns:a16="http://schemas.microsoft.com/office/drawing/2014/main" val="159463607"/>
                    </a:ext>
                  </a:extLst>
                </a:gridCol>
              </a:tblGrid>
              <a:tr h="1400629">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4147618632"/>
                  </a:ext>
                </a:extLst>
              </a:tr>
              <a:tr h="731233">
                <a:tc rowSpan="7">
                  <a:txBody>
                    <a:bodyPr/>
                    <a:lstStyle/>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 </a:t>
                      </a:r>
                    </a:p>
                    <a:p>
                      <a:endParaRPr lang="es-ES" sz="1500" b="1" dirty="0">
                        <a:latin typeface="Arial" panose="020B0604020202020204" pitchFamily="34" charset="0"/>
                        <a:cs typeface="Arial" panose="020B0604020202020204" pitchFamily="34" charset="0"/>
                      </a:endParaRPr>
                    </a:p>
                    <a:p>
                      <a:r>
                        <a:rPr lang="es-ES" sz="1500" b="1" dirty="0">
                          <a:latin typeface="Arial" panose="020B0604020202020204" pitchFamily="34" charset="0"/>
                          <a:cs typeface="Arial" panose="020B0604020202020204" pitchFamily="34" charset="0"/>
                        </a:rPr>
                        <a:t> </a:t>
                      </a: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txBody>
                  <a:tcPr/>
                </a:tc>
                <a:tc>
                  <a:txBody>
                    <a:bodyPr/>
                    <a:lstStyle/>
                    <a:p>
                      <a:pPr algn="ctr"/>
                      <a:r>
                        <a:rPr lang="es-ES" sz="1700" b="1" dirty="0">
                          <a:latin typeface="Arial" panose="020B0604020202020204" pitchFamily="34" charset="0"/>
                          <a:cs typeface="Arial" panose="020B0604020202020204" pitchFamily="34" charset="0"/>
                        </a:rPr>
                        <a:t>RT 23</a:t>
                      </a:r>
                    </a:p>
                  </a:txBody>
                  <a:tcPr anchor="ctr"/>
                </a:tc>
                <a:tc>
                  <a:txBody>
                    <a:bodyPr/>
                    <a:lstStyle/>
                    <a:p>
                      <a:pPr algn="just"/>
                      <a:r>
                        <a:rPr lang="es-ES" sz="1600" dirty="0">
                          <a:latin typeface="Arial" panose="020B0604020202020204" pitchFamily="34" charset="0"/>
                          <a:cs typeface="Arial" panose="020B0604020202020204" pitchFamily="34" charset="0"/>
                        </a:rPr>
                        <a:t>Beneficios a los empleados posteriores a la terminación de la relación laboral y otros beneficios a largo plazo</a:t>
                      </a:r>
                    </a:p>
                  </a:txBody>
                  <a:tcPr/>
                </a:tc>
                <a:extLst>
                  <a:ext uri="{0D108BD9-81ED-4DB2-BD59-A6C34878D82A}">
                    <a16:rowId xmlns:a16="http://schemas.microsoft.com/office/drawing/2014/main" val="3008953503"/>
                  </a:ext>
                </a:extLst>
              </a:tr>
              <a:tr h="420765">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22</a:t>
                      </a:r>
                    </a:p>
                  </a:txBody>
                  <a:tcPr anchor="ctr"/>
                </a:tc>
                <a:tc>
                  <a:txBody>
                    <a:bodyPr/>
                    <a:lstStyle/>
                    <a:p>
                      <a:pPr algn="just"/>
                      <a:r>
                        <a:rPr lang="es-ES" sz="1600" dirty="0">
                          <a:latin typeface="Arial" panose="020B0604020202020204" pitchFamily="34" charset="0"/>
                          <a:cs typeface="Arial" panose="020B0604020202020204" pitchFamily="34" charset="0"/>
                        </a:rPr>
                        <a:t>Actividad Agropecuaria</a:t>
                      </a:r>
                    </a:p>
                  </a:txBody>
                  <a:tcPr/>
                </a:tc>
                <a:extLst>
                  <a:ext uri="{0D108BD9-81ED-4DB2-BD59-A6C34878D82A}">
                    <a16:rowId xmlns:a16="http://schemas.microsoft.com/office/drawing/2014/main" val="2359709403"/>
                  </a:ext>
                </a:extLst>
              </a:tr>
              <a:tr h="87540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21</a:t>
                      </a:r>
                    </a:p>
                  </a:txBody>
                  <a:tcPr anchor="ctr"/>
                </a:tc>
                <a:tc>
                  <a:txBody>
                    <a:bodyPr/>
                    <a:lstStyle/>
                    <a:p>
                      <a:pPr algn="just"/>
                      <a:r>
                        <a:rPr lang="es-ES" sz="1600" dirty="0">
                          <a:latin typeface="Arial" panose="020B0604020202020204" pitchFamily="34" charset="0"/>
                          <a:cs typeface="Arial" panose="020B0604020202020204" pitchFamily="34" charset="0"/>
                        </a:rPr>
                        <a:t>Valor Patrimonial Proporcional, Consolidación de Estados Contables e Información a exponer sobre partes relacionadas.</a:t>
                      </a:r>
                    </a:p>
                  </a:txBody>
                  <a:tcPr/>
                </a:tc>
                <a:extLst>
                  <a:ext uri="{0D108BD9-81ED-4DB2-BD59-A6C34878D82A}">
                    <a16:rowId xmlns:a16="http://schemas.microsoft.com/office/drawing/2014/main" val="3845439045"/>
                  </a:ext>
                </a:extLst>
              </a:tr>
              <a:tr h="420765">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20</a:t>
                      </a:r>
                    </a:p>
                  </a:txBody>
                  <a:tcPr anchor="ctr"/>
                </a:tc>
                <a:tc>
                  <a:txBody>
                    <a:bodyPr/>
                    <a:lstStyle/>
                    <a:p>
                      <a:pPr algn="just"/>
                      <a:r>
                        <a:rPr lang="es-ES" sz="1600" dirty="0">
                          <a:latin typeface="Arial" panose="020B0604020202020204" pitchFamily="34" charset="0"/>
                          <a:cs typeface="Arial" panose="020B0604020202020204" pitchFamily="34" charset="0"/>
                        </a:rPr>
                        <a:t>Instrumentos Derivados y Operaciones de Cobertura</a:t>
                      </a:r>
                    </a:p>
                  </a:txBody>
                  <a:tcPr/>
                </a:tc>
                <a:extLst>
                  <a:ext uri="{0D108BD9-81ED-4DB2-BD59-A6C34878D82A}">
                    <a16:rowId xmlns:a16="http://schemas.microsoft.com/office/drawing/2014/main" val="2914306525"/>
                  </a:ext>
                </a:extLst>
              </a:tr>
              <a:tr h="731233">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19</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Modificaciones a las Resoluciones Técnicas 4, 5, 6 ,8 ,9 ,11 y 14</a:t>
                      </a:r>
                    </a:p>
                  </a:txBody>
                  <a:tcPr/>
                </a:tc>
                <a:extLst>
                  <a:ext uri="{0D108BD9-81ED-4DB2-BD59-A6C34878D82A}">
                    <a16:rowId xmlns:a16="http://schemas.microsoft.com/office/drawing/2014/main" val="2789722435"/>
                  </a:ext>
                </a:extLst>
              </a:tr>
              <a:tr h="731233">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18</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Desarrollo de algunas cuestiones de aplicación particular</a:t>
                      </a:r>
                    </a:p>
                  </a:txBody>
                  <a:tcPr/>
                </a:tc>
                <a:extLst>
                  <a:ext uri="{0D108BD9-81ED-4DB2-BD59-A6C34878D82A}">
                    <a16:rowId xmlns:a16="http://schemas.microsoft.com/office/drawing/2014/main" val="2172113951"/>
                  </a:ext>
                </a:extLst>
              </a:tr>
              <a:tr h="731233">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17</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 Desarrollo de cuestiones de aplicación general </a:t>
                      </a:r>
                    </a:p>
                  </a:txBody>
                  <a:tcPr/>
                </a:tc>
                <a:extLst>
                  <a:ext uri="{0D108BD9-81ED-4DB2-BD59-A6C34878D82A}">
                    <a16:rowId xmlns:a16="http://schemas.microsoft.com/office/drawing/2014/main" val="2142595772"/>
                  </a:ext>
                </a:extLst>
              </a:tr>
            </a:tbl>
          </a:graphicData>
        </a:graphic>
      </p:graphicFrame>
    </p:spTree>
    <p:extLst>
      <p:ext uri="{BB962C8B-B14F-4D97-AF65-F5344CB8AC3E}">
        <p14:creationId xmlns:p14="http://schemas.microsoft.com/office/powerpoint/2010/main" val="1731089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FF5B0F2-0F74-4385-AF6E-24F06721F3E4}"/>
              </a:ext>
            </a:extLst>
          </p:cNvPr>
          <p:cNvGraphicFramePr>
            <a:graphicFrameLocks noGrp="1"/>
          </p:cNvGraphicFramePr>
          <p:nvPr>
            <p:extLst>
              <p:ext uri="{D42A27DB-BD31-4B8C-83A1-F6EECF244321}">
                <p14:modId xmlns:p14="http://schemas.microsoft.com/office/powerpoint/2010/main" val="3786775015"/>
              </p:ext>
            </p:extLst>
          </p:nvPr>
        </p:nvGraphicFramePr>
        <p:xfrm>
          <a:off x="1104180" y="364665"/>
          <a:ext cx="9368287" cy="5934509"/>
        </p:xfrm>
        <a:graphic>
          <a:graphicData uri="http://schemas.openxmlformats.org/drawingml/2006/table">
            <a:tbl>
              <a:tblPr firstRow="1" bandRow="1">
                <a:tableStyleId>{5C22544A-7EE6-4342-B048-85BDC9FD1C3A}</a:tableStyleId>
              </a:tblPr>
              <a:tblGrid>
                <a:gridCol w="1925891">
                  <a:extLst>
                    <a:ext uri="{9D8B030D-6E8A-4147-A177-3AD203B41FA5}">
                      <a16:colId xmlns:a16="http://schemas.microsoft.com/office/drawing/2014/main" val="53286605"/>
                    </a:ext>
                  </a:extLst>
                </a:gridCol>
                <a:gridCol w="797858">
                  <a:extLst>
                    <a:ext uri="{9D8B030D-6E8A-4147-A177-3AD203B41FA5}">
                      <a16:colId xmlns:a16="http://schemas.microsoft.com/office/drawing/2014/main" val="3126544021"/>
                    </a:ext>
                  </a:extLst>
                </a:gridCol>
                <a:gridCol w="6644538">
                  <a:extLst>
                    <a:ext uri="{9D8B030D-6E8A-4147-A177-3AD203B41FA5}">
                      <a16:colId xmlns:a16="http://schemas.microsoft.com/office/drawing/2014/main" val="2882898381"/>
                    </a:ext>
                  </a:extLst>
                </a:gridCol>
              </a:tblGrid>
              <a:tr h="122294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sz="1900" dirty="0"/>
                    </a:p>
                  </a:txBody>
                  <a:tcPr/>
                </a:tc>
                <a:tc hMerge="1">
                  <a:txBody>
                    <a:bodyPr/>
                    <a:lstStyle/>
                    <a:p>
                      <a:endParaRPr lang="es-ES" sz="1900" dirty="0"/>
                    </a:p>
                  </a:txBody>
                  <a:tcPr/>
                </a:tc>
                <a:extLst>
                  <a:ext uri="{0D108BD9-81ED-4DB2-BD59-A6C34878D82A}">
                    <a16:rowId xmlns:a16="http://schemas.microsoft.com/office/drawing/2014/main" val="3764569965"/>
                  </a:ext>
                </a:extLst>
              </a:tr>
              <a:tr h="643345">
                <a:tc rowSpan="8">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t>
                      </a: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txBody>
                  <a:tcPr/>
                </a:tc>
                <a:tc>
                  <a:txBody>
                    <a:bodyPr/>
                    <a:lstStyle/>
                    <a:p>
                      <a:pPr algn="ctr"/>
                      <a:r>
                        <a:rPr lang="es-ES" sz="1700" b="1" dirty="0">
                          <a:latin typeface="Arial" panose="020B0604020202020204" pitchFamily="34" charset="0"/>
                          <a:cs typeface="Arial" panose="020B0604020202020204" pitchFamily="34" charset="0"/>
                        </a:rPr>
                        <a:t>RT 16</a:t>
                      </a:r>
                    </a:p>
                  </a:txBody>
                  <a:tcPr anchor="ctr"/>
                </a:tc>
                <a:tc>
                  <a:txBody>
                    <a:bodyPr/>
                    <a:lstStyle/>
                    <a:p>
                      <a:pPr algn="just"/>
                      <a:r>
                        <a:rPr lang="es-ES" sz="1600" dirty="0">
                          <a:latin typeface="Arial" panose="020B0604020202020204" pitchFamily="34" charset="0"/>
                          <a:cs typeface="Arial" panose="020B0604020202020204" pitchFamily="34" charset="0"/>
                        </a:rPr>
                        <a:t>Marco conceptual de las normas contables profesionales distintas a las referidas en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26</a:t>
                      </a:r>
                    </a:p>
                  </a:txBody>
                  <a:tcPr anchor="ctr"/>
                </a:tc>
                <a:extLst>
                  <a:ext uri="{0D108BD9-81ED-4DB2-BD59-A6C34878D82A}">
                    <a16:rowId xmlns:a16="http://schemas.microsoft.com/office/drawing/2014/main" val="1862641956"/>
                  </a:ext>
                </a:extLst>
              </a:tr>
              <a:tr h="664313">
                <a:tc vMerge="1">
                  <a:txBody>
                    <a:bodyPr/>
                    <a:lstStyle/>
                    <a:p>
                      <a:endParaRPr lang="es-ES" sz="1900" dirty="0"/>
                    </a:p>
                  </a:txBody>
                  <a:tcPr/>
                </a:tc>
                <a:tc>
                  <a:txBody>
                    <a:bodyPr/>
                    <a:lstStyle/>
                    <a:p>
                      <a:pPr algn="ctr"/>
                      <a:r>
                        <a:rPr lang="es-ES" sz="1700" b="1" dirty="0">
                          <a:latin typeface="Arial" panose="020B0604020202020204" pitchFamily="34" charset="0"/>
                          <a:cs typeface="Arial" panose="020B0604020202020204" pitchFamily="34" charset="0"/>
                        </a:rPr>
                        <a:t>RT 15</a:t>
                      </a:r>
                    </a:p>
                  </a:txBody>
                  <a:tcPr anchor="ctr"/>
                </a:tc>
                <a:tc>
                  <a:txBody>
                    <a:bodyPr/>
                    <a:lstStyle/>
                    <a:p>
                      <a:pPr algn="just"/>
                      <a:r>
                        <a:rPr lang="es-ES" sz="1600" dirty="0">
                          <a:latin typeface="Arial" panose="020B0604020202020204" pitchFamily="34" charset="0"/>
                          <a:cs typeface="Arial" panose="020B0604020202020204" pitchFamily="34" charset="0"/>
                        </a:rPr>
                        <a:t>Normas sobre la actuación del contador público como síndico societario</a:t>
                      </a:r>
                    </a:p>
                  </a:txBody>
                  <a:tcPr anchor="ctr"/>
                </a:tc>
                <a:extLst>
                  <a:ext uri="{0D108BD9-81ED-4DB2-BD59-A6C34878D82A}">
                    <a16:rowId xmlns:a16="http://schemas.microsoft.com/office/drawing/2014/main" val="3937801898"/>
                  </a:ext>
                </a:extLst>
              </a:tr>
              <a:tr h="664313">
                <a:tc vMerge="1">
                  <a:txBody>
                    <a:bodyPr/>
                    <a:lstStyle/>
                    <a:p>
                      <a:endParaRPr lang="es-ES" sz="1900"/>
                    </a:p>
                  </a:txBody>
                  <a:tcPr/>
                </a:tc>
                <a:tc>
                  <a:txBody>
                    <a:bodyPr/>
                    <a:lstStyle/>
                    <a:p>
                      <a:pPr algn="ctr"/>
                      <a:r>
                        <a:rPr lang="es-ES" sz="1700" b="1" dirty="0">
                          <a:latin typeface="Arial" panose="020B0604020202020204" pitchFamily="34" charset="0"/>
                          <a:cs typeface="Arial" panose="020B0604020202020204" pitchFamily="34" charset="0"/>
                        </a:rPr>
                        <a:t>RT 14</a:t>
                      </a:r>
                    </a:p>
                  </a:txBody>
                  <a:tcPr anchor="ctr"/>
                </a:tc>
                <a:tc>
                  <a:txBody>
                    <a:bodyPr/>
                    <a:lstStyle/>
                    <a:p>
                      <a:pPr algn="just"/>
                      <a:r>
                        <a:rPr lang="es-ES" sz="1600" dirty="0">
                          <a:latin typeface="Arial" panose="020B0604020202020204" pitchFamily="34" charset="0"/>
                          <a:cs typeface="Arial" panose="020B0604020202020204" pitchFamily="34" charset="0"/>
                        </a:rPr>
                        <a:t>Información contable de participaciones en negocios conjuntos</a:t>
                      </a:r>
                    </a:p>
                  </a:txBody>
                  <a:tcPr anchor="ctr"/>
                </a:tc>
                <a:extLst>
                  <a:ext uri="{0D108BD9-81ED-4DB2-BD59-A6C34878D82A}">
                    <a16:rowId xmlns:a16="http://schemas.microsoft.com/office/drawing/2014/main" val="1179472057"/>
                  </a:ext>
                </a:extLst>
              </a:tr>
              <a:tr h="384244">
                <a:tc vMerge="1">
                  <a:txBody>
                    <a:bodyPr/>
                    <a:lstStyle/>
                    <a:p>
                      <a:endParaRPr lang="es-ES" sz="1900" dirty="0"/>
                    </a:p>
                  </a:txBody>
                  <a:tcPr/>
                </a:tc>
                <a:tc>
                  <a:txBody>
                    <a:bodyPr/>
                    <a:lstStyle/>
                    <a:p>
                      <a:pPr algn="ctr"/>
                      <a:r>
                        <a:rPr lang="es-ES" sz="1700" b="1" dirty="0">
                          <a:latin typeface="Arial" panose="020B0604020202020204" pitchFamily="34" charset="0"/>
                          <a:cs typeface="Arial" panose="020B0604020202020204" pitchFamily="34" charset="0"/>
                        </a:rPr>
                        <a:t>RT 13</a:t>
                      </a:r>
                    </a:p>
                  </a:txBody>
                  <a:tcPr anchor="ctr"/>
                </a:tc>
                <a:tc>
                  <a:txBody>
                    <a:bodyPr/>
                    <a:lstStyle/>
                    <a:p>
                      <a:pPr algn="just"/>
                      <a:r>
                        <a:rPr lang="es-ES" sz="1600" dirty="0">
                          <a:latin typeface="Arial" panose="020B0604020202020204" pitchFamily="34" charset="0"/>
                          <a:cs typeface="Arial" panose="020B0604020202020204" pitchFamily="34" charset="0"/>
                        </a:rPr>
                        <a:t>Conversiones de Estados Contables</a:t>
                      </a:r>
                    </a:p>
                  </a:txBody>
                  <a:tcPr anchor="ctr"/>
                </a:tc>
                <a:extLst>
                  <a:ext uri="{0D108BD9-81ED-4DB2-BD59-A6C34878D82A}">
                    <a16:rowId xmlns:a16="http://schemas.microsoft.com/office/drawing/2014/main" val="730175871"/>
                  </a:ext>
                </a:extLst>
              </a:tr>
              <a:tr h="664313">
                <a:tc vMerge="1">
                  <a:txBody>
                    <a:bodyPr/>
                    <a:lstStyle/>
                    <a:p>
                      <a:endParaRPr lang="es-ES" sz="1900" dirty="0"/>
                    </a:p>
                  </a:txBody>
                  <a:tcPr/>
                </a:tc>
                <a:tc>
                  <a:txBody>
                    <a:bodyPr/>
                    <a:lstStyle/>
                    <a:p>
                      <a:pPr algn="ctr"/>
                      <a:r>
                        <a:rPr lang="es-ES" sz="1700" b="1" dirty="0">
                          <a:latin typeface="Arial" panose="020B0604020202020204" pitchFamily="34" charset="0"/>
                          <a:cs typeface="Arial" panose="020B0604020202020204" pitchFamily="34" charset="0"/>
                        </a:rPr>
                        <a:t>RT 11</a:t>
                      </a:r>
                    </a:p>
                  </a:txBody>
                  <a:tcPr anchor="ctr"/>
                </a:tc>
                <a:tc>
                  <a:txBody>
                    <a:bodyPr/>
                    <a:lstStyle/>
                    <a:p>
                      <a:pPr algn="just"/>
                      <a:r>
                        <a:rPr lang="es-ES" sz="1600" dirty="0">
                          <a:latin typeface="Arial" panose="020B0604020202020204" pitchFamily="34" charset="0"/>
                          <a:cs typeface="Arial" panose="020B0604020202020204" pitchFamily="34" charset="0"/>
                        </a:rPr>
                        <a:t>Normas particulares de exposición contable para entes sin fines de lucro</a:t>
                      </a:r>
                    </a:p>
                  </a:txBody>
                  <a:tcPr anchor="ctr"/>
                </a:tc>
                <a:extLst>
                  <a:ext uri="{0D108BD9-81ED-4DB2-BD59-A6C34878D82A}">
                    <a16:rowId xmlns:a16="http://schemas.microsoft.com/office/drawing/2014/main" val="936796884"/>
                  </a:ext>
                </a:extLst>
              </a:tr>
              <a:tr h="664313">
                <a:tc vMerge="1">
                  <a:txBody>
                    <a:bodyPr/>
                    <a:lstStyle/>
                    <a:p>
                      <a:endParaRPr lang="es-ES" sz="1900" dirty="0"/>
                    </a:p>
                  </a:txBody>
                  <a:tcPr/>
                </a:tc>
                <a:tc>
                  <a:txBody>
                    <a:bodyPr/>
                    <a:lstStyle/>
                    <a:p>
                      <a:pPr algn="ctr"/>
                      <a:r>
                        <a:rPr lang="es-ES" sz="1700" b="1" dirty="0">
                          <a:latin typeface="Arial" panose="020B0604020202020204" pitchFamily="34" charset="0"/>
                          <a:cs typeface="Arial" panose="020B0604020202020204" pitchFamily="34" charset="0"/>
                        </a:rPr>
                        <a:t>RT 9</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AR" sz="1600" kern="1200" dirty="0">
                          <a:solidFill>
                            <a:schemeClr val="dk1"/>
                          </a:solidFill>
                          <a:effectLst/>
                          <a:latin typeface="Arial" panose="020B0604020202020204" pitchFamily="34" charset="0"/>
                          <a:ea typeface="+mn-ea"/>
                          <a:cs typeface="Arial" panose="020B0604020202020204" pitchFamily="34" charset="0"/>
                        </a:rPr>
                        <a:t>Normas particulares de exposición contable para entes comerciales, industriales y de servicios</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91821212"/>
                  </a:ext>
                </a:extLst>
              </a:tr>
              <a:tr h="350915">
                <a:tc vMerge="1">
                  <a:txBody>
                    <a:bodyPr/>
                    <a:lstStyle/>
                    <a:p>
                      <a:endParaRPr lang="es-ES" sz="1900" dirty="0"/>
                    </a:p>
                  </a:txBody>
                  <a:tcPr/>
                </a:tc>
                <a:tc>
                  <a:txBody>
                    <a:bodyPr/>
                    <a:lstStyle/>
                    <a:p>
                      <a:pPr algn="ctr"/>
                      <a:r>
                        <a:rPr lang="es-ES" sz="1700" b="1" dirty="0">
                          <a:latin typeface="Arial" panose="020B0604020202020204" pitchFamily="34" charset="0"/>
                          <a:cs typeface="Arial" panose="020B0604020202020204" pitchFamily="34" charset="0"/>
                        </a:rPr>
                        <a:t>RT 8</a:t>
                      </a:r>
                    </a:p>
                  </a:txBody>
                  <a:tcPr anchor="ctr"/>
                </a:tc>
                <a:tc>
                  <a:txBody>
                    <a:bodyPr/>
                    <a:lstStyle/>
                    <a:p>
                      <a:pPr algn="just"/>
                      <a:r>
                        <a:rPr lang="es-ES" sz="1600" dirty="0">
                          <a:latin typeface="Arial" panose="020B0604020202020204" pitchFamily="34" charset="0"/>
                          <a:cs typeface="Arial" panose="020B0604020202020204" pitchFamily="34" charset="0"/>
                        </a:rPr>
                        <a:t>Normas Generales de exposición contable</a:t>
                      </a:r>
                    </a:p>
                  </a:txBody>
                  <a:tcPr anchor="ctr"/>
                </a:tc>
                <a:extLst>
                  <a:ext uri="{0D108BD9-81ED-4DB2-BD59-A6C34878D82A}">
                    <a16:rowId xmlns:a16="http://schemas.microsoft.com/office/drawing/2014/main" val="3296733285"/>
                  </a:ext>
                </a:extLst>
              </a:tr>
              <a:tr h="664313">
                <a:tc vMerge="1">
                  <a:txBody>
                    <a:bodyPr/>
                    <a:lstStyle/>
                    <a:p>
                      <a:pPr algn="ctr"/>
                      <a:endParaRPr lang="es-ES" sz="1900" b="1" dirty="0"/>
                    </a:p>
                  </a:txBody>
                  <a:tcPr/>
                </a:tc>
                <a:tc>
                  <a:txBody>
                    <a:bodyPr/>
                    <a:lstStyle/>
                    <a:p>
                      <a:pPr algn="ctr"/>
                      <a:r>
                        <a:rPr lang="es-ES" sz="1700" b="1" dirty="0">
                          <a:latin typeface="Arial" panose="020B0604020202020204" pitchFamily="34" charset="0"/>
                          <a:cs typeface="Arial" panose="020B0604020202020204" pitchFamily="34" charset="0"/>
                        </a:rPr>
                        <a:t>RT 6</a:t>
                      </a:r>
                    </a:p>
                  </a:txBody>
                  <a:tcPr anchor="ctr"/>
                </a:tc>
                <a:tc>
                  <a:txBody>
                    <a:bodyPr/>
                    <a:lstStyle/>
                    <a:p>
                      <a:pPr algn="just"/>
                      <a:r>
                        <a:rPr lang="es-ES" sz="1600" dirty="0">
                          <a:latin typeface="Arial" panose="020B0604020202020204" pitchFamily="34" charset="0"/>
                          <a:cs typeface="Arial" panose="020B0604020202020204" pitchFamily="34" charset="0"/>
                        </a:rPr>
                        <a:t>Estados Contables en Moneda Homogénea</a:t>
                      </a:r>
                    </a:p>
                  </a:txBody>
                  <a:tcPr anchor="ctr"/>
                </a:tc>
                <a:extLst>
                  <a:ext uri="{0D108BD9-81ED-4DB2-BD59-A6C34878D82A}">
                    <a16:rowId xmlns:a16="http://schemas.microsoft.com/office/drawing/2014/main" val="780413119"/>
                  </a:ext>
                </a:extLst>
              </a:tr>
            </a:tbl>
          </a:graphicData>
        </a:graphic>
      </p:graphicFrame>
    </p:spTree>
    <p:extLst>
      <p:ext uri="{BB962C8B-B14F-4D97-AF65-F5344CB8AC3E}">
        <p14:creationId xmlns:p14="http://schemas.microsoft.com/office/powerpoint/2010/main" val="23533568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6C220A6F-5BC2-4576-801D-C21482CC8293}"/>
              </a:ext>
            </a:extLst>
          </p:cNvPr>
          <p:cNvGraphicFramePr>
            <a:graphicFrameLocks noGrp="1"/>
          </p:cNvGraphicFramePr>
          <p:nvPr>
            <p:extLst>
              <p:ext uri="{D42A27DB-BD31-4B8C-83A1-F6EECF244321}">
                <p14:modId xmlns:p14="http://schemas.microsoft.com/office/powerpoint/2010/main" val="1043366407"/>
              </p:ext>
            </p:extLst>
          </p:nvPr>
        </p:nvGraphicFramePr>
        <p:xfrm>
          <a:off x="1102936" y="438356"/>
          <a:ext cx="9341963" cy="5991472"/>
        </p:xfrm>
        <a:graphic>
          <a:graphicData uri="http://schemas.openxmlformats.org/drawingml/2006/table">
            <a:tbl>
              <a:tblPr firstRow="1" bandRow="1">
                <a:tableStyleId>{5C22544A-7EE6-4342-B048-85BDC9FD1C3A}</a:tableStyleId>
              </a:tblPr>
              <a:tblGrid>
                <a:gridCol w="2301783">
                  <a:extLst>
                    <a:ext uri="{9D8B030D-6E8A-4147-A177-3AD203B41FA5}">
                      <a16:colId xmlns:a16="http://schemas.microsoft.com/office/drawing/2014/main" val="829485750"/>
                    </a:ext>
                  </a:extLst>
                </a:gridCol>
                <a:gridCol w="827647">
                  <a:extLst>
                    <a:ext uri="{9D8B030D-6E8A-4147-A177-3AD203B41FA5}">
                      <a16:colId xmlns:a16="http://schemas.microsoft.com/office/drawing/2014/main" val="2498509912"/>
                    </a:ext>
                  </a:extLst>
                </a:gridCol>
                <a:gridCol w="6212533">
                  <a:extLst>
                    <a:ext uri="{9D8B030D-6E8A-4147-A177-3AD203B41FA5}">
                      <a16:colId xmlns:a16="http://schemas.microsoft.com/office/drawing/2014/main" val="2157216319"/>
                    </a:ext>
                  </a:extLst>
                </a:gridCol>
              </a:tblGrid>
              <a:tr h="1167706">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703721995"/>
                  </a:ext>
                </a:extLst>
              </a:tr>
              <a:tr h="794152">
                <a:tc rowSpan="6">
                  <a:txBody>
                    <a:bodyPr/>
                    <a:lstStyle/>
                    <a:p>
                      <a:pPr algn="ctr"/>
                      <a:r>
                        <a:rPr lang="es-ES" sz="1500" b="1" dirty="0">
                          <a:latin typeface="Arial" panose="020B0604020202020204" pitchFamily="34" charset="0"/>
                          <a:cs typeface="Arial" panose="020B0604020202020204" pitchFamily="34" charset="0"/>
                        </a:rPr>
                        <a:t>INTERPRETACIONES</a:t>
                      </a: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txBody>
                  <a:tcPr anchor="ctr"/>
                </a:tc>
                <a:tc>
                  <a:txBody>
                    <a:bodyPr/>
                    <a:lstStyle/>
                    <a:p>
                      <a:pPr algn="just"/>
                      <a:r>
                        <a:rPr lang="es-ES" sz="1600" b="0" dirty="0">
                          <a:latin typeface="Arial" panose="020B0604020202020204" pitchFamily="34" charset="0"/>
                          <a:cs typeface="Arial" panose="020B0604020202020204" pitchFamily="34" charset="0"/>
                        </a:rPr>
                        <a:t>Transacciones entre partes relacionadas (financieras, refinanciaciones y otras).</a:t>
                      </a:r>
                    </a:p>
                  </a:txBody>
                  <a:tcPr anchor="ctr"/>
                </a:tc>
                <a:extLst>
                  <a:ext uri="{0D108BD9-81ED-4DB2-BD59-A6C34878D82A}">
                    <a16:rowId xmlns:a16="http://schemas.microsoft.com/office/drawing/2014/main" val="4074824021"/>
                  </a:ext>
                </a:extLst>
              </a:tr>
              <a:tr h="62963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a:t>
                      </a:r>
                    </a:p>
                  </a:txBody>
                  <a:tcPr anchor="ctr"/>
                </a:tc>
                <a:tc>
                  <a:txBody>
                    <a:bodyPr/>
                    <a:lstStyle/>
                    <a:p>
                      <a:pPr algn="just"/>
                      <a:r>
                        <a:rPr lang="es-ES" sz="1600" b="0" dirty="0">
                          <a:latin typeface="Arial" panose="020B0604020202020204" pitchFamily="34" charset="0"/>
                          <a:cs typeface="Arial" panose="020B0604020202020204" pitchFamily="34" charset="0"/>
                        </a:rPr>
                        <a:t>Estado de Flujo de Efectivo y sus equivalentes.</a:t>
                      </a:r>
                    </a:p>
                  </a:txBody>
                  <a:tcPr anchor="ctr"/>
                </a:tc>
                <a:extLst>
                  <a:ext uri="{0D108BD9-81ED-4DB2-BD59-A6C34878D82A}">
                    <a16:rowId xmlns:a16="http://schemas.microsoft.com/office/drawing/2014/main" val="1585848892"/>
                  </a:ext>
                </a:extLst>
              </a:tr>
              <a:tr h="65294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a:t>
                      </a:r>
                    </a:p>
                  </a:txBody>
                  <a:tcPr anchor="ctr"/>
                </a:tc>
                <a:tc>
                  <a:txBody>
                    <a:bodyPr/>
                    <a:lstStyle/>
                    <a:p>
                      <a:pPr algn="just"/>
                      <a:r>
                        <a:rPr lang="es-ES" sz="1600" b="0" dirty="0">
                          <a:latin typeface="Arial" panose="020B0604020202020204" pitchFamily="34" charset="0"/>
                          <a:cs typeface="Arial" panose="020B0604020202020204" pitchFamily="34" charset="0"/>
                        </a:rPr>
                        <a:t>Contabilización del Impuesto a las Ganancias.</a:t>
                      </a:r>
                    </a:p>
                  </a:txBody>
                  <a:tcPr anchor="ctr"/>
                </a:tc>
                <a:extLst>
                  <a:ext uri="{0D108BD9-81ED-4DB2-BD59-A6C34878D82A}">
                    <a16:rowId xmlns:a16="http://schemas.microsoft.com/office/drawing/2014/main" val="3846608621"/>
                  </a:ext>
                </a:extLst>
              </a:tr>
              <a:tr h="7905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 </a:t>
                      </a:r>
                    </a:p>
                  </a:txBody>
                  <a:tcPr anchor="ctr"/>
                </a:tc>
                <a:tc>
                  <a:txBody>
                    <a:bodyPr/>
                    <a:lstStyle/>
                    <a:p>
                      <a:pPr algn="just"/>
                      <a:r>
                        <a:rPr lang="es-ES" sz="1600" b="0" dirty="0">
                          <a:latin typeface="Arial" panose="020B0604020202020204" pitchFamily="34" charset="0"/>
                          <a:cs typeface="Arial" panose="020B0604020202020204" pitchFamily="34" charset="0"/>
                        </a:rPr>
                        <a:t>Aplicación del Anexo A de las Resoluciones Técnicas 17 y 18.</a:t>
                      </a:r>
                    </a:p>
                  </a:txBody>
                  <a:tcPr anchor="ctr"/>
                </a:tc>
                <a:extLst>
                  <a:ext uri="{0D108BD9-81ED-4DB2-BD59-A6C34878D82A}">
                    <a16:rowId xmlns:a16="http://schemas.microsoft.com/office/drawing/2014/main" val="2070464075"/>
                  </a:ext>
                </a:extLst>
              </a:tr>
              <a:tr h="8457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a:t>
                      </a:r>
                    </a:p>
                  </a:txBody>
                  <a:tcPr anchor="ctr"/>
                </a:tc>
                <a:tc>
                  <a:txBody>
                    <a:bodyPr/>
                    <a:lstStyle/>
                    <a:p>
                      <a:pPr algn="just"/>
                      <a:r>
                        <a:rPr lang="es-ES" sz="1600" b="0" dirty="0">
                          <a:latin typeface="Arial" panose="020B0604020202020204" pitchFamily="34" charset="0"/>
                          <a:cs typeface="Arial" panose="020B0604020202020204" pitchFamily="34" charset="0"/>
                        </a:rPr>
                        <a:t>El Informe del Auditor sobre cifras e información presentada a efectos comparativos.</a:t>
                      </a:r>
                    </a:p>
                  </a:txBody>
                  <a:tcPr anchor="ctr"/>
                </a:tc>
                <a:extLst>
                  <a:ext uri="{0D108BD9-81ED-4DB2-BD59-A6C34878D82A}">
                    <a16:rowId xmlns:a16="http://schemas.microsoft.com/office/drawing/2014/main" val="2813900137"/>
                  </a:ext>
                </a:extLst>
              </a:tr>
              <a:tr h="1043920">
                <a:tc vMerge="1">
                  <a:txBody>
                    <a:bodyPr/>
                    <a:lstStyle/>
                    <a:p>
                      <a:endParaRPr lang="es-ES" dirty="0"/>
                    </a:p>
                  </a:txBody>
                  <a:tcPr/>
                </a:tc>
                <a:tc>
                  <a:txBody>
                    <a:bodyPr/>
                    <a:lstStyle/>
                    <a:p>
                      <a:pPr algn="ctr"/>
                      <a:r>
                        <a:rPr lang="es-ES" sz="1700" b="1" u="none" dirty="0">
                          <a:latin typeface="Arial" panose="020B0604020202020204" pitchFamily="34" charset="0"/>
                          <a:cs typeface="Arial" panose="020B0604020202020204" pitchFamily="34" charset="0"/>
                        </a:rPr>
                        <a:t>N°</a:t>
                      </a:r>
                      <a:r>
                        <a:rPr lang="es-ES" sz="1700" b="1" u="sng" dirty="0">
                          <a:latin typeface="Arial" panose="020B0604020202020204" pitchFamily="34" charset="0"/>
                          <a:cs typeface="Arial" panose="020B0604020202020204" pitchFamily="34" charset="0"/>
                        </a:rPr>
                        <a:t>6</a:t>
                      </a:r>
                    </a:p>
                  </a:txBody>
                  <a:tcPr anchor="ctr"/>
                </a:tc>
                <a:tc>
                  <a:txBody>
                    <a:bodyPr/>
                    <a:lstStyle/>
                    <a:p>
                      <a:pPr marL="0" marR="0" lvl="0" indent="0" algn="l" defTabSz="914431" rtl="0" eaLnBrk="1" fontAlgn="auto" latinLnBrk="0" hangingPunct="1">
                        <a:lnSpc>
                          <a:spcPct val="100000"/>
                        </a:lnSpc>
                        <a:spcBef>
                          <a:spcPts val="0"/>
                        </a:spcBef>
                        <a:spcAft>
                          <a:spcPts val="0"/>
                        </a:spcAft>
                        <a:buClrTx/>
                        <a:buSzTx/>
                        <a:buFontTx/>
                        <a:buNone/>
                        <a:tabLst/>
                        <a:defRPr/>
                      </a:pPr>
                      <a:r>
                        <a:rPr lang="es-AR" sz="1600" b="0" kern="1200" dirty="0">
                          <a:solidFill>
                            <a:schemeClr val="dk1"/>
                          </a:solidFill>
                          <a:effectLst/>
                          <a:latin typeface="Arial" panose="020B0604020202020204" pitchFamily="34" charset="0"/>
                          <a:ea typeface="+mn-ea"/>
                          <a:cs typeface="Arial" panose="020B0604020202020204" pitchFamily="34" charset="0"/>
                        </a:rPr>
                        <a:t>Auditoría o revisión del Balance Social.</a:t>
                      </a:r>
                      <a:endParaRPr lang="es-E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05003482"/>
                  </a:ext>
                </a:extLst>
              </a:tr>
            </a:tbl>
          </a:graphicData>
        </a:graphic>
      </p:graphicFrame>
    </p:spTree>
    <p:extLst>
      <p:ext uri="{BB962C8B-B14F-4D97-AF65-F5344CB8AC3E}">
        <p14:creationId xmlns:p14="http://schemas.microsoft.com/office/powerpoint/2010/main" val="20605260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9C8BB2A3-D897-4C60-84DA-0A4A72F8BB8C}"/>
              </a:ext>
            </a:extLst>
          </p:cNvPr>
          <p:cNvGraphicFramePr>
            <a:graphicFrameLocks noGrp="1"/>
          </p:cNvGraphicFramePr>
          <p:nvPr>
            <p:extLst>
              <p:ext uri="{D42A27DB-BD31-4B8C-83A1-F6EECF244321}">
                <p14:modId xmlns:p14="http://schemas.microsoft.com/office/powerpoint/2010/main" val="4053315885"/>
              </p:ext>
            </p:extLst>
          </p:nvPr>
        </p:nvGraphicFramePr>
        <p:xfrm>
          <a:off x="1036948" y="367645"/>
          <a:ext cx="9492792" cy="6190551"/>
        </p:xfrm>
        <a:graphic>
          <a:graphicData uri="http://schemas.openxmlformats.org/drawingml/2006/table">
            <a:tbl>
              <a:tblPr firstRow="1" bandRow="1">
                <a:tableStyleId>{5C22544A-7EE6-4342-B048-85BDC9FD1C3A}</a:tableStyleId>
              </a:tblPr>
              <a:tblGrid>
                <a:gridCol w="2234153">
                  <a:extLst>
                    <a:ext uri="{9D8B030D-6E8A-4147-A177-3AD203B41FA5}">
                      <a16:colId xmlns:a16="http://schemas.microsoft.com/office/drawing/2014/main" val="2756233090"/>
                    </a:ext>
                  </a:extLst>
                </a:gridCol>
                <a:gridCol w="780946">
                  <a:extLst>
                    <a:ext uri="{9D8B030D-6E8A-4147-A177-3AD203B41FA5}">
                      <a16:colId xmlns:a16="http://schemas.microsoft.com/office/drawing/2014/main" val="2019555505"/>
                    </a:ext>
                  </a:extLst>
                </a:gridCol>
                <a:gridCol w="6477693">
                  <a:extLst>
                    <a:ext uri="{9D8B030D-6E8A-4147-A177-3AD203B41FA5}">
                      <a16:colId xmlns:a16="http://schemas.microsoft.com/office/drawing/2014/main" val="754117055"/>
                    </a:ext>
                  </a:extLst>
                </a:gridCol>
              </a:tblGrid>
              <a:tr h="120222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767596313"/>
                  </a:ext>
                </a:extLst>
              </a:tr>
              <a:tr h="887945">
                <a:tc rowSpan="6">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INTERPRETACIONES</a:t>
                      </a:r>
                    </a:p>
                    <a:p>
                      <a:endParaRPr lang="es-ES"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a:t>
                      </a:r>
                    </a:p>
                  </a:txBody>
                  <a:tcPr anchor="ctr"/>
                </a:tc>
                <a:tc>
                  <a:txBody>
                    <a:bodyPr/>
                    <a:lstStyle/>
                    <a:p>
                      <a:pPr algn="just"/>
                      <a:r>
                        <a:rPr lang="es-ES" sz="1600" b="0" dirty="0">
                          <a:latin typeface="Arial" panose="020B0604020202020204" pitchFamily="34" charset="0"/>
                          <a:cs typeface="Arial" panose="020B0604020202020204" pitchFamily="34" charset="0"/>
                        </a:rPr>
                        <a:t>Modelo de revaluación de bienes de uso (excepto activos biológicos) y tratamiento contable de las propiedades de inversión (Resolución Técnica </a:t>
                      </a:r>
                      <a:r>
                        <a:rPr lang="es-ES" sz="1600" b="0" dirty="0" err="1">
                          <a:latin typeface="Arial" panose="020B0604020202020204" pitchFamily="34" charset="0"/>
                          <a:cs typeface="Arial" panose="020B0604020202020204" pitchFamily="34" charset="0"/>
                        </a:rPr>
                        <a:t>Nº</a:t>
                      </a:r>
                      <a:r>
                        <a:rPr lang="es-ES" sz="1600" b="0" dirty="0">
                          <a:latin typeface="Arial" panose="020B0604020202020204" pitchFamily="34" charset="0"/>
                          <a:cs typeface="Arial" panose="020B0604020202020204" pitchFamily="34" charset="0"/>
                        </a:rPr>
                        <a:t> 31).</a:t>
                      </a:r>
                    </a:p>
                  </a:txBody>
                  <a:tcPr anchor="ctr"/>
                </a:tc>
                <a:extLst>
                  <a:ext uri="{0D108BD9-81ED-4DB2-BD59-A6C34878D82A}">
                    <a16:rowId xmlns:a16="http://schemas.microsoft.com/office/drawing/2014/main" val="2340219882"/>
                  </a:ext>
                </a:extLst>
              </a:tr>
              <a:tr h="91194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 </a:t>
                      </a:r>
                    </a:p>
                  </a:txBody>
                  <a:tcPr anchor="ctr"/>
                </a:tc>
                <a:tc>
                  <a:txBody>
                    <a:bodyPr/>
                    <a:lstStyle/>
                    <a:p>
                      <a:pPr algn="just"/>
                      <a:r>
                        <a:rPr lang="es-AR" sz="1600" dirty="0">
                          <a:effectLst/>
                          <a:latin typeface="Arial" panose="020B0604020202020204" pitchFamily="34" charset="0"/>
                          <a:ea typeface="Calibri" panose="020F0502020204030204" pitchFamily="34" charset="0"/>
                          <a:cs typeface="Arial" panose="020B0604020202020204" pitchFamily="34" charset="0"/>
                        </a:rPr>
                        <a:t>Aplicación del párrafo 3.1 – “Expresión en moneda homogénea” de la Resolución Técnica </a:t>
                      </a:r>
                      <a:r>
                        <a:rPr lang="es-AR" sz="1600" dirty="0" err="1">
                          <a:effectLst/>
                          <a:latin typeface="Arial" panose="020B0604020202020204" pitchFamily="34" charset="0"/>
                          <a:ea typeface="Calibri" panose="020F0502020204030204" pitchFamily="34" charset="0"/>
                          <a:cs typeface="Arial" panose="020B0604020202020204" pitchFamily="34" charset="0"/>
                        </a:rPr>
                        <a:t>Nº</a:t>
                      </a:r>
                      <a:r>
                        <a:rPr lang="es-AR" sz="1600" dirty="0">
                          <a:effectLst/>
                          <a:latin typeface="Arial" panose="020B0604020202020204" pitchFamily="34" charset="0"/>
                          <a:ea typeface="Calibri" panose="020F0502020204030204" pitchFamily="34" charset="0"/>
                          <a:cs typeface="Arial" panose="020B0604020202020204" pitchFamily="34" charset="0"/>
                        </a:rPr>
                        <a:t> 17.</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1591590"/>
                  </a:ext>
                </a:extLst>
              </a:tr>
              <a:tr h="780365">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9</a:t>
                      </a:r>
                    </a:p>
                  </a:txBody>
                  <a:tcPr anchor="ctr"/>
                </a:tc>
                <a:tc>
                  <a:txBody>
                    <a:bodyPr/>
                    <a:lstStyle/>
                    <a:p>
                      <a:pPr algn="just"/>
                      <a:r>
                        <a:rPr lang="es-ES" sz="1600" dirty="0">
                          <a:latin typeface="Arial" panose="020B0604020202020204" pitchFamily="34" charset="0"/>
                          <a:cs typeface="Arial" panose="020B0604020202020204" pitchFamily="34" charset="0"/>
                        </a:rPr>
                        <a:t>Aplicación del párrafo 3.1 – “Expresión en moneda homogénea”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17.</a:t>
                      </a:r>
                    </a:p>
                  </a:txBody>
                  <a:tcPr anchor="ctr"/>
                </a:tc>
                <a:extLst>
                  <a:ext uri="{0D108BD9-81ED-4DB2-BD59-A6C34878D82A}">
                    <a16:rowId xmlns:a16="http://schemas.microsoft.com/office/drawing/2014/main" val="1871258041"/>
                  </a:ext>
                </a:extLst>
              </a:tr>
              <a:tr h="80148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10</a:t>
                      </a:r>
                    </a:p>
                  </a:txBody>
                  <a:tcPr anchor="ctr"/>
                </a:tc>
                <a:tc>
                  <a:txBody>
                    <a:bodyPr/>
                    <a:lstStyle/>
                    <a:p>
                      <a:pPr algn="just"/>
                      <a:r>
                        <a:rPr lang="es-ES" sz="1600" dirty="0">
                          <a:latin typeface="Arial" panose="020B0604020202020204" pitchFamily="34" charset="0"/>
                          <a:cs typeface="Arial" panose="020B0604020202020204" pitchFamily="34" charset="0"/>
                        </a:rPr>
                        <a:t>Normas de Contabilidad y Auditoría - Caracterización de otros servicios relacionados que implican la emisión de informes especiales incluidos en el Capítulo VII.C de la RT 37.</a:t>
                      </a:r>
                    </a:p>
                  </a:txBody>
                  <a:tcPr anchor="ctr"/>
                </a:tc>
                <a:extLst>
                  <a:ext uri="{0D108BD9-81ED-4DB2-BD59-A6C34878D82A}">
                    <a16:rowId xmlns:a16="http://schemas.microsoft.com/office/drawing/2014/main" val="3546204779"/>
                  </a:ext>
                </a:extLst>
              </a:tr>
              <a:tr h="74088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11</a:t>
                      </a:r>
                    </a:p>
                  </a:txBody>
                  <a:tcPr anchor="ctr"/>
                </a:tc>
                <a:tc>
                  <a:txBody>
                    <a:bodyPr/>
                    <a:lstStyle/>
                    <a:p>
                      <a:pPr algn="just">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Normas Profesionales – “Valor Recuperable”.</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6476577"/>
                  </a:ext>
                </a:extLst>
              </a:tr>
              <a:tr h="8120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12</a:t>
                      </a:r>
                    </a:p>
                  </a:txBody>
                  <a:tcPr anchor="ctr"/>
                </a:tc>
                <a:tc>
                  <a:txBody>
                    <a:bodyPr/>
                    <a:lstStyle/>
                    <a:p>
                      <a:pPr algn="just">
                        <a:lnSpc>
                          <a:spcPct val="107000"/>
                        </a:lnSpc>
                        <a:spcAft>
                          <a:spcPts val="800"/>
                        </a:spcAft>
                      </a:pPr>
                      <a:r>
                        <a:rPr lang="es-ES" sz="1600" dirty="0">
                          <a:latin typeface="Arial" panose="020B0604020202020204" pitchFamily="34" charset="0"/>
                          <a:cs typeface="Arial" panose="020B0604020202020204" pitchFamily="34" charset="0"/>
                        </a:rPr>
                        <a:t>Aclaraciones a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37.</a:t>
                      </a:r>
                    </a:p>
                  </a:txBody>
                  <a:tcPr anchor="ctr"/>
                </a:tc>
                <a:extLst>
                  <a:ext uri="{0D108BD9-81ED-4DB2-BD59-A6C34878D82A}">
                    <a16:rowId xmlns:a16="http://schemas.microsoft.com/office/drawing/2014/main" val="1796769273"/>
                  </a:ext>
                </a:extLst>
              </a:tr>
            </a:tbl>
          </a:graphicData>
        </a:graphic>
      </p:graphicFrame>
    </p:spTree>
    <p:extLst>
      <p:ext uri="{BB962C8B-B14F-4D97-AF65-F5344CB8AC3E}">
        <p14:creationId xmlns:p14="http://schemas.microsoft.com/office/powerpoint/2010/main" val="20338607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9C8BB2A3-D897-4C60-84DA-0A4A72F8BB8C}"/>
              </a:ext>
            </a:extLst>
          </p:cNvPr>
          <p:cNvGraphicFramePr>
            <a:graphicFrameLocks noGrp="1"/>
          </p:cNvGraphicFramePr>
          <p:nvPr>
            <p:extLst>
              <p:ext uri="{D42A27DB-BD31-4B8C-83A1-F6EECF244321}">
                <p14:modId xmlns:p14="http://schemas.microsoft.com/office/powerpoint/2010/main" val="3944092365"/>
              </p:ext>
            </p:extLst>
          </p:nvPr>
        </p:nvGraphicFramePr>
        <p:xfrm>
          <a:off x="1036948" y="367646"/>
          <a:ext cx="9492792" cy="6190356"/>
        </p:xfrm>
        <a:graphic>
          <a:graphicData uri="http://schemas.openxmlformats.org/drawingml/2006/table">
            <a:tbl>
              <a:tblPr firstRow="1" bandRow="1">
                <a:tableStyleId>{5C22544A-7EE6-4342-B048-85BDC9FD1C3A}</a:tableStyleId>
              </a:tblPr>
              <a:tblGrid>
                <a:gridCol w="2234153">
                  <a:extLst>
                    <a:ext uri="{9D8B030D-6E8A-4147-A177-3AD203B41FA5}">
                      <a16:colId xmlns:a16="http://schemas.microsoft.com/office/drawing/2014/main" val="2756233090"/>
                    </a:ext>
                  </a:extLst>
                </a:gridCol>
                <a:gridCol w="780946">
                  <a:extLst>
                    <a:ext uri="{9D8B030D-6E8A-4147-A177-3AD203B41FA5}">
                      <a16:colId xmlns:a16="http://schemas.microsoft.com/office/drawing/2014/main" val="2019555505"/>
                    </a:ext>
                  </a:extLst>
                </a:gridCol>
                <a:gridCol w="6477693">
                  <a:extLst>
                    <a:ext uri="{9D8B030D-6E8A-4147-A177-3AD203B41FA5}">
                      <a16:colId xmlns:a16="http://schemas.microsoft.com/office/drawing/2014/main" val="754117055"/>
                    </a:ext>
                  </a:extLst>
                </a:gridCol>
              </a:tblGrid>
              <a:tr h="1319861">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767596313"/>
                  </a:ext>
                </a:extLst>
              </a:tr>
              <a:tr h="914291">
                <a:tc rowSpan="5">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INTERPRETACIONES</a:t>
                      </a:r>
                    </a:p>
                    <a:p>
                      <a:endParaRPr lang="es-ES"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13</a:t>
                      </a:r>
                    </a:p>
                  </a:txBody>
                  <a:tcPr anchor="ctr"/>
                </a:tc>
                <a:tc>
                  <a:txBody>
                    <a:bodyPr/>
                    <a:lstStyle/>
                    <a:p>
                      <a:pPr algn="just">
                        <a:lnSpc>
                          <a:spcPct val="107000"/>
                        </a:lnSpc>
                        <a:spcAft>
                          <a:spcPts val="800"/>
                        </a:spcAft>
                      </a:pPr>
                      <a:r>
                        <a:rPr lang="es-AR" sz="1600" kern="1200" dirty="0">
                          <a:solidFill>
                            <a:schemeClr val="dk1"/>
                          </a:solidFill>
                          <a:effectLst/>
                          <a:latin typeface="Arial" panose="020B0604020202020204" pitchFamily="34" charset="0"/>
                          <a:ea typeface="+mn-ea"/>
                          <a:cs typeface="Arial" panose="020B0604020202020204" pitchFamily="34" charset="0"/>
                        </a:rPr>
                        <a:t>Encargo de Aseguramiento del Balance Social.</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40219882"/>
                  </a:ext>
                </a:extLst>
              </a:tr>
              <a:tr h="85131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14</a:t>
                      </a:r>
                    </a:p>
                  </a:txBody>
                  <a:tcPr anchor="ctr"/>
                </a:tc>
                <a:tc>
                  <a:txBody>
                    <a:bodyPr/>
                    <a:lstStyle/>
                    <a:p>
                      <a:pPr marL="0" marR="0" lvl="0" indent="0" algn="just" defTabSz="914431" rtl="0" eaLnBrk="1" fontAlgn="auto" latinLnBrk="0" hangingPunct="1">
                        <a:lnSpc>
                          <a:spcPct val="107000"/>
                        </a:lnSpc>
                        <a:spcBef>
                          <a:spcPts val="0"/>
                        </a:spcBef>
                        <a:spcAft>
                          <a:spcPts val="800"/>
                        </a:spcAft>
                        <a:buClrTx/>
                        <a:buSzTx/>
                        <a:buFontTx/>
                        <a:buNone/>
                        <a:tabLst/>
                        <a:defRPr/>
                      </a:pPr>
                      <a:r>
                        <a:rPr lang="es-AR" sz="1600" kern="1200" dirty="0">
                          <a:solidFill>
                            <a:schemeClr val="dk1"/>
                          </a:solidFill>
                          <a:effectLst/>
                          <a:latin typeface="Arial" panose="020B0604020202020204" pitchFamily="34" charset="0"/>
                          <a:ea typeface="+mn-ea"/>
                          <a:cs typeface="Arial" panose="020B0604020202020204" pitchFamily="34" charset="0"/>
                        </a:rPr>
                        <a:t>Resolución Técnica </a:t>
                      </a:r>
                      <a:r>
                        <a:rPr lang="es-AR" sz="1600" kern="1200" dirty="0" err="1">
                          <a:solidFill>
                            <a:schemeClr val="dk1"/>
                          </a:solidFill>
                          <a:effectLst/>
                          <a:latin typeface="Arial" panose="020B0604020202020204" pitchFamily="34" charset="0"/>
                          <a:ea typeface="+mn-ea"/>
                          <a:cs typeface="Arial" panose="020B0604020202020204" pitchFamily="34" charset="0"/>
                        </a:rPr>
                        <a:t>N°</a:t>
                      </a:r>
                      <a:r>
                        <a:rPr lang="es-AR" sz="1600" kern="1200" dirty="0">
                          <a:solidFill>
                            <a:schemeClr val="dk1"/>
                          </a:solidFill>
                          <a:effectLst/>
                          <a:latin typeface="Arial" panose="020B0604020202020204" pitchFamily="34" charset="0"/>
                          <a:ea typeface="+mn-ea"/>
                          <a:cs typeface="Arial" panose="020B0604020202020204" pitchFamily="34" charset="0"/>
                        </a:rPr>
                        <a:t> 49 Plan de Negocios – Marco Conceptual e Informe de Plan de Negocios.</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1591590"/>
                  </a:ext>
                </a:extLst>
              </a:tr>
              <a:tr h="92610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15</a:t>
                      </a:r>
                    </a:p>
                  </a:txBody>
                  <a:tcPr anchor="ctr"/>
                </a:tc>
                <a:tc>
                  <a:txBody>
                    <a:bodyPr/>
                    <a:lstStyle/>
                    <a:p>
                      <a:pPr marL="0" marR="0" lvl="0" indent="0" algn="just" defTabSz="914431" rtl="0" eaLnBrk="1" fontAlgn="auto" latinLnBrk="0" hangingPunct="1">
                        <a:lnSpc>
                          <a:spcPct val="107000"/>
                        </a:lnSpc>
                        <a:spcBef>
                          <a:spcPts val="0"/>
                        </a:spcBef>
                        <a:spcAft>
                          <a:spcPts val="800"/>
                        </a:spcAft>
                        <a:buClrTx/>
                        <a:buSzTx/>
                        <a:buFontTx/>
                        <a:buNone/>
                        <a:tabLst/>
                        <a:defRPr/>
                      </a:pPr>
                      <a:r>
                        <a:rPr lang="es-ES" sz="1600" dirty="0">
                          <a:latin typeface="Arial" panose="020B0604020202020204" pitchFamily="34" charset="0"/>
                          <a:cs typeface="Arial" panose="020B0604020202020204" pitchFamily="34" charset="0"/>
                        </a:rPr>
                        <a:t>Normas Profesionales de Formulación y Evaluación de Proyectos de Inversión - Aclaraciones a la RT 50 "Formulación y Evaluación de Proyectos de Inversión”.</a:t>
                      </a:r>
                    </a:p>
                  </a:txBody>
                  <a:tcPr anchor="ctr"/>
                </a:tc>
                <a:extLst>
                  <a:ext uri="{0D108BD9-81ED-4DB2-BD59-A6C34878D82A}">
                    <a16:rowId xmlns:a16="http://schemas.microsoft.com/office/drawing/2014/main" val="281402979"/>
                  </a:ext>
                </a:extLst>
              </a:tr>
              <a:tr h="130679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16</a:t>
                      </a:r>
                    </a:p>
                  </a:txBody>
                  <a:tcPr anchor="ctr"/>
                </a:tc>
                <a:tc>
                  <a:txBody>
                    <a:bodyPr/>
                    <a:lstStyle/>
                    <a:p>
                      <a:pPr marL="0" marR="0" lvl="0" indent="0" algn="just" defTabSz="914431" rtl="0" eaLnBrk="1" fontAlgn="auto" latinLnBrk="0" hangingPunct="1">
                        <a:lnSpc>
                          <a:spcPct val="107000"/>
                        </a:lnSpc>
                        <a:spcBef>
                          <a:spcPts val="0"/>
                        </a:spcBef>
                        <a:spcAft>
                          <a:spcPts val="800"/>
                        </a:spcAft>
                        <a:buClrTx/>
                        <a:buSzTx/>
                        <a:buFontTx/>
                        <a:buNone/>
                        <a:tabLst/>
                        <a:defRPr/>
                      </a:pPr>
                      <a:r>
                        <a:rPr lang="es-ES" sz="1600" dirty="0">
                          <a:latin typeface="Arial" panose="020B0604020202020204" pitchFamily="34" charset="0"/>
                          <a:cs typeface="Arial" panose="020B0604020202020204" pitchFamily="34" charset="0"/>
                        </a:rPr>
                        <a:t>Caracterización de los servicios que implican la emisión de informes especiales e informes de cumplimiento incluidos en la sección VII.C y el capítulo VIII de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37, modificada por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53</a:t>
                      </a:r>
                    </a:p>
                  </a:txBody>
                  <a:tcPr anchor="ctr"/>
                </a:tc>
                <a:extLst>
                  <a:ext uri="{0D108BD9-81ED-4DB2-BD59-A6C34878D82A}">
                    <a16:rowId xmlns:a16="http://schemas.microsoft.com/office/drawing/2014/main" val="3546204779"/>
                  </a:ext>
                </a:extLst>
              </a:tr>
              <a:tr h="87199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17</a:t>
                      </a:r>
                    </a:p>
                  </a:txBody>
                  <a:tcPr anchor="ctr"/>
                </a:tc>
                <a:tc>
                  <a:txBody>
                    <a:bodyPr/>
                    <a:lstStyle/>
                    <a:p>
                      <a:pPr marL="0" marR="0" lvl="0" indent="0" algn="just" defTabSz="914431" rtl="0" eaLnBrk="1" fontAlgn="auto" latinLnBrk="0" hangingPunct="1">
                        <a:lnSpc>
                          <a:spcPct val="107000"/>
                        </a:lnSpc>
                        <a:spcBef>
                          <a:spcPts val="0"/>
                        </a:spcBef>
                        <a:spcAft>
                          <a:spcPts val="800"/>
                        </a:spcAft>
                        <a:buClrTx/>
                        <a:buSzTx/>
                        <a:buFontTx/>
                        <a:buNone/>
                        <a:tabLst/>
                        <a:defRPr/>
                      </a:pPr>
                      <a:r>
                        <a:rPr lang="es-ES" sz="1600" dirty="0">
                          <a:latin typeface="Arial" panose="020B0604020202020204" pitchFamily="34" charset="0"/>
                          <a:cs typeface="Arial" panose="020B0604020202020204" pitchFamily="34" charset="0"/>
                        </a:rPr>
                        <a:t>El Informe del Auditor sobre información comparativa. RT 37 modificada por RT 53.</a:t>
                      </a:r>
                    </a:p>
                  </a:txBody>
                  <a:tcPr anchor="ctr"/>
                </a:tc>
                <a:extLst>
                  <a:ext uri="{0D108BD9-81ED-4DB2-BD59-A6C34878D82A}">
                    <a16:rowId xmlns:a16="http://schemas.microsoft.com/office/drawing/2014/main" val="1796769273"/>
                  </a:ext>
                </a:extLst>
              </a:tr>
            </a:tbl>
          </a:graphicData>
        </a:graphic>
      </p:graphicFrame>
    </p:spTree>
    <p:extLst>
      <p:ext uri="{BB962C8B-B14F-4D97-AF65-F5344CB8AC3E}">
        <p14:creationId xmlns:p14="http://schemas.microsoft.com/office/powerpoint/2010/main" val="35723929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C85EB10A-8B0C-43F7-B207-D8649D3DDCFB}"/>
              </a:ext>
            </a:extLst>
          </p:cNvPr>
          <p:cNvGraphicFramePr>
            <a:graphicFrameLocks noGrp="1"/>
          </p:cNvGraphicFramePr>
          <p:nvPr>
            <p:extLst>
              <p:ext uri="{D42A27DB-BD31-4B8C-83A1-F6EECF244321}">
                <p14:modId xmlns:p14="http://schemas.microsoft.com/office/powerpoint/2010/main" val="3850055694"/>
              </p:ext>
            </p:extLst>
          </p:nvPr>
        </p:nvGraphicFramePr>
        <p:xfrm>
          <a:off x="1061049" y="544607"/>
          <a:ext cx="9351033" cy="5793439"/>
        </p:xfrm>
        <a:graphic>
          <a:graphicData uri="http://schemas.openxmlformats.org/drawingml/2006/table">
            <a:tbl>
              <a:tblPr firstRow="1" bandRow="1">
                <a:tableStyleId>{5C22544A-7EE6-4342-B048-85BDC9FD1C3A}</a:tableStyleId>
              </a:tblPr>
              <a:tblGrid>
                <a:gridCol w="2197714">
                  <a:extLst>
                    <a:ext uri="{9D8B030D-6E8A-4147-A177-3AD203B41FA5}">
                      <a16:colId xmlns:a16="http://schemas.microsoft.com/office/drawing/2014/main" val="1515907717"/>
                    </a:ext>
                  </a:extLst>
                </a:gridCol>
                <a:gridCol w="739496">
                  <a:extLst>
                    <a:ext uri="{9D8B030D-6E8A-4147-A177-3AD203B41FA5}">
                      <a16:colId xmlns:a16="http://schemas.microsoft.com/office/drawing/2014/main" val="3679201973"/>
                    </a:ext>
                  </a:extLst>
                </a:gridCol>
                <a:gridCol w="6413823">
                  <a:extLst>
                    <a:ext uri="{9D8B030D-6E8A-4147-A177-3AD203B41FA5}">
                      <a16:colId xmlns:a16="http://schemas.microsoft.com/office/drawing/2014/main" val="3626759405"/>
                    </a:ext>
                  </a:extLst>
                </a:gridCol>
              </a:tblGrid>
              <a:tr h="135796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508692444"/>
                  </a:ext>
                </a:extLst>
              </a:tr>
              <a:tr h="366562">
                <a:tc rowSpan="9">
                  <a:txBody>
                    <a:bodyPr/>
                    <a:lstStyle/>
                    <a:p>
                      <a:pPr algn="ctr"/>
                      <a:endParaRPr lang="es-ES" sz="1500" dirty="0">
                        <a:latin typeface="Arial" panose="020B0604020202020204" pitchFamily="34" charset="0"/>
                        <a:cs typeface="Arial" panose="020B0604020202020204" pitchFamily="34" charset="0"/>
                      </a:endParaRPr>
                    </a:p>
                    <a:p>
                      <a:pPr algn="ctr"/>
                      <a:endParaRPr lang="es-ES" sz="1500" dirty="0">
                        <a:latin typeface="Arial" panose="020B0604020202020204" pitchFamily="34" charset="0"/>
                        <a:cs typeface="Arial" panose="020B0604020202020204" pitchFamily="34" charset="0"/>
                      </a:endParaRPr>
                    </a:p>
                    <a:p>
                      <a:pPr algn="ctr"/>
                      <a:endParaRPr lang="es-ES" sz="1500" dirty="0">
                        <a:latin typeface="Arial" panose="020B0604020202020204" pitchFamily="34" charset="0"/>
                        <a:cs typeface="Arial" panose="020B0604020202020204" pitchFamily="34" charset="0"/>
                      </a:endParaRPr>
                    </a:p>
                    <a:p>
                      <a:pPr algn="ctr"/>
                      <a:endParaRPr lang="es-ES" sz="1500" dirty="0">
                        <a:latin typeface="Arial" panose="020B0604020202020204" pitchFamily="34" charset="0"/>
                        <a:cs typeface="Arial" panose="020B0604020202020204" pitchFamily="34" charset="0"/>
                      </a:endParaRPr>
                    </a:p>
                    <a:p>
                      <a:pPr algn="ctr"/>
                      <a:endParaRPr lang="es-ES" sz="1500" dirty="0">
                        <a:latin typeface="Arial" panose="020B0604020202020204" pitchFamily="34" charset="0"/>
                        <a:cs typeface="Arial" panose="020B0604020202020204" pitchFamily="34" charset="0"/>
                      </a:endParaRPr>
                    </a:p>
                    <a:p>
                      <a:pPr algn="ctr"/>
                      <a:r>
                        <a:rPr lang="es-ES" sz="1500" dirty="0">
                          <a:latin typeface="Arial" panose="020B0604020202020204" pitchFamily="34" charset="0"/>
                          <a:cs typeface="Arial" panose="020B0604020202020204" pitchFamily="34" charset="0"/>
                        </a:rPr>
                        <a:t> </a:t>
                      </a:r>
                      <a:r>
                        <a:rPr lang="es-ES" sz="1500" b="1" dirty="0">
                          <a:latin typeface="Arial" panose="020B0604020202020204" pitchFamily="34" charset="0"/>
                          <a:cs typeface="Arial" panose="020B0604020202020204" pitchFamily="34" charset="0"/>
                        </a:rPr>
                        <a:t>INFORMES </a:t>
                      </a:r>
                    </a:p>
                    <a:p>
                      <a:pPr algn="ctr"/>
                      <a:r>
                        <a:rPr lang="es-ES" sz="1500" b="1" dirty="0">
                          <a:latin typeface="Arial" panose="020B0604020202020204" pitchFamily="34" charset="0"/>
                          <a:cs typeface="Arial" panose="020B0604020202020204" pitchFamily="34" charset="0"/>
                        </a:rPr>
                        <a:t>CECYT</a:t>
                      </a: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AREA AUDITORIA</a:t>
                      </a: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Contrato de Auditoría</a:t>
                      </a:r>
                    </a:p>
                  </a:txBody>
                  <a:tcPr/>
                </a:tc>
                <a:extLst>
                  <a:ext uri="{0D108BD9-81ED-4DB2-BD59-A6C34878D82A}">
                    <a16:rowId xmlns:a16="http://schemas.microsoft.com/office/drawing/2014/main" val="1177749688"/>
                  </a:ext>
                </a:extLst>
              </a:tr>
              <a:tr h="40342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9</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Certificaciones e Informes Especiales del Auditor</a:t>
                      </a:r>
                    </a:p>
                  </a:txBody>
                  <a:tcPr/>
                </a:tc>
                <a:extLst>
                  <a:ext uri="{0D108BD9-81ED-4DB2-BD59-A6C34878D82A}">
                    <a16:rowId xmlns:a16="http://schemas.microsoft.com/office/drawing/2014/main" val="2710613311"/>
                  </a:ext>
                </a:extLst>
              </a:tr>
              <a:tr h="38251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10</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Auditoría de Estados Consolidados</a:t>
                      </a:r>
                    </a:p>
                  </a:txBody>
                  <a:tcPr/>
                </a:tc>
                <a:extLst>
                  <a:ext uri="{0D108BD9-81ED-4DB2-BD59-A6C34878D82A}">
                    <a16:rowId xmlns:a16="http://schemas.microsoft.com/office/drawing/2014/main" val="3392676448"/>
                  </a:ext>
                </a:extLst>
              </a:tr>
              <a:tr h="36521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11</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Revisión Analítica</a:t>
                      </a:r>
                    </a:p>
                  </a:txBody>
                  <a:tcPr/>
                </a:tc>
                <a:extLst>
                  <a:ext uri="{0D108BD9-81ED-4DB2-BD59-A6C34878D82A}">
                    <a16:rowId xmlns:a16="http://schemas.microsoft.com/office/drawing/2014/main" val="2279306920"/>
                  </a:ext>
                </a:extLst>
              </a:tr>
              <a:tr h="70412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12</a:t>
                      </a:r>
                    </a:p>
                  </a:txBody>
                  <a:tcPr anchor="ctr"/>
                </a:tc>
                <a:tc>
                  <a:txBody>
                    <a:bodyPr/>
                    <a:lstStyle/>
                    <a:p>
                      <a:pPr algn="just"/>
                      <a:r>
                        <a:rPr lang="es-ES" sz="1600" dirty="0">
                          <a:latin typeface="Arial" panose="020B0604020202020204" pitchFamily="34" charset="0"/>
                          <a:cs typeface="Arial" panose="020B0604020202020204" pitchFamily="34" charset="0"/>
                        </a:rPr>
                        <a:t>Consideraciones sobre el trabajo del auditor cuando tiene a su cargo los registros contables</a:t>
                      </a:r>
                    </a:p>
                  </a:txBody>
                  <a:tcPr/>
                </a:tc>
                <a:extLst>
                  <a:ext uri="{0D108BD9-81ED-4DB2-BD59-A6C34878D82A}">
                    <a16:rowId xmlns:a16="http://schemas.microsoft.com/office/drawing/2014/main" val="1524461172"/>
                  </a:ext>
                </a:extLst>
              </a:tr>
              <a:tr h="6034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13</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Comunicación constructiva entre el auditor y dueños y funcionarios de los entes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6621693"/>
                  </a:ext>
                </a:extLst>
              </a:tr>
              <a:tr h="6034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14</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Consideraciones del fraude y del error en una auditoría de estados contables.</a:t>
                      </a:r>
                    </a:p>
                  </a:txBody>
                  <a:tcPr/>
                </a:tc>
                <a:extLst>
                  <a:ext uri="{0D108BD9-81ED-4DB2-BD59-A6C34878D82A}">
                    <a16:rowId xmlns:a16="http://schemas.microsoft.com/office/drawing/2014/main" val="3921674630"/>
                  </a:ext>
                </a:extLst>
              </a:tr>
              <a:tr h="40342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16</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Riesgo de Auditoría y Significación</a:t>
                      </a:r>
                    </a:p>
                  </a:txBody>
                  <a:tcPr/>
                </a:tc>
                <a:extLst>
                  <a:ext uri="{0D108BD9-81ED-4DB2-BD59-A6C34878D82A}">
                    <a16:rowId xmlns:a16="http://schemas.microsoft.com/office/drawing/2014/main" val="1561038632"/>
                  </a:ext>
                </a:extLst>
              </a:tr>
              <a:tr h="6034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17</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Arial" panose="020B0604020202020204" pitchFamily="34" charset="0"/>
                          <a:ea typeface="+mn-ea"/>
                          <a:cs typeface="Arial" panose="020B0604020202020204" pitchFamily="34" charset="0"/>
                        </a:rPr>
                        <a:t>Modelos de Informes de Auditoría y otros servicios previstos en la Resolución Técnica </a:t>
                      </a:r>
                      <a:r>
                        <a:rPr lang="es-ES" sz="1600" b="0" i="0" kern="1200" dirty="0" err="1">
                          <a:solidFill>
                            <a:schemeClr val="dk1"/>
                          </a:solidFill>
                          <a:effectLst/>
                          <a:latin typeface="Arial" panose="020B0604020202020204" pitchFamily="34" charset="0"/>
                          <a:ea typeface="+mn-ea"/>
                          <a:cs typeface="Arial" panose="020B0604020202020204" pitchFamily="34" charset="0"/>
                        </a:rPr>
                        <a:t>nº</a:t>
                      </a:r>
                      <a:r>
                        <a:rPr lang="es-ES" sz="1600" b="0" i="0" kern="1200" dirty="0">
                          <a:solidFill>
                            <a:schemeClr val="dk1"/>
                          </a:solidFill>
                          <a:effectLst/>
                          <a:latin typeface="Arial" panose="020B0604020202020204" pitchFamily="34" charset="0"/>
                          <a:ea typeface="+mn-ea"/>
                          <a:cs typeface="Arial" panose="020B0604020202020204" pitchFamily="34" charset="0"/>
                        </a:rPr>
                        <a:t> 24</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5790040"/>
                  </a:ext>
                </a:extLst>
              </a:tr>
            </a:tbl>
          </a:graphicData>
        </a:graphic>
      </p:graphicFrame>
    </p:spTree>
    <p:extLst>
      <p:ext uri="{BB962C8B-B14F-4D97-AF65-F5344CB8AC3E}">
        <p14:creationId xmlns:p14="http://schemas.microsoft.com/office/powerpoint/2010/main" val="25331638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1AE19C2-F197-4B21-9BBD-D4EF32E0570E}"/>
              </a:ext>
            </a:extLst>
          </p:cNvPr>
          <p:cNvGraphicFramePr>
            <a:graphicFrameLocks noGrp="1"/>
          </p:cNvGraphicFramePr>
          <p:nvPr>
            <p:extLst>
              <p:ext uri="{D42A27DB-BD31-4B8C-83A1-F6EECF244321}">
                <p14:modId xmlns:p14="http://schemas.microsoft.com/office/powerpoint/2010/main" val="2141601249"/>
              </p:ext>
            </p:extLst>
          </p:nvPr>
        </p:nvGraphicFramePr>
        <p:xfrm>
          <a:off x="1095554" y="526213"/>
          <a:ext cx="9351034" cy="5767012"/>
        </p:xfrm>
        <a:graphic>
          <a:graphicData uri="http://schemas.openxmlformats.org/drawingml/2006/table">
            <a:tbl>
              <a:tblPr firstRow="1" bandRow="1">
                <a:tableStyleId>{5C22544A-7EE6-4342-B048-85BDC9FD1C3A}</a:tableStyleId>
              </a:tblPr>
              <a:tblGrid>
                <a:gridCol w="2337759">
                  <a:extLst>
                    <a:ext uri="{9D8B030D-6E8A-4147-A177-3AD203B41FA5}">
                      <a16:colId xmlns:a16="http://schemas.microsoft.com/office/drawing/2014/main" val="981591400"/>
                    </a:ext>
                  </a:extLst>
                </a:gridCol>
                <a:gridCol w="793630">
                  <a:extLst>
                    <a:ext uri="{9D8B030D-6E8A-4147-A177-3AD203B41FA5}">
                      <a16:colId xmlns:a16="http://schemas.microsoft.com/office/drawing/2014/main" val="1304308896"/>
                    </a:ext>
                  </a:extLst>
                </a:gridCol>
                <a:gridCol w="6219645">
                  <a:extLst>
                    <a:ext uri="{9D8B030D-6E8A-4147-A177-3AD203B41FA5}">
                      <a16:colId xmlns:a16="http://schemas.microsoft.com/office/drawing/2014/main" val="1304192980"/>
                    </a:ext>
                  </a:extLst>
                </a:gridCol>
              </a:tblGrid>
              <a:tr h="127213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72510347"/>
                  </a:ext>
                </a:extLst>
              </a:tr>
              <a:tr h="613939">
                <a:tc rowSpan="9">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CECYT</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AREA CONTABILIDAD</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21</a:t>
                      </a:r>
                    </a:p>
                  </a:txBody>
                  <a:tcPr anchor="ctr"/>
                </a:tc>
                <a:tc>
                  <a:txBody>
                    <a:bodyPr/>
                    <a:lstStyle/>
                    <a:p>
                      <a:pPr algn="just"/>
                      <a:r>
                        <a:rPr lang="es-ES" sz="1600" dirty="0">
                          <a:latin typeface="Arial" panose="020B0604020202020204" pitchFamily="34" charset="0"/>
                          <a:cs typeface="Arial" panose="020B0604020202020204" pitchFamily="34" charset="0"/>
                        </a:rPr>
                        <a:t>Las inversiones (excepto las permanentes en otros entes que otorguen control, control conjunto o influencia significativa)</a:t>
                      </a:r>
                    </a:p>
                  </a:txBody>
                  <a:tcPr/>
                </a:tc>
                <a:extLst>
                  <a:ext uri="{0D108BD9-81ED-4DB2-BD59-A6C34878D82A}">
                    <a16:rowId xmlns:a16="http://schemas.microsoft.com/office/drawing/2014/main" val="2014342676"/>
                  </a:ext>
                </a:extLst>
              </a:tr>
              <a:tr h="36122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22</a:t>
                      </a:r>
                    </a:p>
                  </a:txBody>
                  <a:tcPr anchor="ctr"/>
                </a:tc>
                <a:tc>
                  <a:txBody>
                    <a:bodyPr/>
                    <a:lstStyle/>
                    <a:p>
                      <a:pPr algn="just">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Los negocios conjuntos y la Resolución Técnica </a:t>
                      </a:r>
                      <a:r>
                        <a:rPr lang="es-AR" sz="1600" dirty="0" err="1">
                          <a:effectLst/>
                          <a:latin typeface="Arial" panose="020B0604020202020204" pitchFamily="34" charset="0"/>
                          <a:ea typeface="Calibri" panose="020F0502020204030204" pitchFamily="34" charset="0"/>
                          <a:cs typeface="Arial" panose="020B0604020202020204" pitchFamily="34" charset="0"/>
                        </a:rPr>
                        <a:t>Nº</a:t>
                      </a:r>
                      <a:r>
                        <a:rPr lang="es-AR" sz="1600" dirty="0">
                          <a:effectLst/>
                          <a:latin typeface="Arial" panose="020B0604020202020204" pitchFamily="34" charset="0"/>
                          <a:ea typeface="Calibri" panose="020F0502020204030204" pitchFamily="34" charset="0"/>
                          <a:cs typeface="Arial" panose="020B0604020202020204" pitchFamily="34" charset="0"/>
                        </a:rPr>
                        <a:t> 14</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0038985"/>
                  </a:ext>
                </a:extLst>
              </a:tr>
              <a:tr h="36122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23</a:t>
                      </a:r>
                    </a:p>
                  </a:txBody>
                  <a:tcPr anchor="ctr"/>
                </a:tc>
                <a:tc>
                  <a:txBody>
                    <a:bodyPr/>
                    <a:lstStyle/>
                    <a:p>
                      <a:pPr algn="just">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Activos intangibles.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0731564"/>
                  </a:ext>
                </a:extLst>
              </a:tr>
              <a:tr h="36122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24</a:t>
                      </a:r>
                    </a:p>
                  </a:txBody>
                  <a:tcPr anchor="ctr"/>
                </a:tc>
                <a:tc>
                  <a:txBody>
                    <a:bodyPr/>
                    <a:lstStyle/>
                    <a:p>
                      <a:pPr marL="0" marR="0" lvl="0" indent="0" algn="just" defTabSz="914431" rtl="0" eaLnBrk="1" fontAlgn="auto" latinLnBrk="0" hangingPunct="1">
                        <a:lnSpc>
                          <a:spcPct val="107000"/>
                        </a:lnSpc>
                        <a:spcBef>
                          <a:spcPts val="0"/>
                        </a:spcBef>
                        <a:spcAft>
                          <a:spcPts val="800"/>
                        </a:spcAft>
                        <a:buClrTx/>
                        <a:buSzTx/>
                        <a:buFontTx/>
                        <a:buNone/>
                        <a:tabLst/>
                        <a:defRPr/>
                      </a:pPr>
                      <a:r>
                        <a:rPr lang="es-AR" sz="1600" kern="1200" dirty="0">
                          <a:solidFill>
                            <a:schemeClr val="dk1"/>
                          </a:solidFill>
                          <a:effectLst/>
                          <a:latin typeface="Arial" panose="020B0604020202020204" pitchFamily="34" charset="0"/>
                          <a:ea typeface="+mn-ea"/>
                          <a:cs typeface="Arial" panose="020B0604020202020204" pitchFamily="34" charset="0"/>
                        </a:rPr>
                        <a:t>La tasa de interés en las normas contables profesionales.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0675618"/>
                  </a:ext>
                </a:extLst>
              </a:tr>
              <a:tr h="63824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25</a:t>
                      </a:r>
                    </a:p>
                  </a:txBody>
                  <a:tcPr anchor="ctr"/>
                </a:tc>
                <a:tc>
                  <a:txBody>
                    <a:bodyPr/>
                    <a:lstStyle/>
                    <a:p>
                      <a:pPr algn="just">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Casos prácticos sobre la resolución técnica 22: Actividad agropecuaria.</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6872405"/>
                  </a:ext>
                </a:extLst>
              </a:tr>
              <a:tr h="91975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26</a:t>
                      </a:r>
                    </a:p>
                  </a:txBody>
                  <a:tcPr anchor="ctr"/>
                </a:tc>
                <a:tc>
                  <a:txBody>
                    <a:bodyPr/>
                    <a:lstStyle/>
                    <a:p>
                      <a:pPr algn="just">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Determinación del costo de ventas a valores corrientes y los resultados por tenencia de los bienes de cambio. Un método simplificado.</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5838041"/>
                  </a:ext>
                </a:extLst>
              </a:tr>
              <a:tr h="36122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27</a:t>
                      </a:r>
                    </a:p>
                  </a:txBody>
                  <a:tcPr anchor="ctr"/>
                </a:tc>
                <a:tc>
                  <a:txBody>
                    <a:bodyPr/>
                    <a:lstStyle/>
                    <a:p>
                      <a:pPr algn="just">
                        <a:lnSpc>
                          <a:spcPct val="107000"/>
                        </a:lnSpc>
                        <a:spcAft>
                          <a:spcPts val="800"/>
                        </a:spcAft>
                      </a:pPr>
                      <a:r>
                        <a:rPr lang="es-ES" sz="1600" dirty="0">
                          <a:latin typeface="Arial" panose="020B0604020202020204" pitchFamily="34" charset="0"/>
                          <a:cs typeface="Arial" panose="020B0604020202020204" pitchFamily="34" charset="0"/>
                        </a:rPr>
                        <a:t>Tratamiento Contable de los Arrendamientos Financieros</a:t>
                      </a:r>
                    </a:p>
                  </a:txBody>
                  <a:tcPr/>
                </a:tc>
                <a:extLst>
                  <a:ext uri="{0D108BD9-81ED-4DB2-BD59-A6C34878D82A}">
                    <a16:rowId xmlns:a16="http://schemas.microsoft.com/office/drawing/2014/main" val="196364811"/>
                  </a:ext>
                </a:extLst>
              </a:tr>
              <a:tr h="36122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28</a:t>
                      </a:r>
                    </a:p>
                  </a:txBody>
                  <a:tcPr anchor="ctr"/>
                </a:tc>
                <a:tc>
                  <a:txBody>
                    <a:bodyPr/>
                    <a:lstStyle/>
                    <a:p>
                      <a:pPr algn="just">
                        <a:lnSpc>
                          <a:spcPct val="107000"/>
                        </a:lnSpc>
                        <a:spcAft>
                          <a:spcPts val="800"/>
                        </a:spcAft>
                      </a:pPr>
                      <a:r>
                        <a:rPr lang="es-ES" sz="1600" dirty="0">
                          <a:latin typeface="Arial" panose="020B0604020202020204" pitchFamily="34" charset="0"/>
                          <a:cs typeface="Arial" panose="020B0604020202020204" pitchFamily="34" charset="0"/>
                        </a:rPr>
                        <a:t>Estados contables comparativos</a:t>
                      </a:r>
                    </a:p>
                  </a:txBody>
                  <a:tcPr/>
                </a:tc>
                <a:extLst>
                  <a:ext uri="{0D108BD9-81ED-4DB2-BD59-A6C34878D82A}">
                    <a16:rowId xmlns:a16="http://schemas.microsoft.com/office/drawing/2014/main" val="34561207"/>
                  </a:ext>
                </a:extLst>
              </a:tr>
              <a:tr h="516825">
                <a:tc vMerge="1">
                  <a:txBody>
                    <a:bodyPr/>
                    <a:lstStyle/>
                    <a:p>
                      <a:endParaRPr lang="es-ES" dirty="0"/>
                    </a:p>
                  </a:txBody>
                  <a:tcPr/>
                </a:tc>
                <a:tc>
                  <a:txBody>
                    <a:bodyPr/>
                    <a:lstStyle/>
                    <a:p>
                      <a:pPr algn="l"/>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29</a:t>
                      </a:r>
                    </a:p>
                  </a:txBody>
                  <a:tcPr anchor="ctr"/>
                </a:tc>
                <a:tc>
                  <a:txBody>
                    <a:bodyPr/>
                    <a:lstStyle/>
                    <a:p>
                      <a:pPr>
                        <a:lnSpc>
                          <a:spcPct val="107000"/>
                        </a:lnSpc>
                        <a:spcAft>
                          <a:spcPts val="800"/>
                        </a:spcAft>
                      </a:pPr>
                      <a:r>
                        <a:rPr lang="es-AR" sz="1600" dirty="0">
                          <a:effectLst/>
                          <a:latin typeface="Arial" panose="020B0604020202020204" pitchFamily="34" charset="0"/>
                          <a:ea typeface="Calibri" panose="020F0502020204030204" pitchFamily="34" charset="0"/>
                          <a:cs typeface="Arial" panose="020B0604020202020204" pitchFamily="34" charset="0"/>
                        </a:rPr>
                        <a:t>Estado de flujo de efectivo</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4847050"/>
                  </a:ext>
                </a:extLst>
              </a:tr>
            </a:tbl>
          </a:graphicData>
        </a:graphic>
      </p:graphicFrame>
    </p:spTree>
    <p:extLst>
      <p:ext uri="{BB962C8B-B14F-4D97-AF65-F5344CB8AC3E}">
        <p14:creationId xmlns:p14="http://schemas.microsoft.com/office/powerpoint/2010/main" val="40555657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403AC8B-AB24-4713-85D0-40FA6BB3C090}"/>
              </a:ext>
            </a:extLst>
          </p:cNvPr>
          <p:cNvGraphicFramePr>
            <a:graphicFrameLocks noGrp="1"/>
          </p:cNvGraphicFramePr>
          <p:nvPr>
            <p:extLst>
              <p:ext uri="{D42A27DB-BD31-4B8C-83A1-F6EECF244321}">
                <p14:modId xmlns:p14="http://schemas.microsoft.com/office/powerpoint/2010/main" val="2918341702"/>
              </p:ext>
            </p:extLst>
          </p:nvPr>
        </p:nvGraphicFramePr>
        <p:xfrm>
          <a:off x="1104180" y="483079"/>
          <a:ext cx="9368287" cy="6012670"/>
        </p:xfrm>
        <a:graphic>
          <a:graphicData uri="http://schemas.openxmlformats.org/drawingml/2006/table">
            <a:tbl>
              <a:tblPr firstRow="1" bandRow="1">
                <a:tableStyleId>{5C22544A-7EE6-4342-B048-85BDC9FD1C3A}</a:tableStyleId>
              </a:tblPr>
              <a:tblGrid>
                <a:gridCol w="2346369">
                  <a:extLst>
                    <a:ext uri="{9D8B030D-6E8A-4147-A177-3AD203B41FA5}">
                      <a16:colId xmlns:a16="http://schemas.microsoft.com/office/drawing/2014/main" val="548422718"/>
                    </a:ext>
                  </a:extLst>
                </a:gridCol>
                <a:gridCol w="773528">
                  <a:extLst>
                    <a:ext uri="{9D8B030D-6E8A-4147-A177-3AD203B41FA5}">
                      <a16:colId xmlns:a16="http://schemas.microsoft.com/office/drawing/2014/main" val="2116798563"/>
                    </a:ext>
                  </a:extLst>
                </a:gridCol>
                <a:gridCol w="6248390">
                  <a:extLst>
                    <a:ext uri="{9D8B030D-6E8A-4147-A177-3AD203B41FA5}">
                      <a16:colId xmlns:a16="http://schemas.microsoft.com/office/drawing/2014/main" val="1723027256"/>
                    </a:ext>
                  </a:extLst>
                </a:gridCol>
              </a:tblGrid>
              <a:tr h="1214904">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098967210"/>
                  </a:ext>
                </a:extLst>
              </a:tr>
              <a:tr h="353943">
                <a:tc rowSpan="4">
                  <a:txBody>
                    <a:bodyPr/>
                    <a:lstStyle/>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INFORMES </a:t>
                      </a:r>
                    </a:p>
                    <a:p>
                      <a:pPr algn="ctr"/>
                      <a:r>
                        <a:rPr lang="es-ES" sz="1500" b="1" dirty="0">
                          <a:latin typeface="Arial" panose="020B0604020202020204" pitchFamily="34" charset="0"/>
                          <a:cs typeface="Arial" panose="020B0604020202020204" pitchFamily="34" charset="0"/>
                        </a:rPr>
                        <a:t>CECYT</a:t>
                      </a: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AREA CONTABILIDAD</a:t>
                      </a:r>
                    </a:p>
                    <a:p>
                      <a:pPr algn="ctr"/>
                      <a:endParaRPr lang="es-ES" sz="1500" b="1"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30</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AR" sz="1600" kern="1200" dirty="0">
                          <a:solidFill>
                            <a:schemeClr val="dk1"/>
                          </a:solidFill>
                          <a:effectLst/>
                          <a:latin typeface="Arial" panose="020B0604020202020204" pitchFamily="34" charset="0"/>
                          <a:ea typeface="+mn-ea"/>
                          <a:cs typeface="Arial" panose="020B0604020202020204" pitchFamily="34" charset="0"/>
                        </a:rPr>
                        <a:t>Bienes de uso</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4724761"/>
                  </a:ext>
                </a:extLst>
              </a:tr>
              <a:tr h="619400">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31</a:t>
                      </a:r>
                    </a:p>
                  </a:txBody>
                  <a:tcPr anchor="ctr"/>
                </a:tc>
                <a:tc>
                  <a:txBody>
                    <a:bodyPr/>
                    <a:lstStyle/>
                    <a:p>
                      <a:pPr algn="just"/>
                      <a:r>
                        <a:rPr lang="es-AR" sz="1600" kern="1200" dirty="0">
                          <a:solidFill>
                            <a:schemeClr val="dk1"/>
                          </a:solidFill>
                          <a:effectLst/>
                          <a:latin typeface="Arial" panose="020B0604020202020204" pitchFamily="34" charset="0"/>
                          <a:ea typeface="+mn-ea"/>
                          <a:cs typeface="Arial" panose="020B0604020202020204" pitchFamily="34" charset="0"/>
                        </a:rPr>
                        <a:t>Modelos de estados contables e información complementaria para entes cooperativos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3878094"/>
                  </a:ext>
                </a:extLst>
              </a:tr>
              <a:tr h="6194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32</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AR" sz="1600" kern="1200" dirty="0">
                          <a:solidFill>
                            <a:schemeClr val="dk1"/>
                          </a:solidFill>
                          <a:effectLst/>
                          <a:latin typeface="Arial" panose="020B0604020202020204" pitchFamily="34" charset="0"/>
                          <a:ea typeface="+mn-ea"/>
                          <a:cs typeface="Arial" panose="020B0604020202020204" pitchFamily="34" charset="0"/>
                        </a:rPr>
                        <a:t>Modelo estándar de estados contables para empresas que no califican como entes pequeños...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4803861"/>
                  </a:ext>
                </a:extLst>
              </a:tr>
              <a:tr h="35394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33</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Activos Biológicos de Largo Plazo</a:t>
                      </a:r>
                    </a:p>
                  </a:txBody>
                  <a:tcPr/>
                </a:tc>
                <a:extLst>
                  <a:ext uri="{0D108BD9-81ED-4DB2-BD59-A6C34878D82A}">
                    <a16:rowId xmlns:a16="http://schemas.microsoft.com/office/drawing/2014/main" val="873026182"/>
                  </a:ext>
                </a:extLst>
              </a:tr>
              <a:tr h="1415772">
                <a:tc>
                  <a:txBody>
                    <a:bodyPr/>
                    <a:lstStyle/>
                    <a:p>
                      <a:pPr algn="ctr"/>
                      <a:r>
                        <a:rPr lang="es-ES" sz="1500" b="1" dirty="0">
                          <a:latin typeface="Arial" panose="020B0604020202020204" pitchFamily="34" charset="0"/>
                          <a:cs typeface="Arial" panose="020B0604020202020204" pitchFamily="34" charset="0"/>
                        </a:rPr>
                        <a:t>INFORMES </a:t>
                      </a:r>
                    </a:p>
                    <a:p>
                      <a:pPr algn="ctr"/>
                      <a:r>
                        <a:rPr lang="es-ES" sz="1500" b="1" dirty="0">
                          <a:latin typeface="Arial" panose="020B0604020202020204" pitchFamily="34" charset="0"/>
                          <a:cs typeface="Arial" panose="020B0604020202020204" pitchFamily="34" charset="0"/>
                        </a:rPr>
                        <a:t>CECYT</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AREA CONTABILIDAD DE GESTION</a:t>
                      </a:r>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Arial" panose="020B0604020202020204" pitchFamily="34" charset="0"/>
                          <a:ea typeface="+mn-ea"/>
                          <a:cs typeface="Arial" panose="020B0604020202020204" pitchFamily="34" charset="0"/>
                        </a:rPr>
                        <a:t>La valuación de los bienes de cambio en los estados de situación patrimonial de empresas industriales</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58389911"/>
                  </a:ext>
                </a:extLst>
              </a:tr>
              <a:tr h="619400">
                <a:tc rowSpan="2">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CECYT</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AREA EDUCACION</a:t>
                      </a:r>
                      <a:endPar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Arial" panose="020B0604020202020204" pitchFamily="34" charset="0"/>
                          <a:ea typeface="+mn-ea"/>
                          <a:cs typeface="Arial" panose="020B0604020202020204" pitchFamily="34" charset="0"/>
                        </a:rPr>
                        <a:t>Formación y ejercicio profesional. Desarrollo profesional continuo de contadores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9188104"/>
                  </a:ext>
                </a:extLst>
              </a:tr>
              <a:tr h="79637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Formación Y Desarrollo Profesional de Contadores - Tensiones y desafíos.</a:t>
                      </a:r>
                    </a:p>
                  </a:txBody>
                  <a:tcPr/>
                </a:tc>
                <a:extLst>
                  <a:ext uri="{0D108BD9-81ED-4DB2-BD59-A6C34878D82A}">
                    <a16:rowId xmlns:a16="http://schemas.microsoft.com/office/drawing/2014/main" val="3552530555"/>
                  </a:ext>
                </a:extLst>
              </a:tr>
            </a:tbl>
          </a:graphicData>
        </a:graphic>
      </p:graphicFrame>
    </p:spTree>
    <p:extLst>
      <p:ext uri="{BB962C8B-B14F-4D97-AF65-F5344CB8AC3E}">
        <p14:creationId xmlns:p14="http://schemas.microsoft.com/office/powerpoint/2010/main" val="548106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DD4412E3-9BDE-4C3E-BD63-3B312B2AF033}"/>
              </a:ext>
            </a:extLst>
          </p:cNvPr>
          <p:cNvGraphicFramePr>
            <a:graphicFrameLocks noGrp="1"/>
          </p:cNvGraphicFramePr>
          <p:nvPr>
            <p:extLst>
              <p:ext uri="{D42A27DB-BD31-4B8C-83A1-F6EECF244321}">
                <p14:modId xmlns:p14="http://schemas.microsoft.com/office/powerpoint/2010/main" val="2823817660"/>
              </p:ext>
            </p:extLst>
          </p:nvPr>
        </p:nvGraphicFramePr>
        <p:xfrm>
          <a:off x="1081517" y="506251"/>
          <a:ext cx="9420044" cy="4472012"/>
        </p:xfrm>
        <a:graphic>
          <a:graphicData uri="http://schemas.openxmlformats.org/drawingml/2006/table">
            <a:tbl>
              <a:tblPr firstRow="1" bandRow="1">
                <a:tableStyleId>{5C22544A-7EE6-4342-B048-85BDC9FD1C3A}</a:tableStyleId>
              </a:tblPr>
              <a:tblGrid>
                <a:gridCol w="2268746">
                  <a:extLst>
                    <a:ext uri="{9D8B030D-6E8A-4147-A177-3AD203B41FA5}">
                      <a16:colId xmlns:a16="http://schemas.microsoft.com/office/drawing/2014/main" val="4168653349"/>
                    </a:ext>
                  </a:extLst>
                </a:gridCol>
                <a:gridCol w="828136">
                  <a:extLst>
                    <a:ext uri="{9D8B030D-6E8A-4147-A177-3AD203B41FA5}">
                      <a16:colId xmlns:a16="http://schemas.microsoft.com/office/drawing/2014/main" val="3902327893"/>
                    </a:ext>
                  </a:extLst>
                </a:gridCol>
                <a:gridCol w="6323162">
                  <a:extLst>
                    <a:ext uri="{9D8B030D-6E8A-4147-A177-3AD203B41FA5}">
                      <a16:colId xmlns:a16="http://schemas.microsoft.com/office/drawing/2014/main" val="2345183372"/>
                    </a:ext>
                  </a:extLst>
                </a:gridCol>
              </a:tblGrid>
              <a:tr h="129796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892403757"/>
                  </a:ext>
                </a:extLst>
              </a:tr>
              <a:tr h="1145172">
                <a:tc rowSpan="2">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CECYT</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AREA EDUCACION</a:t>
                      </a:r>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endParaRPr lang="es-ES"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Arial" panose="020B0604020202020204" pitchFamily="34" charset="0"/>
                          <a:ea typeface="+mn-ea"/>
                          <a:cs typeface="Arial" panose="020B0604020202020204" pitchFamily="34" charset="0"/>
                        </a:rPr>
                        <a:t>Las TIC en la formación y el desarrollo profesional continuo de profesionales de Ciencias Económicas</a:t>
                      </a:r>
                    </a:p>
                    <a:p>
                      <a:pPr marL="0" marR="0" lvl="0" indent="0" algn="just" defTabSz="914431" rtl="0" eaLnBrk="1" fontAlgn="auto" latinLnBrk="0" hangingPunct="1">
                        <a:lnSpc>
                          <a:spcPct val="100000"/>
                        </a:lnSpc>
                        <a:spcBef>
                          <a:spcPts val="0"/>
                        </a:spcBef>
                        <a:spcAft>
                          <a:spcPts val="0"/>
                        </a:spcAft>
                        <a:buClrTx/>
                        <a:buSzTx/>
                        <a:buFontTx/>
                        <a:buNone/>
                        <a:tabLst/>
                        <a:defRPr/>
                      </a:pP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74921502"/>
                  </a:ext>
                </a:extLst>
              </a:tr>
              <a:tr h="202887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endParaRPr lang="es-ES" sz="1600" kern="120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914431"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Arial" panose="020B0604020202020204" pitchFamily="34" charset="0"/>
                          <a:ea typeface="+mn-ea"/>
                          <a:cs typeface="Arial" panose="020B0604020202020204" pitchFamily="34" charset="0"/>
                        </a:rPr>
                        <a:t>PARA UNA PROFESION CON FUTURO: Una profesión 4.0 - Aportes del Área de Educación CECYT- FACPE a la formación y el desarrollo profesional continuo.</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043890"/>
                  </a:ext>
                </a:extLst>
              </a:tr>
            </a:tbl>
          </a:graphicData>
        </a:graphic>
      </p:graphicFrame>
    </p:spTree>
    <p:extLst>
      <p:ext uri="{BB962C8B-B14F-4D97-AF65-F5344CB8AC3E}">
        <p14:creationId xmlns:p14="http://schemas.microsoft.com/office/powerpoint/2010/main" val="37511203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54AF3D7-BFDC-4B29-A8A0-59FC321C74A8}"/>
              </a:ext>
            </a:extLst>
          </p:cNvPr>
          <p:cNvGraphicFramePr>
            <a:graphicFrameLocks noGrp="1"/>
          </p:cNvGraphicFramePr>
          <p:nvPr>
            <p:extLst>
              <p:ext uri="{D42A27DB-BD31-4B8C-83A1-F6EECF244321}">
                <p14:modId xmlns:p14="http://schemas.microsoft.com/office/powerpoint/2010/main" val="3333238047"/>
              </p:ext>
            </p:extLst>
          </p:nvPr>
        </p:nvGraphicFramePr>
        <p:xfrm>
          <a:off x="1027611" y="496389"/>
          <a:ext cx="9474926" cy="6202680"/>
        </p:xfrm>
        <a:graphic>
          <a:graphicData uri="http://schemas.openxmlformats.org/drawingml/2006/table">
            <a:tbl>
              <a:tblPr firstRow="1" bandRow="1">
                <a:tableStyleId>{5C22544A-7EE6-4342-B048-85BDC9FD1C3A}</a:tableStyleId>
              </a:tblPr>
              <a:tblGrid>
                <a:gridCol w="9474926">
                  <a:extLst>
                    <a:ext uri="{9D8B030D-6E8A-4147-A177-3AD203B41FA5}">
                      <a16:colId xmlns:a16="http://schemas.microsoft.com/office/drawing/2014/main" val="3061055340"/>
                    </a:ext>
                  </a:extLst>
                </a:gridCol>
              </a:tblGrid>
              <a:tr h="1001660">
                <a:tc>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extLst>
                  <a:ext uri="{0D108BD9-81ED-4DB2-BD59-A6C34878D82A}">
                    <a16:rowId xmlns:a16="http://schemas.microsoft.com/office/drawing/2014/main" val="3941447816"/>
                  </a:ext>
                </a:extLst>
              </a:tr>
              <a:tr h="4502157">
                <a:tc>
                  <a:txBody>
                    <a:bodyPr/>
                    <a:lstStyle/>
                    <a:p>
                      <a:endParaRPr lang="es-ES" dirty="0"/>
                    </a:p>
                    <a:p>
                      <a:pPr algn="ctr"/>
                      <a:r>
                        <a:rPr lang="es-ES" sz="4000" b="1" dirty="0">
                          <a:latin typeface="Arial" panose="020B0604020202020204" pitchFamily="34" charset="0"/>
                          <a:cs typeface="Arial" panose="020B0604020202020204" pitchFamily="34" charset="0"/>
                        </a:rPr>
                        <a:t>MEMORANDOS </a:t>
                      </a:r>
                    </a:p>
                    <a:p>
                      <a:pPr algn="ctr"/>
                      <a:r>
                        <a:rPr lang="es-ES" sz="4000" b="1" dirty="0">
                          <a:latin typeface="Arial" panose="020B0604020202020204" pitchFamily="34" charset="0"/>
                          <a:cs typeface="Arial" panose="020B0604020202020204" pitchFamily="34" charset="0"/>
                        </a:rPr>
                        <a:t>DE SECRETARIA TECNICA </a:t>
                      </a:r>
                    </a:p>
                    <a:p>
                      <a:pPr algn="ctr"/>
                      <a:r>
                        <a:rPr lang="es-ES" sz="4000" b="1" dirty="0">
                          <a:latin typeface="Arial" panose="020B0604020202020204" pitchFamily="34" charset="0"/>
                          <a:cs typeface="Arial" panose="020B0604020202020204" pitchFamily="34" charset="0"/>
                        </a:rPr>
                        <a:t>- </a:t>
                      </a:r>
                    </a:p>
                    <a:p>
                      <a:pPr algn="ctr"/>
                      <a:r>
                        <a:rPr lang="es-ES" sz="4000" b="1" dirty="0">
                          <a:latin typeface="Arial" panose="020B0604020202020204" pitchFamily="34" charset="0"/>
                          <a:cs typeface="Arial" panose="020B0604020202020204" pitchFamily="34" charset="0"/>
                        </a:rPr>
                        <a:t>FACPCE</a:t>
                      </a:r>
                    </a:p>
                    <a:p>
                      <a:pPr algn="ctr"/>
                      <a:endParaRPr lang="es-ES" sz="4000" b="1" dirty="0">
                        <a:latin typeface="Arial" panose="020B0604020202020204" pitchFamily="34" charset="0"/>
                        <a:cs typeface="Arial" panose="020B0604020202020204" pitchFamily="34" charset="0"/>
                      </a:endParaRPr>
                    </a:p>
                    <a:p>
                      <a:pPr algn="ctr"/>
                      <a:endParaRPr lang="es-ES" sz="2100" b="1" dirty="0">
                        <a:latin typeface="Arial" panose="020B0604020202020204" pitchFamily="34" charset="0"/>
                        <a:cs typeface="Arial" panose="020B0604020202020204" pitchFamily="34" charset="0"/>
                      </a:endParaRPr>
                    </a:p>
                    <a:p>
                      <a:pPr marL="1524000" indent="-342900" algn="l">
                        <a:buFont typeface="Wingdings" panose="05000000000000000000" pitchFamily="2" charset="2"/>
                        <a:buChar char="§"/>
                      </a:pPr>
                      <a:r>
                        <a:rPr lang="es-ES" sz="2100" b="1" dirty="0">
                          <a:latin typeface="Arial" panose="020B0604020202020204" pitchFamily="34" charset="0"/>
                          <a:cs typeface="Arial" panose="020B0604020202020204" pitchFamily="34" charset="0"/>
                        </a:rPr>
                        <a:t>SERIE: A   (Auditoria)</a:t>
                      </a:r>
                    </a:p>
                    <a:p>
                      <a:pPr marL="1524000" indent="-342900" algn="l">
                        <a:buFont typeface="Wingdings" panose="05000000000000000000" pitchFamily="2" charset="2"/>
                        <a:buChar char="§"/>
                      </a:pPr>
                      <a:r>
                        <a:rPr lang="es-ES" sz="2100" b="1" dirty="0">
                          <a:latin typeface="Arial" panose="020B0604020202020204" pitchFamily="34" charset="0"/>
                          <a:cs typeface="Arial" panose="020B0604020202020204" pitchFamily="34" charset="0"/>
                        </a:rPr>
                        <a:t>SERIE: C   (Contabilidad)</a:t>
                      </a:r>
                    </a:p>
                    <a:p>
                      <a:pPr marL="1524000" indent="-357188" algn="l">
                        <a:buFont typeface="Wingdings" panose="05000000000000000000" pitchFamily="2" charset="2"/>
                        <a:buChar char="§"/>
                      </a:pPr>
                      <a:r>
                        <a:rPr lang="es-ES" sz="2100" b="1" dirty="0">
                          <a:latin typeface="Arial" panose="020B0604020202020204" pitchFamily="34" charset="0"/>
                          <a:cs typeface="Arial" panose="020B0604020202020204" pitchFamily="34" charset="0"/>
                        </a:rPr>
                        <a:t>SERIE: O   (Otros)</a:t>
                      </a:r>
                      <a:endParaRPr lang="es-ES" sz="2100" dirty="0">
                        <a:latin typeface="Arial" panose="020B0604020202020204" pitchFamily="34" charset="0"/>
                        <a:cs typeface="Arial" panose="020B0604020202020204" pitchFamily="34" charset="0"/>
                      </a:endParaRPr>
                    </a:p>
                    <a:p>
                      <a:pPr algn="ctr"/>
                      <a:endParaRPr lang="es-ES" dirty="0"/>
                    </a:p>
                  </a:txBody>
                  <a:tcPr/>
                </a:tc>
                <a:extLst>
                  <a:ext uri="{0D108BD9-81ED-4DB2-BD59-A6C34878D82A}">
                    <a16:rowId xmlns:a16="http://schemas.microsoft.com/office/drawing/2014/main" val="3456695244"/>
                  </a:ext>
                </a:extLst>
              </a:tr>
            </a:tbl>
          </a:graphicData>
        </a:graphic>
      </p:graphicFrame>
    </p:spTree>
    <p:extLst>
      <p:ext uri="{BB962C8B-B14F-4D97-AF65-F5344CB8AC3E}">
        <p14:creationId xmlns:p14="http://schemas.microsoft.com/office/powerpoint/2010/main" val="113688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2603043171"/>
              </p:ext>
            </p:extLst>
          </p:nvPr>
        </p:nvGraphicFramePr>
        <p:xfrm>
          <a:off x="1045029" y="634482"/>
          <a:ext cx="9405257" cy="5630235"/>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16772">
                <a:tc>
                  <a:txBody>
                    <a:bodyPr/>
                    <a:lstStyle/>
                    <a:p>
                      <a:pPr algn="ctr"/>
                      <a:r>
                        <a:rPr lang="es-ES_tradnl" altLang="es-ES" sz="3000" b="1" dirty="0">
                          <a:solidFill>
                            <a:schemeClr val="tx1"/>
                          </a:solidFill>
                          <a:latin typeface="Arial "/>
                          <a:cs typeface="Arial" panose="020B0604020202020204" pitchFamily="34" charset="0"/>
                        </a:rPr>
                        <a:t>Reglamento R.G. 1022</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5081595">
                <a:tc>
                  <a:txBody>
                    <a:bodyPr/>
                    <a:lstStyle/>
                    <a:p>
                      <a:pPr algn="ctr">
                        <a:lnSpc>
                          <a:spcPct val="150000"/>
                        </a:lnSpc>
                        <a:buFontTx/>
                        <a:buNone/>
                      </a:pPr>
                      <a:r>
                        <a:rPr lang="es-ES" altLang="es-ES" sz="2200" b="1" dirty="0">
                          <a:latin typeface="Arial" panose="020B0604020202020204" pitchFamily="34" charset="0"/>
                          <a:cs typeface="Arial" panose="020B0604020202020204" pitchFamily="34" charset="0"/>
                        </a:rPr>
                        <a:t>EL CONSEJO DIRECTIVO DEL </a:t>
                      </a:r>
                    </a:p>
                    <a:p>
                      <a:pPr algn="ctr">
                        <a:lnSpc>
                          <a:spcPct val="150000"/>
                        </a:lnSpc>
                        <a:buFontTx/>
                        <a:buNone/>
                      </a:pPr>
                      <a:r>
                        <a:rPr lang="es-ES" altLang="es-ES" sz="2200" b="1" dirty="0">
                          <a:latin typeface="Arial" panose="020B0604020202020204" pitchFamily="34" charset="0"/>
                          <a:cs typeface="Arial" panose="020B0604020202020204" pitchFamily="34" charset="0"/>
                        </a:rPr>
                        <a:t>CONSEJO PROFESIONAL DE CIENCIAS ECONOMICAS DE SALTA RESUELV E :</a:t>
                      </a:r>
                    </a:p>
                    <a:p>
                      <a:pPr algn="ctr">
                        <a:lnSpc>
                          <a:spcPct val="100000"/>
                        </a:lnSpc>
                        <a:buFontTx/>
                        <a:buNone/>
                      </a:pPr>
                      <a:endParaRPr lang="es-ES" altLang="es-ES" sz="2200" dirty="0">
                        <a:latin typeface="Arial" panose="020B0604020202020204" pitchFamily="34" charset="0"/>
                        <a:cs typeface="Arial" panose="020B0604020202020204" pitchFamily="34" charset="0"/>
                      </a:endParaRPr>
                    </a:p>
                    <a:p>
                      <a:pPr algn="just">
                        <a:lnSpc>
                          <a:spcPct val="150000"/>
                        </a:lnSpc>
                        <a:buFontTx/>
                        <a:buNone/>
                      </a:pPr>
                      <a:r>
                        <a:rPr lang="es-ES" altLang="es-ES" sz="2200" b="1" dirty="0">
                          <a:latin typeface="Arial" panose="020B0604020202020204" pitchFamily="34" charset="0"/>
                          <a:cs typeface="Arial" panose="020B0604020202020204" pitchFamily="34" charset="0"/>
                        </a:rPr>
                        <a:t>ARTICULO 1º.-  </a:t>
                      </a:r>
                      <a:r>
                        <a:rPr lang="es-ES" altLang="es-ES" sz="2200" dirty="0">
                          <a:latin typeface="Arial" panose="020B0604020202020204" pitchFamily="34" charset="0"/>
                          <a:cs typeface="Arial" panose="020B0604020202020204" pitchFamily="34" charset="0"/>
                        </a:rPr>
                        <a:t>Aprobar el “REGLAMENTO DE CERTIFICACIONES DE FIRMAS Y CONTROL DE ACTUACIONES PROFESIONALES” y sus Anexos, que se acompañan a la presente Resolución.</a:t>
                      </a:r>
                    </a:p>
                    <a:p>
                      <a:pPr algn="just">
                        <a:lnSpc>
                          <a:spcPct val="150000"/>
                        </a:lnSpc>
                        <a:buFontTx/>
                        <a:buNone/>
                      </a:pPr>
                      <a:r>
                        <a:rPr lang="es-ES" altLang="es-ES" sz="2200" b="1" dirty="0">
                          <a:latin typeface="Arial" panose="020B0604020202020204" pitchFamily="34" charset="0"/>
                          <a:cs typeface="Arial" panose="020B0604020202020204" pitchFamily="34" charset="0"/>
                        </a:rPr>
                        <a:t>ARTICULO 2º.-</a:t>
                      </a:r>
                      <a:r>
                        <a:rPr lang="es-ES" altLang="es-ES" sz="2200" dirty="0">
                          <a:latin typeface="Arial" panose="020B0604020202020204" pitchFamily="34" charset="0"/>
                          <a:cs typeface="Arial" panose="020B0604020202020204" pitchFamily="34" charset="0"/>
                        </a:rPr>
                        <a:t>  Esta Resolución entrará en vigencia a partir del 2 de Mayo de 1.997. </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25211604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6932FEF8-9D15-462B-A0EC-CBE4C15BCADF}"/>
              </a:ext>
            </a:extLst>
          </p:cNvPr>
          <p:cNvGraphicFramePr>
            <a:graphicFrameLocks noGrp="1"/>
          </p:cNvGraphicFramePr>
          <p:nvPr>
            <p:extLst>
              <p:ext uri="{D42A27DB-BD31-4B8C-83A1-F6EECF244321}">
                <p14:modId xmlns:p14="http://schemas.microsoft.com/office/powerpoint/2010/main" val="584829757"/>
              </p:ext>
            </p:extLst>
          </p:nvPr>
        </p:nvGraphicFramePr>
        <p:xfrm>
          <a:off x="1112807" y="316825"/>
          <a:ext cx="9376914" cy="6100600"/>
        </p:xfrm>
        <a:graphic>
          <a:graphicData uri="http://schemas.openxmlformats.org/drawingml/2006/table">
            <a:tbl>
              <a:tblPr firstRow="1" bandRow="1">
                <a:tableStyleId>{5C22544A-7EE6-4342-B048-85BDC9FD1C3A}</a:tableStyleId>
              </a:tblPr>
              <a:tblGrid>
                <a:gridCol w="2225616">
                  <a:extLst>
                    <a:ext uri="{9D8B030D-6E8A-4147-A177-3AD203B41FA5}">
                      <a16:colId xmlns:a16="http://schemas.microsoft.com/office/drawing/2014/main" val="1620038567"/>
                    </a:ext>
                  </a:extLst>
                </a:gridCol>
                <a:gridCol w="819510">
                  <a:extLst>
                    <a:ext uri="{9D8B030D-6E8A-4147-A177-3AD203B41FA5}">
                      <a16:colId xmlns:a16="http://schemas.microsoft.com/office/drawing/2014/main" val="3513162997"/>
                    </a:ext>
                  </a:extLst>
                </a:gridCol>
                <a:gridCol w="6331788">
                  <a:extLst>
                    <a:ext uri="{9D8B030D-6E8A-4147-A177-3AD203B41FA5}">
                      <a16:colId xmlns:a16="http://schemas.microsoft.com/office/drawing/2014/main" val="2401321085"/>
                    </a:ext>
                  </a:extLst>
                </a:gridCol>
              </a:tblGrid>
              <a:tr h="1404934">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038678177"/>
                  </a:ext>
                </a:extLst>
              </a:tr>
              <a:tr h="1141500">
                <a:tc rowSpan="5">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AUDITORIA</a:t>
                      </a:r>
                    </a:p>
                  </a:txBody>
                  <a:tcPr/>
                </a:tc>
                <a:tc>
                  <a:txBody>
                    <a:bodyPr/>
                    <a:lstStyle/>
                    <a:p>
                      <a:pPr algn="ctr"/>
                      <a:r>
                        <a:rPr lang="es-ES" sz="1700" b="1" dirty="0" err="1">
                          <a:latin typeface="Arial" panose="020B0604020202020204" pitchFamily="34" charset="0"/>
                          <a:cs typeface="Arial" panose="020B0604020202020204" pitchFamily="34" charset="0"/>
                        </a:rPr>
                        <a:t>Nº</a:t>
                      </a:r>
                      <a:r>
                        <a:rPr lang="es-ES" sz="1700" b="1" dirty="0">
                          <a:latin typeface="Arial" panose="020B0604020202020204" pitchFamily="34" charset="0"/>
                          <a:cs typeface="Arial" panose="020B0604020202020204" pitchFamily="34" charset="0"/>
                        </a:rPr>
                        <a:t> 84</a:t>
                      </a:r>
                    </a:p>
                  </a:txBody>
                  <a:tcPr anchor="ctr"/>
                </a:tc>
                <a:tc>
                  <a:txBody>
                    <a:bodyPr/>
                    <a:lstStyle/>
                    <a:p>
                      <a:pPr algn="just"/>
                      <a:r>
                        <a:rPr lang="es-ES" sz="1600" dirty="0">
                          <a:latin typeface="Arial" panose="020B0604020202020204" pitchFamily="34" charset="0"/>
                          <a:cs typeface="Arial" panose="020B0604020202020204" pitchFamily="34" charset="0"/>
                        </a:rPr>
                        <a:t>Informe profesional requerido por el punto 1.6 de la Comunicación “A” 7553 del Banco Central de la República Argentina,</a:t>
                      </a:r>
                    </a:p>
                  </a:txBody>
                  <a:tcPr anchor="ctr"/>
                </a:tc>
                <a:extLst>
                  <a:ext uri="{0D108BD9-81ED-4DB2-BD59-A6C34878D82A}">
                    <a16:rowId xmlns:a16="http://schemas.microsoft.com/office/drawing/2014/main" val="1035628062"/>
                  </a:ext>
                </a:extLst>
              </a:tr>
              <a:tr h="733029">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83</a:t>
                      </a:r>
                    </a:p>
                  </a:txBody>
                  <a:tcPr anchor="ctr"/>
                </a:tc>
                <a:tc>
                  <a:txBody>
                    <a:bodyPr/>
                    <a:lstStyle/>
                    <a:p>
                      <a:pPr algn="just"/>
                      <a:r>
                        <a:rPr lang="es-ES" sz="1600" dirty="0">
                          <a:latin typeface="Arial" panose="020B0604020202020204" pitchFamily="34" charset="0"/>
                          <a:cs typeface="Arial" panose="020B0604020202020204" pitchFamily="34" charset="0"/>
                        </a:rPr>
                        <a:t> Informe profesional requerido por el ART. 5 de la RG AFIP 5074/2021. </a:t>
                      </a:r>
                    </a:p>
                  </a:txBody>
                  <a:tcPr anchor="ctr"/>
                </a:tc>
                <a:extLst>
                  <a:ext uri="{0D108BD9-81ED-4DB2-BD59-A6C34878D82A}">
                    <a16:rowId xmlns:a16="http://schemas.microsoft.com/office/drawing/2014/main" val="321520343"/>
                  </a:ext>
                </a:extLst>
              </a:tr>
              <a:tr h="924808">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82</a:t>
                      </a:r>
                    </a:p>
                  </a:txBody>
                  <a:tcPr anchor="ctr"/>
                </a:tc>
                <a:tc>
                  <a:txBody>
                    <a:bodyPr/>
                    <a:lstStyle/>
                    <a:p>
                      <a:pPr algn="just"/>
                      <a:r>
                        <a:rPr lang="es-ES" sz="1600" dirty="0">
                          <a:latin typeface="Arial" panose="020B0604020202020204" pitchFamily="34" charset="0"/>
                          <a:cs typeface="Arial" panose="020B0604020202020204" pitchFamily="34" charset="0"/>
                        </a:rPr>
                        <a:t>Modelos de Certificación sobre Información Contable a ser presentada en el Marco de la Ley 26.270 de “Promoción del Desarrollo y Producción de la Biotecnología Moderna”</a:t>
                      </a:r>
                    </a:p>
                  </a:txBody>
                  <a:tcPr anchor="ctr"/>
                </a:tc>
                <a:extLst>
                  <a:ext uri="{0D108BD9-81ED-4DB2-BD59-A6C34878D82A}">
                    <a16:rowId xmlns:a16="http://schemas.microsoft.com/office/drawing/2014/main" val="1836091861"/>
                  </a:ext>
                </a:extLst>
              </a:tr>
              <a:tr h="95970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81</a:t>
                      </a:r>
                    </a:p>
                  </a:txBody>
                  <a:tcPr anchor="ctr"/>
                </a:tc>
                <a:tc>
                  <a:txBody>
                    <a:bodyPr/>
                    <a:lstStyle/>
                    <a:p>
                      <a:pPr algn="just"/>
                      <a:r>
                        <a:rPr lang="es-ES" sz="1600" dirty="0">
                          <a:latin typeface="Arial" panose="020B0604020202020204" pitchFamily="34" charset="0"/>
                          <a:cs typeface="Arial" panose="020B0604020202020204" pitchFamily="34" charset="0"/>
                        </a:rPr>
                        <a:t>Informes Profesionales Requeridos por el Artículo 3° Inciso 5 de la Resolución General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4930/2021 de la Administración Federal de Ingresos Públicos</a:t>
                      </a:r>
                    </a:p>
                  </a:txBody>
                  <a:tcPr anchor="ctr"/>
                </a:tc>
                <a:extLst>
                  <a:ext uri="{0D108BD9-81ED-4DB2-BD59-A6C34878D82A}">
                    <a16:rowId xmlns:a16="http://schemas.microsoft.com/office/drawing/2014/main" val="2287775758"/>
                  </a:ext>
                </a:extLst>
              </a:tr>
              <a:tr h="936623">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80</a:t>
                      </a:r>
                    </a:p>
                  </a:txBody>
                  <a:tcPr anchor="ctr"/>
                </a:tc>
                <a:tc>
                  <a:txBody>
                    <a:bodyPr/>
                    <a:lstStyle/>
                    <a:p>
                      <a:pPr algn="just"/>
                      <a:r>
                        <a:rPr lang="es-ES" sz="1600" dirty="0">
                          <a:latin typeface="Arial" panose="020B0604020202020204" pitchFamily="34" charset="0"/>
                          <a:cs typeface="Arial" panose="020B0604020202020204" pitchFamily="34" charset="0"/>
                        </a:rPr>
                        <a:t>Certificación Profesional Requerida por el artículo 3° de la Resolución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938/2020 del Ministerio de Trabajo, Empleo y Seguridad Social</a:t>
                      </a:r>
                    </a:p>
                  </a:txBody>
                  <a:tcPr anchor="ctr"/>
                </a:tc>
                <a:extLst>
                  <a:ext uri="{0D108BD9-81ED-4DB2-BD59-A6C34878D82A}">
                    <a16:rowId xmlns:a16="http://schemas.microsoft.com/office/drawing/2014/main" val="882361016"/>
                  </a:ext>
                </a:extLst>
              </a:tr>
            </a:tbl>
          </a:graphicData>
        </a:graphic>
      </p:graphicFrame>
    </p:spTree>
    <p:extLst>
      <p:ext uri="{BB962C8B-B14F-4D97-AF65-F5344CB8AC3E}">
        <p14:creationId xmlns:p14="http://schemas.microsoft.com/office/powerpoint/2010/main" val="14866817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6932FEF8-9D15-462B-A0EC-CBE4C15BCADF}"/>
              </a:ext>
            </a:extLst>
          </p:cNvPr>
          <p:cNvGraphicFramePr>
            <a:graphicFrameLocks noGrp="1"/>
          </p:cNvGraphicFramePr>
          <p:nvPr>
            <p:extLst>
              <p:ext uri="{D42A27DB-BD31-4B8C-83A1-F6EECF244321}">
                <p14:modId xmlns:p14="http://schemas.microsoft.com/office/powerpoint/2010/main" val="2008492695"/>
              </p:ext>
            </p:extLst>
          </p:nvPr>
        </p:nvGraphicFramePr>
        <p:xfrm>
          <a:off x="1112807" y="316821"/>
          <a:ext cx="9376913" cy="6103433"/>
        </p:xfrm>
        <a:graphic>
          <a:graphicData uri="http://schemas.openxmlformats.org/drawingml/2006/table">
            <a:tbl>
              <a:tblPr firstRow="1" bandRow="1">
                <a:tableStyleId>{5C22544A-7EE6-4342-B048-85BDC9FD1C3A}</a:tableStyleId>
              </a:tblPr>
              <a:tblGrid>
                <a:gridCol w="2225616">
                  <a:extLst>
                    <a:ext uri="{9D8B030D-6E8A-4147-A177-3AD203B41FA5}">
                      <a16:colId xmlns:a16="http://schemas.microsoft.com/office/drawing/2014/main" val="1620038567"/>
                    </a:ext>
                  </a:extLst>
                </a:gridCol>
                <a:gridCol w="819509">
                  <a:extLst>
                    <a:ext uri="{9D8B030D-6E8A-4147-A177-3AD203B41FA5}">
                      <a16:colId xmlns:a16="http://schemas.microsoft.com/office/drawing/2014/main" val="3513162997"/>
                    </a:ext>
                  </a:extLst>
                </a:gridCol>
                <a:gridCol w="6331788">
                  <a:extLst>
                    <a:ext uri="{9D8B030D-6E8A-4147-A177-3AD203B41FA5}">
                      <a16:colId xmlns:a16="http://schemas.microsoft.com/office/drawing/2014/main" val="2401321085"/>
                    </a:ext>
                  </a:extLst>
                </a:gridCol>
              </a:tblGrid>
              <a:tr h="1374401">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038678177"/>
                  </a:ext>
                </a:extLst>
              </a:tr>
              <a:tr h="1085393">
                <a:tc rowSpan="4">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AUDITORIA</a:t>
                      </a: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79</a:t>
                      </a:r>
                    </a:p>
                  </a:txBody>
                  <a:tcPr anchor="ctr"/>
                </a:tc>
                <a:tc>
                  <a:txBody>
                    <a:bodyPr/>
                    <a:lstStyle/>
                    <a:p>
                      <a:pPr algn="just"/>
                      <a:r>
                        <a:rPr lang="es-ES" sz="1600" dirty="0">
                          <a:latin typeface="Arial" panose="020B0604020202020204" pitchFamily="34" charset="0"/>
                          <a:cs typeface="Arial" panose="020B0604020202020204" pitchFamily="34" charset="0"/>
                        </a:rPr>
                        <a:t>Informes profesionales requeridos por el Artículo 59 de la Resolución General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4816/2020 de la Administración Federal de Ingresos Públicos</a:t>
                      </a:r>
                    </a:p>
                  </a:txBody>
                  <a:tcPr anchor="ctr"/>
                </a:tc>
                <a:extLst>
                  <a:ext uri="{0D108BD9-81ED-4DB2-BD59-A6C34878D82A}">
                    <a16:rowId xmlns:a16="http://schemas.microsoft.com/office/drawing/2014/main" val="1035628062"/>
                  </a:ext>
                </a:extLst>
              </a:tr>
              <a:tr h="1018074">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78</a:t>
                      </a:r>
                    </a:p>
                  </a:txBody>
                  <a:tcPr anchor="ctr"/>
                </a:tc>
                <a:tc>
                  <a:txBody>
                    <a:bodyPr/>
                    <a:lstStyle/>
                    <a:p>
                      <a:pPr algn="just"/>
                      <a:r>
                        <a:rPr lang="es-ES" sz="1600" dirty="0">
                          <a:latin typeface="Arial" panose="020B0604020202020204" pitchFamily="34" charset="0"/>
                          <a:cs typeface="Arial" panose="020B0604020202020204" pitchFamily="34" charset="0"/>
                        </a:rPr>
                        <a:t>Presentación de Información Histórica como información separada de los estados contables con fines generales ajustados por inflación – Informe Profesional</a:t>
                      </a:r>
                    </a:p>
                  </a:txBody>
                  <a:tcPr anchor="ctr"/>
                </a:tc>
                <a:extLst>
                  <a:ext uri="{0D108BD9-81ED-4DB2-BD59-A6C34878D82A}">
                    <a16:rowId xmlns:a16="http://schemas.microsoft.com/office/drawing/2014/main" val="1836091861"/>
                  </a:ext>
                </a:extLst>
              </a:tr>
              <a:tr h="116834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77</a:t>
                      </a:r>
                    </a:p>
                  </a:txBody>
                  <a:tcPr anchor="ctr"/>
                </a:tc>
                <a:tc>
                  <a:txBody>
                    <a:bodyPr/>
                    <a:lstStyle/>
                    <a:p>
                      <a:pPr algn="just"/>
                      <a:r>
                        <a:rPr lang="es-ES" sz="1600" dirty="0">
                          <a:latin typeface="Arial" panose="020B0604020202020204" pitchFamily="34" charset="0"/>
                          <a:cs typeface="Arial" panose="020B0604020202020204" pitchFamily="34" charset="0"/>
                        </a:rPr>
                        <a:t>Aplicación del párrafo 2.20 de la Resolución de Junta de Gobierno 420/11 ante la reanudación de la </a:t>
                      </a:r>
                      <a:r>
                        <a:rPr lang="es-ES" sz="1600" dirty="0" err="1">
                          <a:latin typeface="Arial" panose="020B0604020202020204" pitchFamily="34" charset="0"/>
                          <a:cs typeface="Arial" panose="020B0604020202020204" pitchFamily="34" charset="0"/>
                        </a:rPr>
                        <a:t>reexpresión</a:t>
                      </a:r>
                      <a:r>
                        <a:rPr lang="es-ES" sz="1600" dirty="0">
                          <a:latin typeface="Arial" panose="020B0604020202020204" pitchFamily="34" charset="0"/>
                          <a:cs typeface="Arial" panose="020B0604020202020204" pitchFamily="34" charset="0"/>
                        </a:rPr>
                        <a:t> de estados contables en moneda homogénea y la remedición de Activos</a:t>
                      </a:r>
                    </a:p>
                  </a:txBody>
                  <a:tcPr anchor="ctr"/>
                </a:tc>
                <a:extLst>
                  <a:ext uri="{0D108BD9-81ED-4DB2-BD59-A6C34878D82A}">
                    <a16:rowId xmlns:a16="http://schemas.microsoft.com/office/drawing/2014/main" val="2287775758"/>
                  </a:ext>
                </a:extLst>
              </a:tr>
              <a:tr h="145721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76</a:t>
                      </a:r>
                    </a:p>
                  </a:txBody>
                  <a:tcPr anchor="ctr"/>
                </a:tc>
                <a:tc>
                  <a:txBody>
                    <a:bodyPr/>
                    <a:lstStyle/>
                    <a:p>
                      <a:pPr algn="just"/>
                      <a:r>
                        <a:rPr lang="es-ES" sz="1600" dirty="0">
                          <a:latin typeface="Arial" panose="020B0604020202020204" pitchFamily="34" charset="0"/>
                          <a:cs typeface="Arial" panose="020B0604020202020204" pitchFamily="34" charset="0"/>
                        </a:rPr>
                        <a:t>Modelo de Informe de Contador Publico Independiente sobre el Cumplimiento de los Requerimientos de Información para el Control de las Erogaciones Aplicadas a Proyectos Requerido por la Disposición 68-E/2017 de la Subsecretaría e Energía Renovables del Ministerio de Energía y Minería.</a:t>
                      </a:r>
                    </a:p>
                  </a:txBody>
                  <a:tcPr anchor="ctr"/>
                </a:tc>
                <a:extLst>
                  <a:ext uri="{0D108BD9-81ED-4DB2-BD59-A6C34878D82A}">
                    <a16:rowId xmlns:a16="http://schemas.microsoft.com/office/drawing/2014/main" val="3176628448"/>
                  </a:ext>
                </a:extLst>
              </a:tr>
            </a:tbl>
          </a:graphicData>
        </a:graphic>
      </p:graphicFrame>
    </p:spTree>
    <p:extLst>
      <p:ext uri="{BB962C8B-B14F-4D97-AF65-F5344CB8AC3E}">
        <p14:creationId xmlns:p14="http://schemas.microsoft.com/office/powerpoint/2010/main" val="27331729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B5610FD-72D9-4BF5-BD58-A6F43ED6A2E7}"/>
              </a:ext>
            </a:extLst>
          </p:cNvPr>
          <p:cNvGraphicFramePr>
            <a:graphicFrameLocks noGrp="1"/>
          </p:cNvGraphicFramePr>
          <p:nvPr>
            <p:extLst>
              <p:ext uri="{D42A27DB-BD31-4B8C-83A1-F6EECF244321}">
                <p14:modId xmlns:p14="http://schemas.microsoft.com/office/powerpoint/2010/main" val="175925172"/>
              </p:ext>
            </p:extLst>
          </p:nvPr>
        </p:nvGraphicFramePr>
        <p:xfrm>
          <a:off x="1174091" y="270655"/>
          <a:ext cx="9342407" cy="6244891"/>
        </p:xfrm>
        <a:graphic>
          <a:graphicData uri="http://schemas.openxmlformats.org/drawingml/2006/table">
            <a:tbl>
              <a:tblPr firstRow="1" bandRow="1">
                <a:tableStyleId>{5C22544A-7EE6-4342-B048-85BDC9FD1C3A}</a:tableStyleId>
              </a:tblPr>
              <a:tblGrid>
                <a:gridCol w="1932317">
                  <a:extLst>
                    <a:ext uri="{9D8B030D-6E8A-4147-A177-3AD203B41FA5}">
                      <a16:colId xmlns:a16="http://schemas.microsoft.com/office/drawing/2014/main" val="2460712819"/>
                    </a:ext>
                  </a:extLst>
                </a:gridCol>
                <a:gridCol w="742781">
                  <a:extLst>
                    <a:ext uri="{9D8B030D-6E8A-4147-A177-3AD203B41FA5}">
                      <a16:colId xmlns:a16="http://schemas.microsoft.com/office/drawing/2014/main" val="1034476319"/>
                    </a:ext>
                  </a:extLst>
                </a:gridCol>
                <a:gridCol w="6667309">
                  <a:extLst>
                    <a:ext uri="{9D8B030D-6E8A-4147-A177-3AD203B41FA5}">
                      <a16:colId xmlns:a16="http://schemas.microsoft.com/office/drawing/2014/main" val="1874533110"/>
                    </a:ext>
                  </a:extLst>
                </a:gridCol>
              </a:tblGrid>
              <a:tr h="1299379">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3612767769"/>
                  </a:ext>
                </a:extLst>
              </a:tr>
              <a:tr h="1124528">
                <a:tc rowSpan="4">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AUDITORIA</a:t>
                      </a:r>
                    </a:p>
                    <a:p>
                      <a:endParaRPr lang="es-ES" sz="1500" b="1"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75</a:t>
                      </a:r>
                    </a:p>
                  </a:txBody>
                  <a:tcPr anchor="ctr"/>
                </a:tc>
                <a:tc>
                  <a:txBody>
                    <a:bodyPr/>
                    <a:lstStyle/>
                    <a:p>
                      <a:pPr algn="just"/>
                      <a:r>
                        <a:rPr lang="es-ES" sz="1600" dirty="0">
                          <a:latin typeface="Arial" panose="020B0604020202020204" pitchFamily="34" charset="0"/>
                          <a:cs typeface="Arial" panose="020B0604020202020204" pitchFamily="34" charset="0"/>
                        </a:rPr>
                        <a:t>Modelo de Certificación de Declaración de Rendición de Cuentas Presentada en el Marco del Programa “Fondo Semilla”.</a:t>
                      </a:r>
                    </a:p>
                  </a:txBody>
                  <a:tcPr anchor="ctr"/>
                </a:tc>
                <a:extLst>
                  <a:ext uri="{0D108BD9-81ED-4DB2-BD59-A6C34878D82A}">
                    <a16:rowId xmlns:a16="http://schemas.microsoft.com/office/drawing/2014/main" val="3331696841"/>
                  </a:ext>
                </a:extLst>
              </a:tr>
              <a:tr h="77729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74</a:t>
                      </a:r>
                    </a:p>
                  </a:txBody>
                  <a:tcPr anchor="ctr"/>
                </a:tc>
                <a:tc>
                  <a:txBody>
                    <a:bodyPr/>
                    <a:lstStyle/>
                    <a:p>
                      <a:pPr algn="just"/>
                      <a:r>
                        <a:rPr lang="es-ES" sz="1600" dirty="0">
                          <a:latin typeface="Arial" panose="020B0604020202020204" pitchFamily="34" charset="0"/>
                          <a:cs typeface="Arial" panose="020B0604020202020204" pitchFamily="34" charset="0"/>
                        </a:rPr>
                        <a:t>Modelo de Certificación de altas de Inversiones Productivas y Créditos Fiscales de Impuesto al Valor Agregado en el marco del "Régimen de Fomento de Inversiones" incluido en el Título III de la Ley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27264 de “Programa de Recuperación Productiva</a:t>
                      </a:r>
                    </a:p>
                  </a:txBody>
                  <a:tcPr anchor="ctr"/>
                </a:tc>
                <a:extLst>
                  <a:ext uri="{0D108BD9-81ED-4DB2-BD59-A6C34878D82A}">
                    <a16:rowId xmlns:a16="http://schemas.microsoft.com/office/drawing/2014/main" val="314748803"/>
                  </a:ext>
                </a:extLst>
              </a:tr>
              <a:tr h="144354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73</a:t>
                      </a:r>
                    </a:p>
                  </a:txBody>
                  <a:tcPr anchor="ctr"/>
                </a:tc>
                <a:tc>
                  <a:txBody>
                    <a:bodyPr/>
                    <a:lstStyle/>
                    <a:p>
                      <a:pPr algn="just"/>
                      <a:r>
                        <a:rPr lang="es-ES" sz="1600" dirty="0">
                          <a:latin typeface="Arial" panose="020B0604020202020204" pitchFamily="34" charset="0"/>
                          <a:cs typeface="Arial" panose="020B0604020202020204" pitchFamily="34" charset="0"/>
                        </a:rPr>
                        <a:t>Encargos de certificación de Manifestaciones de Bienes y Deudas de Personas Humanas incluyendo cualquier participación en Sociedades u otro tipo de Entes.	</a:t>
                      </a:r>
                    </a:p>
                  </a:txBody>
                  <a:tcPr anchor="ctr"/>
                </a:tc>
                <a:extLst>
                  <a:ext uri="{0D108BD9-81ED-4DB2-BD59-A6C34878D82A}">
                    <a16:rowId xmlns:a16="http://schemas.microsoft.com/office/drawing/2014/main" val="3301348639"/>
                  </a:ext>
                </a:extLst>
              </a:tr>
              <a:tr h="111041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72</a:t>
                      </a:r>
                    </a:p>
                  </a:txBody>
                  <a:tcPr anchor="ctr"/>
                </a:tc>
                <a:tc>
                  <a:txBody>
                    <a:bodyPr/>
                    <a:lstStyle/>
                    <a:p>
                      <a:pPr algn="just"/>
                      <a:r>
                        <a:rPr lang="es-ES" sz="1600" dirty="0">
                          <a:latin typeface="Arial" panose="020B0604020202020204" pitchFamily="34" charset="0"/>
                          <a:cs typeface="Arial" panose="020B0604020202020204" pitchFamily="34" charset="0"/>
                        </a:rPr>
                        <a:t>Modelo de certificaciones contables a ser presentadas en el marco del programa de acceso al crédito y la competitividad (</a:t>
                      </a:r>
                      <a:r>
                        <a:rPr lang="es-ES" sz="1600" dirty="0" err="1">
                          <a:latin typeface="Arial" panose="020B0604020202020204" pitchFamily="34" charset="0"/>
                          <a:cs typeface="Arial" panose="020B0604020202020204" pitchFamily="34" charset="0"/>
                        </a:rPr>
                        <a:t>pacc</a:t>
                      </a:r>
                      <a:r>
                        <a:rPr lang="es-ES" sz="1600" dirty="0">
                          <a:latin typeface="Arial" panose="020B0604020202020204" pitchFamily="34" charset="0"/>
                          <a:cs typeface="Arial" panose="020B0604020202020204" pitchFamily="34" charset="0"/>
                        </a:rPr>
                        <a:t>) para las micro, pequeñas y medianas empresas (</a:t>
                      </a:r>
                      <a:r>
                        <a:rPr lang="es-ES" sz="1600" dirty="0" err="1">
                          <a:latin typeface="Arial" panose="020B0604020202020204" pitchFamily="34" charset="0"/>
                          <a:cs typeface="Arial" panose="020B0604020202020204" pitchFamily="34" charset="0"/>
                        </a:rPr>
                        <a:t>mipyme</a:t>
                      </a:r>
                      <a:r>
                        <a:rPr lang="es-ES" sz="1600" dirty="0">
                          <a:latin typeface="Arial" panose="020B0604020202020204" pitchFamily="34" charset="0"/>
                          <a:cs typeface="Arial" panose="020B0604020202020204" pitchFamily="34" charset="0"/>
                        </a:rPr>
                        <a:t>) de la secretaría de la pequeña y mediana empresa y desarrollo regional del ministerio de industria de la nación</a:t>
                      </a:r>
                    </a:p>
                  </a:txBody>
                  <a:tcPr anchor="ctr"/>
                </a:tc>
                <a:extLst>
                  <a:ext uri="{0D108BD9-81ED-4DB2-BD59-A6C34878D82A}">
                    <a16:rowId xmlns:a16="http://schemas.microsoft.com/office/drawing/2014/main" val="352672198"/>
                  </a:ext>
                </a:extLst>
              </a:tr>
            </a:tbl>
          </a:graphicData>
        </a:graphic>
      </p:graphicFrame>
    </p:spTree>
    <p:extLst>
      <p:ext uri="{BB962C8B-B14F-4D97-AF65-F5344CB8AC3E}">
        <p14:creationId xmlns:p14="http://schemas.microsoft.com/office/powerpoint/2010/main" val="35591474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B5610FD-72D9-4BF5-BD58-A6F43ED6A2E7}"/>
              </a:ext>
            </a:extLst>
          </p:cNvPr>
          <p:cNvGraphicFramePr>
            <a:graphicFrameLocks noGrp="1"/>
          </p:cNvGraphicFramePr>
          <p:nvPr>
            <p:extLst>
              <p:ext uri="{D42A27DB-BD31-4B8C-83A1-F6EECF244321}">
                <p14:modId xmlns:p14="http://schemas.microsoft.com/office/powerpoint/2010/main" val="2160171601"/>
              </p:ext>
            </p:extLst>
          </p:nvPr>
        </p:nvGraphicFramePr>
        <p:xfrm>
          <a:off x="1174091" y="270654"/>
          <a:ext cx="9342407" cy="6132705"/>
        </p:xfrm>
        <a:graphic>
          <a:graphicData uri="http://schemas.openxmlformats.org/drawingml/2006/table">
            <a:tbl>
              <a:tblPr firstRow="1" bandRow="1">
                <a:tableStyleId>{5C22544A-7EE6-4342-B048-85BDC9FD1C3A}</a:tableStyleId>
              </a:tblPr>
              <a:tblGrid>
                <a:gridCol w="1932317">
                  <a:extLst>
                    <a:ext uri="{9D8B030D-6E8A-4147-A177-3AD203B41FA5}">
                      <a16:colId xmlns:a16="http://schemas.microsoft.com/office/drawing/2014/main" val="2460712819"/>
                    </a:ext>
                  </a:extLst>
                </a:gridCol>
                <a:gridCol w="963568">
                  <a:extLst>
                    <a:ext uri="{9D8B030D-6E8A-4147-A177-3AD203B41FA5}">
                      <a16:colId xmlns:a16="http://schemas.microsoft.com/office/drawing/2014/main" val="1034476319"/>
                    </a:ext>
                  </a:extLst>
                </a:gridCol>
                <a:gridCol w="6446522">
                  <a:extLst>
                    <a:ext uri="{9D8B030D-6E8A-4147-A177-3AD203B41FA5}">
                      <a16:colId xmlns:a16="http://schemas.microsoft.com/office/drawing/2014/main" val="1874533110"/>
                    </a:ext>
                  </a:extLst>
                </a:gridCol>
              </a:tblGrid>
              <a:tr h="145874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a:p>
                  </a:txBody>
                  <a:tcPr/>
                </a:tc>
                <a:tc hMerge="1">
                  <a:txBody>
                    <a:bodyPr/>
                    <a:lstStyle/>
                    <a:p>
                      <a:endParaRPr lang="es-ES" dirty="0"/>
                    </a:p>
                  </a:txBody>
                  <a:tcPr/>
                </a:tc>
                <a:extLst>
                  <a:ext uri="{0D108BD9-81ED-4DB2-BD59-A6C34878D82A}">
                    <a16:rowId xmlns:a16="http://schemas.microsoft.com/office/drawing/2014/main" val="3612767769"/>
                  </a:ext>
                </a:extLst>
              </a:tr>
              <a:tr h="1728879">
                <a:tc rowSpan="3">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b="1"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71</a:t>
                      </a:r>
                    </a:p>
                  </a:txBody>
                  <a:tcPr anchor="ctr"/>
                </a:tc>
                <a:tc>
                  <a:txBody>
                    <a:bodyPr/>
                    <a:lstStyle/>
                    <a:p>
                      <a:pPr algn="just"/>
                      <a:r>
                        <a:rPr lang="es-ES" sz="1600" dirty="0">
                          <a:effectLst/>
                          <a:latin typeface="Arial" panose="020B0604020202020204" pitchFamily="34" charset="0"/>
                          <a:cs typeface="Arial" panose="020B0604020202020204" pitchFamily="34" charset="0"/>
                        </a:rPr>
                        <a:t>Inclusión de información sobre los efectos de las variaciones en el poder adquisitivo de la moneda en la información complementaria de los estados contables o como información adicional en un documento que contiene a los estados contables - recomendaciones para el auditor</a:t>
                      </a:r>
                    </a:p>
                  </a:txBody>
                  <a:tcPr marL="19050" marR="19050" marT="19050" marB="19050" anchor="ctr"/>
                </a:tc>
                <a:extLst>
                  <a:ext uri="{0D108BD9-81ED-4DB2-BD59-A6C34878D82A}">
                    <a16:rowId xmlns:a16="http://schemas.microsoft.com/office/drawing/2014/main" val="3331696841"/>
                  </a:ext>
                </a:extLst>
              </a:tr>
              <a:tr h="144394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70</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Certificación Contable sobre cierta información incluida en la declaración jurada referida al Origen de los Fondos que las Personas Jurídicas, Asociaciones, Fundaciones y otros entes con o sin personería jurídica reciban en concepto de donaciones o aportes de terceros, presentada en los términos de la Resolución UIF 30/2011</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4748803"/>
                  </a:ext>
                </a:extLst>
              </a:tr>
              <a:tr h="149858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69</a:t>
                      </a:r>
                    </a:p>
                  </a:txBody>
                  <a:tcPr anchor="ctr"/>
                </a:tc>
                <a:tc>
                  <a:txBody>
                    <a:bodyPr/>
                    <a:lstStyle/>
                    <a:p>
                      <a:pPr algn="just"/>
                      <a:r>
                        <a:rPr lang="es-ES" sz="1600" dirty="0">
                          <a:effectLst/>
                          <a:latin typeface="Arial" panose="020B0604020202020204" pitchFamily="34" charset="0"/>
                          <a:cs typeface="Arial" panose="020B0604020202020204" pitchFamily="34" charset="0"/>
                        </a:rPr>
                        <a:t>Certificación Contable sobre cierta información incluida en la declaración jurada sobre el Origen de los Fondos utilizados para la adquisición de automotores, de acuerdo con lo solicitado en el art. 5° de la disposición 197/2011 de la dirección nacional de los registros nacionales de la propiedad del automotor y de créditos prendarios (D.N.R.N.P.A.C.P)</a:t>
                      </a:r>
                    </a:p>
                  </a:txBody>
                  <a:tcPr marL="19050" marR="19050" marT="19050" marB="19050" anchor="ctr"/>
                </a:tc>
                <a:extLst>
                  <a:ext uri="{0D108BD9-81ED-4DB2-BD59-A6C34878D82A}">
                    <a16:rowId xmlns:a16="http://schemas.microsoft.com/office/drawing/2014/main" val="3301348639"/>
                  </a:ext>
                </a:extLst>
              </a:tr>
            </a:tbl>
          </a:graphicData>
        </a:graphic>
      </p:graphicFrame>
    </p:spTree>
    <p:extLst>
      <p:ext uri="{BB962C8B-B14F-4D97-AF65-F5344CB8AC3E}">
        <p14:creationId xmlns:p14="http://schemas.microsoft.com/office/powerpoint/2010/main" val="4173359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EB92CBDD-E7D5-4BCF-BA37-7139B1B03B56}"/>
              </a:ext>
            </a:extLst>
          </p:cNvPr>
          <p:cNvGraphicFramePr>
            <a:graphicFrameLocks noGrp="1"/>
          </p:cNvGraphicFramePr>
          <p:nvPr>
            <p:extLst>
              <p:ext uri="{D42A27DB-BD31-4B8C-83A1-F6EECF244321}">
                <p14:modId xmlns:p14="http://schemas.microsoft.com/office/powerpoint/2010/main" val="249045710"/>
              </p:ext>
            </p:extLst>
          </p:nvPr>
        </p:nvGraphicFramePr>
        <p:xfrm>
          <a:off x="1085850" y="306555"/>
          <a:ext cx="9353550" cy="6152612"/>
        </p:xfrm>
        <a:graphic>
          <a:graphicData uri="http://schemas.openxmlformats.org/drawingml/2006/table">
            <a:tbl>
              <a:tblPr firstRow="1" bandRow="1">
                <a:tableStyleId>{5C22544A-7EE6-4342-B048-85BDC9FD1C3A}</a:tableStyleId>
              </a:tblPr>
              <a:tblGrid>
                <a:gridCol w="2078691">
                  <a:extLst>
                    <a:ext uri="{9D8B030D-6E8A-4147-A177-3AD203B41FA5}">
                      <a16:colId xmlns:a16="http://schemas.microsoft.com/office/drawing/2014/main" val="2137382032"/>
                    </a:ext>
                  </a:extLst>
                </a:gridCol>
                <a:gridCol w="905435">
                  <a:extLst>
                    <a:ext uri="{9D8B030D-6E8A-4147-A177-3AD203B41FA5}">
                      <a16:colId xmlns:a16="http://schemas.microsoft.com/office/drawing/2014/main" val="3393698393"/>
                    </a:ext>
                  </a:extLst>
                </a:gridCol>
                <a:gridCol w="6369424">
                  <a:extLst>
                    <a:ext uri="{9D8B030D-6E8A-4147-A177-3AD203B41FA5}">
                      <a16:colId xmlns:a16="http://schemas.microsoft.com/office/drawing/2014/main" val="733641191"/>
                    </a:ext>
                  </a:extLst>
                </a:gridCol>
              </a:tblGrid>
              <a:tr h="1252289">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08403880"/>
                  </a:ext>
                </a:extLst>
              </a:tr>
              <a:tr h="1234189">
                <a:tc rowSpan="4">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b="1"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68</a:t>
                      </a:r>
                    </a:p>
                  </a:txBody>
                  <a:tcPr anchor="ctr"/>
                </a:tc>
                <a:tc>
                  <a:txBody>
                    <a:bodyPr/>
                    <a:lstStyle/>
                    <a:p>
                      <a:pPr algn="just"/>
                      <a:r>
                        <a:rPr lang="es-ES" sz="1600" dirty="0">
                          <a:effectLst/>
                          <a:latin typeface="Arial" panose="020B0604020202020204" pitchFamily="34" charset="0"/>
                          <a:cs typeface="Arial" panose="020B0604020202020204" pitchFamily="34" charset="0"/>
                        </a:rPr>
                        <a:t>Inclusión en el Informe del Auditor de Información relevante que, sin afectar la opinión, permita su mejor interpretación.</a:t>
                      </a:r>
                    </a:p>
                  </a:txBody>
                  <a:tcPr marL="19050" marR="19050" marT="19050" marB="19050" anchor="ctr"/>
                </a:tc>
                <a:extLst>
                  <a:ext uri="{0D108BD9-81ED-4DB2-BD59-A6C34878D82A}">
                    <a16:rowId xmlns:a16="http://schemas.microsoft.com/office/drawing/2014/main" val="2270878775"/>
                  </a:ext>
                </a:extLst>
              </a:tr>
              <a:tr h="103227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67</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Modelos de Informes de Auditoria sobre Estados Contables Comparativos según la Interpretación </a:t>
                      </a:r>
                      <a:r>
                        <a:rPr lang="es-ES" sz="1600" b="0" i="0" kern="1200" dirty="0" err="1">
                          <a:solidFill>
                            <a:schemeClr val="dk1"/>
                          </a:solidFill>
                          <a:effectLst/>
                          <a:latin typeface="Arial" panose="020B0604020202020204" pitchFamily="34" charset="0"/>
                          <a:ea typeface="+mn-ea"/>
                          <a:cs typeface="Arial" panose="020B0604020202020204" pitchFamily="34" charset="0"/>
                        </a:rPr>
                        <a:t>Nº</a:t>
                      </a:r>
                      <a:r>
                        <a:rPr lang="es-ES" sz="1600" b="0" i="0" kern="1200" dirty="0">
                          <a:solidFill>
                            <a:schemeClr val="dk1"/>
                          </a:solidFill>
                          <a:effectLst/>
                          <a:latin typeface="Arial" panose="020B0604020202020204" pitchFamily="34" charset="0"/>
                          <a:ea typeface="+mn-ea"/>
                          <a:cs typeface="Arial" panose="020B0604020202020204" pitchFamily="34" charset="0"/>
                        </a:rPr>
                        <a:t> 5 de la FACPCE</a:t>
                      </a:r>
                      <a:endParaRPr lang="es-E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8917948"/>
                  </a:ext>
                </a:extLst>
              </a:tr>
              <a:tr h="1165129">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66</a:t>
                      </a:r>
                    </a:p>
                  </a:txBody>
                  <a:tcPr anchor="ctr"/>
                </a:tc>
                <a:tc>
                  <a:txBody>
                    <a:bodyPr/>
                    <a:lstStyle/>
                    <a:p>
                      <a:pPr algn="just"/>
                      <a:r>
                        <a:rPr lang="es-ES" sz="1600" dirty="0">
                          <a:effectLst/>
                          <a:latin typeface="Arial" panose="020B0604020202020204" pitchFamily="34" charset="0"/>
                          <a:cs typeface="Arial" panose="020B0604020202020204" pitchFamily="34" charset="0"/>
                        </a:rPr>
                        <a:t>Informe requerido por la Resolución </a:t>
                      </a:r>
                      <a:r>
                        <a:rPr lang="es-ES" sz="1600" dirty="0" err="1">
                          <a:effectLst/>
                          <a:latin typeface="Arial" panose="020B0604020202020204" pitchFamily="34" charset="0"/>
                          <a:cs typeface="Arial" panose="020B0604020202020204" pitchFamily="34" charset="0"/>
                        </a:rPr>
                        <a:t>Nº</a:t>
                      </a:r>
                      <a:r>
                        <a:rPr lang="es-ES" sz="1600" dirty="0">
                          <a:effectLst/>
                          <a:latin typeface="Arial" panose="020B0604020202020204" pitchFamily="34" charset="0"/>
                          <a:cs typeface="Arial" panose="020B0604020202020204" pitchFamily="34" charset="0"/>
                        </a:rPr>
                        <a:t> 266/2004 de la Secretaría de Industria, Comercio y de la Pequeña y Mediana Empresa</a:t>
                      </a:r>
                    </a:p>
                  </a:txBody>
                  <a:tcPr marL="19050" marR="19050" marT="19050" marB="19050" anchor="ctr"/>
                </a:tc>
                <a:extLst>
                  <a:ext uri="{0D108BD9-81ED-4DB2-BD59-A6C34878D82A}">
                    <a16:rowId xmlns:a16="http://schemas.microsoft.com/office/drawing/2014/main" val="1929110056"/>
                  </a:ext>
                </a:extLst>
              </a:tr>
              <a:tr h="146873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65</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Posibilidad de que el Contador Público entregue sus papeles de trabajo</a:t>
                      </a:r>
                      <a:endParaRPr lang="es-ES" sz="1600" dirty="0">
                        <a:effectLst/>
                        <a:latin typeface="Arial" panose="020B0604020202020204" pitchFamily="34" charset="0"/>
                        <a:cs typeface="Arial" panose="020B0604020202020204" pitchFamily="34" charset="0"/>
                      </a:endParaRPr>
                    </a:p>
                  </a:txBody>
                  <a:tcPr marL="19050" marR="19050" marT="19050" marB="19050" anchor="ctr"/>
                </a:tc>
                <a:extLst>
                  <a:ext uri="{0D108BD9-81ED-4DB2-BD59-A6C34878D82A}">
                    <a16:rowId xmlns:a16="http://schemas.microsoft.com/office/drawing/2014/main" val="3070007831"/>
                  </a:ext>
                </a:extLst>
              </a:tr>
            </a:tbl>
          </a:graphicData>
        </a:graphic>
      </p:graphicFrame>
    </p:spTree>
    <p:extLst>
      <p:ext uri="{BB962C8B-B14F-4D97-AF65-F5344CB8AC3E}">
        <p14:creationId xmlns:p14="http://schemas.microsoft.com/office/powerpoint/2010/main" val="27460482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EB92CBDD-E7D5-4BCF-BA37-7139B1B03B56}"/>
              </a:ext>
            </a:extLst>
          </p:cNvPr>
          <p:cNvGraphicFramePr>
            <a:graphicFrameLocks noGrp="1"/>
          </p:cNvGraphicFramePr>
          <p:nvPr>
            <p:extLst>
              <p:ext uri="{D42A27DB-BD31-4B8C-83A1-F6EECF244321}">
                <p14:modId xmlns:p14="http://schemas.microsoft.com/office/powerpoint/2010/main" val="673812161"/>
              </p:ext>
            </p:extLst>
          </p:nvPr>
        </p:nvGraphicFramePr>
        <p:xfrm>
          <a:off x="1085850" y="306554"/>
          <a:ext cx="9353550" cy="6215015"/>
        </p:xfrm>
        <a:graphic>
          <a:graphicData uri="http://schemas.openxmlformats.org/drawingml/2006/table">
            <a:tbl>
              <a:tblPr firstRow="1" bandRow="1">
                <a:tableStyleId>{5C22544A-7EE6-4342-B048-85BDC9FD1C3A}</a:tableStyleId>
              </a:tblPr>
              <a:tblGrid>
                <a:gridCol w="2331080">
                  <a:extLst>
                    <a:ext uri="{9D8B030D-6E8A-4147-A177-3AD203B41FA5}">
                      <a16:colId xmlns:a16="http://schemas.microsoft.com/office/drawing/2014/main" val="2137382032"/>
                    </a:ext>
                  </a:extLst>
                </a:gridCol>
                <a:gridCol w="935995">
                  <a:extLst>
                    <a:ext uri="{9D8B030D-6E8A-4147-A177-3AD203B41FA5}">
                      <a16:colId xmlns:a16="http://schemas.microsoft.com/office/drawing/2014/main" val="3393698393"/>
                    </a:ext>
                  </a:extLst>
                </a:gridCol>
                <a:gridCol w="6086475">
                  <a:extLst>
                    <a:ext uri="{9D8B030D-6E8A-4147-A177-3AD203B41FA5}">
                      <a16:colId xmlns:a16="http://schemas.microsoft.com/office/drawing/2014/main" val="733641191"/>
                    </a:ext>
                  </a:extLst>
                </a:gridCol>
              </a:tblGrid>
              <a:tr h="139362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08403880"/>
                  </a:ext>
                </a:extLst>
              </a:tr>
              <a:tr h="885882">
                <a:tc rowSpan="5">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b="1"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64</a:t>
                      </a:r>
                    </a:p>
                  </a:txBody>
                  <a:tcPr anchor="ctr"/>
                </a:tc>
                <a:tc>
                  <a:txBody>
                    <a:bodyPr/>
                    <a:lstStyle/>
                    <a:p>
                      <a:pPr algn="just"/>
                      <a:r>
                        <a:rPr lang="es-ES" sz="1700" dirty="0">
                          <a:effectLst/>
                          <a:latin typeface="Arial" panose="020B0604020202020204" pitchFamily="34" charset="0"/>
                          <a:cs typeface="Arial" panose="020B0604020202020204" pitchFamily="34" charset="0"/>
                        </a:rPr>
                        <a:t>No debe legalizarse la firma de contador público en el informe especial sobre el reporte de operaciones inusuales o sospechosas a la unidad de información financiera</a:t>
                      </a:r>
                    </a:p>
                  </a:txBody>
                  <a:tcPr marL="19050" marR="19050" marT="19050" marB="19050" anchor="ctr"/>
                </a:tc>
                <a:extLst>
                  <a:ext uri="{0D108BD9-81ED-4DB2-BD59-A6C34878D82A}">
                    <a16:rowId xmlns:a16="http://schemas.microsoft.com/office/drawing/2014/main" val="2270878775"/>
                  </a:ext>
                </a:extLst>
              </a:tr>
              <a:tr h="11681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63</a:t>
                      </a:r>
                    </a:p>
                  </a:txBody>
                  <a:tcPr anchor="ctr"/>
                </a:tc>
                <a:tc>
                  <a:txBody>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lang="es-ES" sz="1700" dirty="0">
                          <a:effectLst/>
                          <a:latin typeface="Arial" panose="020B0604020202020204" pitchFamily="34" charset="0"/>
                          <a:cs typeface="Arial" panose="020B0604020202020204" pitchFamily="34" charset="0"/>
                        </a:rPr>
                        <a:t>Modelo de Certificación de Contador Público a emitir para dar cumplimiento a lo solicitado por la Resolución 10/2004 de </a:t>
                      </a:r>
                      <a:r>
                        <a:rPr lang="es-ES" sz="1700" dirty="0" err="1">
                          <a:effectLst/>
                          <a:latin typeface="Arial" panose="020B0604020202020204" pitchFamily="34" charset="0"/>
                          <a:cs typeface="Arial" panose="020B0604020202020204" pitchFamily="34" charset="0"/>
                        </a:rPr>
                        <a:t>ka</a:t>
                      </a:r>
                      <a:r>
                        <a:rPr lang="es-ES" sz="1700" dirty="0">
                          <a:effectLst/>
                          <a:latin typeface="Arial" panose="020B0604020202020204" pitchFamily="34" charset="0"/>
                          <a:cs typeface="Arial" panose="020B0604020202020204" pitchFamily="34" charset="0"/>
                        </a:rPr>
                        <a:t> UIF avalando el origen de los fondos con los cuales se compra un inmueble</a:t>
                      </a:r>
                    </a:p>
                  </a:txBody>
                  <a:tcPr marL="19050" marR="19050" marT="19050" marB="19050" anchor="ctr"/>
                </a:tc>
                <a:extLst>
                  <a:ext uri="{0D108BD9-81ED-4DB2-BD59-A6C34878D82A}">
                    <a16:rowId xmlns:a16="http://schemas.microsoft.com/office/drawing/2014/main" val="178917948"/>
                  </a:ext>
                </a:extLst>
              </a:tr>
              <a:tr h="376304">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62</a:t>
                      </a:r>
                    </a:p>
                  </a:txBody>
                  <a:tcPr anchor="ctr"/>
                </a:tc>
                <a:tc>
                  <a:txBody>
                    <a:bodyPr/>
                    <a:lstStyle/>
                    <a:p>
                      <a:pPr algn="just"/>
                      <a:r>
                        <a:rPr lang="es-ES" sz="1700" dirty="0">
                          <a:effectLst/>
                          <a:latin typeface="Arial" panose="020B0604020202020204" pitchFamily="34" charset="0"/>
                          <a:cs typeface="Arial" panose="020B0604020202020204" pitchFamily="34" charset="0"/>
                        </a:rPr>
                        <a:t>Descripción del alcance del trabajo en las certificaciones.</a:t>
                      </a:r>
                    </a:p>
                  </a:txBody>
                  <a:tcPr marL="19050" marR="19050" marT="19050" marB="19050"/>
                </a:tc>
                <a:extLst>
                  <a:ext uri="{0D108BD9-81ED-4DB2-BD59-A6C34878D82A}">
                    <a16:rowId xmlns:a16="http://schemas.microsoft.com/office/drawing/2014/main" val="1929110056"/>
                  </a:ext>
                </a:extLst>
              </a:tr>
              <a:tr h="60365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61</a:t>
                      </a:r>
                    </a:p>
                  </a:txBody>
                  <a:tcPr anchor="ctr"/>
                </a:tc>
                <a:tc>
                  <a:txBody>
                    <a:bodyPr/>
                    <a:lstStyle/>
                    <a:p>
                      <a:pPr algn="just"/>
                      <a:r>
                        <a:rPr lang="es-ES" sz="1700" dirty="0">
                          <a:effectLst/>
                          <a:latin typeface="Arial" panose="020B0604020202020204" pitchFamily="34" charset="0"/>
                          <a:cs typeface="Arial" panose="020B0604020202020204" pitchFamily="34" charset="0"/>
                        </a:rPr>
                        <a:t>Informe profesional sobre Estados Contables ya auditados por otro profesional. Rectificación de Estados Contables auditados</a:t>
                      </a:r>
                    </a:p>
                  </a:txBody>
                  <a:tcPr marL="19050" marR="19050" marT="19050" marB="19050"/>
                </a:tc>
                <a:extLst>
                  <a:ext uri="{0D108BD9-81ED-4DB2-BD59-A6C34878D82A}">
                    <a16:rowId xmlns:a16="http://schemas.microsoft.com/office/drawing/2014/main" val="3070007831"/>
                  </a:ext>
                </a:extLst>
              </a:tr>
              <a:tr h="178744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60</a:t>
                      </a:r>
                    </a:p>
                  </a:txBody>
                  <a:tcPr anchor="ctr"/>
                </a:tc>
                <a:tc>
                  <a:txBody>
                    <a:bodyPr/>
                    <a:lstStyle/>
                    <a:p>
                      <a:pPr algn="just"/>
                      <a:r>
                        <a:rPr lang="es-ES" sz="1700" b="0" i="0" kern="1200" dirty="0">
                          <a:solidFill>
                            <a:schemeClr val="dk1"/>
                          </a:solidFill>
                          <a:effectLst/>
                          <a:latin typeface="Arial" panose="020B0604020202020204" pitchFamily="34" charset="0"/>
                          <a:ea typeface="+mn-ea"/>
                          <a:cs typeface="Arial" panose="020B0604020202020204" pitchFamily="34" charset="0"/>
                        </a:rPr>
                        <a:t>Informe especial sobre Declaración Jurada semestral ? Ley 22.702 de la provincia de Catamarca relacionada con el cumplimiento de los proyectos de inversión semestral relacionados con la Ley Nacional </a:t>
                      </a:r>
                      <a:r>
                        <a:rPr lang="es-ES" sz="1700" b="0" i="0" kern="1200" dirty="0" err="1">
                          <a:solidFill>
                            <a:schemeClr val="dk1"/>
                          </a:solidFill>
                          <a:effectLst/>
                          <a:latin typeface="Arial" panose="020B0604020202020204" pitchFamily="34" charset="0"/>
                          <a:ea typeface="+mn-ea"/>
                          <a:cs typeface="Arial" panose="020B0604020202020204" pitchFamily="34" charset="0"/>
                        </a:rPr>
                        <a:t>Nº</a:t>
                      </a:r>
                      <a:r>
                        <a:rPr lang="es-ES" sz="1700" b="0" i="0" kern="1200" dirty="0">
                          <a:solidFill>
                            <a:schemeClr val="dk1"/>
                          </a:solidFill>
                          <a:effectLst/>
                          <a:latin typeface="Arial" panose="020B0604020202020204" pitchFamily="34" charset="0"/>
                          <a:ea typeface="+mn-ea"/>
                          <a:cs typeface="Arial" panose="020B0604020202020204" pitchFamily="34" charset="0"/>
                        </a:rPr>
                        <a:t> 22.702 y modificatorias referidas a beneficios de promoción y diferimiento impositivo en actividades agropecuarias</a:t>
                      </a:r>
                      <a:endParaRPr lang="es-E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0523790"/>
                  </a:ext>
                </a:extLst>
              </a:tr>
            </a:tbl>
          </a:graphicData>
        </a:graphic>
      </p:graphicFrame>
    </p:spTree>
    <p:extLst>
      <p:ext uri="{BB962C8B-B14F-4D97-AF65-F5344CB8AC3E}">
        <p14:creationId xmlns:p14="http://schemas.microsoft.com/office/powerpoint/2010/main" val="30743407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05C5E89D-2CE7-41CA-8A11-7409A1AB85B5}"/>
              </a:ext>
            </a:extLst>
          </p:cNvPr>
          <p:cNvGraphicFramePr>
            <a:graphicFrameLocks noGrp="1"/>
          </p:cNvGraphicFramePr>
          <p:nvPr>
            <p:extLst>
              <p:ext uri="{D42A27DB-BD31-4B8C-83A1-F6EECF244321}">
                <p14:modId xmlns:p14="http://schemas.microsoft.com/office/powerpoint/2010/main" val="547163738"/>
              </p:ext>
            </p:extLst>
          </p:nvPr>
        </p:nvGraphicFramePr>
        <p:xfrm>
          <a:off x="1123950" y="428623"/>
          <a:ext cx="9401175" cy="5927835"/>
        </p:xfrm>
        <a:graphic>
          <a:graphicData uri="http://schemas.openxmlformats.org/drawingml/2006/table">
            <a:tbl>
              <a:tblPr firstRow="1" bandRow="1">
                <a:tableStyleId>{5C22544A-7EE6-4342-B048-85BDC9FD1C3A}</a:tableStyleId>
              </a:tblPr>
              <a:tblGrid>
                <a:gridCol w="2257425">
                  <a:extLst>
                    <a:ext uri="{9D8B030D-6E8A-4147-A177-3AD203B41FA5}">
                      <a16:colId xmlns:a16="http://schemas.microsoft.com/office/drawing/2014/main" val="1233359632"/>
                    </a:ext>
                  </a:extLst>
                </a:gridCol>
                <a:gridCol w="847725">
                  <a:extLst>
                    <a:ext uri="{9D8B030D-6E8A-4147-A177-3AD203B41FA5}">
                      <a16:colId xmlns:a16="http://schemas.microsoft.com/office/drawing/2014/main" val="3891708534"/>
                    </a:ext>
                  </a:extLst>
                </a:gridCol>
                <a:gridCol w="6296025">
                  <a:extLst>
                    <a:ext uri="{9D8B030D-6E8A-4147-A177-3AD203B41FA5}">
                      <a16:colId xmlns:a16="http://schemas.microsoft.com/office/drawing/2014/main" val="1606131716"/>
                    </a:ext>
                  </a:extLst>
                </a:gridCol>
              </a:tblGrid>
              <a:tr h="114548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232358602"/>
                  </a:ext>
                </a:extLst>
              </a:tr>
              <a:tr h="593952">
                <a:tc rowSpan="5">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b="1"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59</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Consulta sobre la aplicación de la Resolución </a:t>
                      </a:r>
                      <a:r>
                        <a:rPr lang="es-ES" sz="1600" b="0" i="0" kern="1200" dirty="0" err="1">
                          <a:solidFill>
                            <a:schemeClr val="dk1"/>
                          </a:solidFill>
                          <a:effectLst/>
                          <a:latin typeface="Arial" panose="020B0604020202020204" pitchFamily="34" charset="0"/>
                          <a:ea typeface="+mn-ea"/>
                          <a:cs typeface="Arial" panose="020B0604020202020204" pitchFamily="34" charset="0"/>
                        </a:rPr>
                        <a:t>Nº</a:t>
                      </a:r>
                      <a:r>
                        <a:rPr lang="es-ES" sz="1600" b="0" i="0" kern="1200" dirty="0">
                          <a:solidFill>
                            <a:schemeClr val="dk1"/>
                          </a:solidFill>
                          <a:effectLst/>
                          <a:latin typeface="Arial" panose="020B0604020202020204" pitchFamily="34" charset="0"/>
                          <a:ea typeface="+mn-ea"/>
                          <a:cs typeface="Arial" panose="020B0604020202020204" pitchFamily="34" charset="0"/>
                        </a:rPr>
                        <a:t> 240 de la FACPCE y la segregación de los componentes financieros implícitos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2022592"/>
                  </a:ext>
                </a:extLst>
              </a:tr>
              <a:tr h="105355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58</a:t>
                      </a:r>
                    </a:p>
                  </a:txBody>
                  <a:tcPr anchor="ctr"/>
                </a:tc>
                <a:tc>
                  <a:txBody>
                    <a:bodyPr/>
                    <a:lstStyle/>
                    <a:p>
                      <a:pPr algn="just"/>
                      <a:r>
                        <a:rPr lang="es-ES" sz="1600" dirty="0">
                          <a:effectLst/>
                          <a:latin typeface="Arial" panose="020B0604020202020204" pitchFamily="34" charset="0"/>
                          <a:cs typeface="Arial" panose="020B0604020202020204" pitchFamily="34" charset="0"/>
                        </a:rPr>
                        <a:t>Párrafos en el informe del auditor y síndico originados por la suspensión de los artículos de la Ley 19550 y sus modificaciones (Ley 22903) referidos a reducción obligatoria de capital y liquidación automática por pérdidas acumuladas</a:t>
                      </a:r>
                    </a:p>
                  </a:txBody>
                  <a:tcPr marL="19050" marR="19050" marT="19050" marB="19050" anchor="ctr"/>
                </a:tc>
                <a:extLst>
                  <a:ext uri="{0D108BD9-81ED-4DB2-BD59-A6C34878D82A}">
                    <a16:rowId xmlns:a16="http://schemas.microsoft.com/office/drawing/2014/main" val="1841140921"/>
                  </a:ext>
                </a:extLst>
              </a:tr>
              <a:tr h="105355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57</a:t>
                      </a:r>
                    </a:p>
                  </a:txBody>
                  <a:tcPr anchor="ctr"/>
                </a:tc>
                <a:tc>
                  <a:txBody>
                    <a:bodyPr/>
                    <a:lstStyle/>
                    <a:p>
                      <a:pPr algn="just"/>
                      <a:r>
                        <a:rPr lang="es-ES" sz="1600" dirty="0">
                          <a:effectLst/>
                          <a:latin typeface="Arial" panose="020B0604020202020204" pitchFamily="34" charset="0"/>
                          <a:cs typeface="Arial" panose="020B0604020202020204" pitchFamily="34" charset="0"/>
                        </a:rPr>
                        <a:t>Párrafos en el informe del auditor y síndico originados por la suspensión de los artículos de la Ley 19550 y sus modificaciones (Ley 22903) referidos a reducción obligatoria de capital y liquidación automática por pérdidas acumuladas</a:t>
                      </a:r>
                    </a:p>
                  </a:txBody>
                  <a:tcPr marL="19050" marR="19050" marT="19050" marB="19050" anchor="ctr"/>
                </a:tc>
                <a:extLst>
                  <a:ext uri="{0D108BD9-81ED-4DB2-BD59-A6C34878D82A}">
                    <a16:rowId xmlns:a16="http://schemas.microsoft.com/office/drawing/2014/main" val="3854549577"/>
                  </a:ext>
                </a:extLst>
              </a:tr>
              <a:tr h="79900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56</a:t>
                      </a:r>
                    </a:p>
                  </a:txBody>
                  <a:tcPr anchor="ctr"/>
                </a:tc>
                <a:tc>
                  <a:txBody>
                    <a:bodyPr/>
                    <a:lstStyle/>
                    <a:p>
                      <a:pPr algn="just"/>
                      <a:r>
                        <a:rPr lang="es-ES" sz="1600" dirty="0">
                          <a:effectLst/>
                          <a:latin typeface="Arial" panose="020B0604020202020204" pitchFamily="34" charset="0"/>
                          <a:cs typeface="Arial" panose="020B0604020202020204" pitchFamily="34" charset="0"/>
                        </a:rPr>
                        <a:t>Informe especial sobre compensación de saldos impositivos a favor con deudas tributarias y previsionales (</a:t>
                      </a:r>
                      <a:r>
                        <a:rPr lang="es-ES" sz="1600" dirty="0" err="1">
                          <a:effectLst/>
                          <a:latin typeface="Arial" panose="020B0604020202020204" pitchFamily="34" charset="0"/>
                          <a:cs typeface="Arial" panose="020B0604020202020204" pitchFamily="34" charset="0"/>
                        </a:rPr>
                        <a:t>Dec</a:t>
                      </a:r>
                      <a:r>
                        <a:rPr lang="es-ES" sz="1600" dirty="0">
                          <a:effectLst/>
                          <a:latin typeface="Arial" panose="020B0604020202020204" pitchFamily="34" charset="0"/>
                          <a:cs typeface="Arial" panose="020B0604020202020204" pitchFamily="34" charset="0"/>
                        </a:rPr>
                        <a:t>. 1384/01 y art. 22 de la RG 1159)</a:t>
                      </a:r>
                    </a:p>
                  </a:txBody>
                  <a:tcPr marL="19050" marR="19050" marT="19050" marB="19050" anchor="ctr"/>
                </a:tc>
                <a:extLst>
                  <a:ext uri="{0D108BD9-81ED-4DB2-BD59-A6C34878D82A}">
                    <a16:rowId xmlns:a16="http://schemas.microsoft.com/office/drawing/2014/main" val="896700729"/>
                  </a:ext>
                </a:extLst>
              </a:tr>
              <a:tr h="96431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55</a:t>
                      </a:r>
                    </a:p>
                  </a:txBody>
                  <a:tcPr anchor="ctr"/>
                </a:tc>
                <a:tc>
                  <a:txBody>
                    <a:bodyPr/>
                    <a:lstStyle/>
                    <a:p>
                      <a:pPr algn="just"/>
                      <a:r>
                        <a:rPr lang="es-ES" sz="1600" dirty="0">
                          <a:effectLst/>
                          <a:latin typeface="Arial" panose="020B0604020202020204" pitchFamily="34" charset="0"/>
                          <a:cs typeface="Arial" panose="020B0604020202020204" pitchFamily="34" charset="0"/>
                        </a:rPr>
                        <a:t>Modelo de informe a emitir para dar cumplimiento a la Comunicación A 3611 del BCRA</a:t>
                      </a:r>
                    </a:p>
                  </a:txBody>
                  <a:tcPr marL="19050" marR="19050" marT="19050" marB="19050" anchor="ctr"/>
                </a:tc>
                <a:extLst>
                  <a:ext uri="{0D108BD9-81ED-4DB2-BD59-A6C34878D82A}">
                    <a16:rowId xmlns:a16="http://schemas.microsoft.com/office/drawing/2014/main" val="160873778"/>
                  </a:ext>
                </a:extLst>
              </a:tr>
            </a:tbl>
          </a:graphicData>
        </a:graphic>
      </p:graphicFrame>
    </p:spTree>
    <p:extLst>
      <p:ext uri="{BB962C8B-B14F-4D97-AF65-F5344CB8AC3E}">
        <p14:creationId xmlns:p14="http://schemas.microsoft.com/office/powerpoint/2010/main" val="39558630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2EA56FFC-12CA-4E9D-8F3F-BE1303291E55}"/>
              </a:ext>
            </a:extLst>
          </p:cNvPr>
          <p:cNvGraphicFramePr>
            <a:graphicFrameLocks noGrp="1"/>
          </p:cNvGraphicFramePr>
          <p:nvPr>
            <p:extLst>
              <p:ext uri="{D42A27DB-BD31-4B8C-83A1-F6EECF244321}">
                <p14:modId xmlns:p14="http://schemas.microsoft.com/office/powerpoint/2010/main" val="2036859093"/>
              </p:ext>
            </p:extLst>
          </p:nvPr>
        </p:nvGraphicFramePr>
        <p:xfrm>
          <a:off x="1128432" y="389965"/>
          <a:ext cx="9391649" cy="5876363"/>
        </p:xfrm>
        <a:graphic>
          <a:graphicData uri="http://schemas.openxmlformats.org/drawingml/2006/table">
            <a:tbl>
              <a:tblPr firstRow="1" bandRow="1">
                <a:tableStyleId>{5C22544A-7EE6-4342-B048-85BDC9FD1C3A}</a:tableStyleId>
              </a:tblPr>
              <a:tblGrid>
                <a:gridCol w="2316552">
                  <a:extLst>
                    <a:ext uri="{9D8B030D-6E8A-4147-A177-3AD203B41FA5}">
                      <a16:colId xmlns:a16="http://schemas.microsoft.com/office/drawing/2014/main" val="3132695777"/>
                    </a:ext>
                  </a:extLst>
                </a:gridCol>
                <a:gridCol w="940998">
                  <a:extLst>
                    <a:ext uri="{9D8B030D-6E8A-4147-A177-3AD203B41FA5}">
                      <a16:colId xmlns:a16="http://schemas.microsoft.com/office/drawing/2014/main" val="1042920244"/>
                    </a:ext>
                  </a:extLst>
                </a:gridCol>
                <a:gridCol w="6134099">
                  <a:extLst>
                    <a:ext uri="{9D8B030D-6E8A-4147-A177-3AD203B41FA5}">
                      <a16:colId xmlns:a16="http://schemas.microsoft.com/office/drawing/2014/main" val="3377306827"/>
                    </a:ext>
                  </a:extLst>
                </a:gridCol>
              </a:tblGrid>
              <a:tr h="129855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966049571"/>
                  </a:ext>
                </a:extLst>
              </a:tr>
              <a:tr h="478527">
                <a:tc rowSpan="6">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54</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Pautas mínimas para las solicitudes de recupero Dto. </a:t>
                      </a:r>
                      <a:r>
                        <a:rPr lang="es-ES" sz="1600" b="0" i="0" kern="1200" dirty="0" err="1">
                          <a:solidFill>
                            <a:schemeClr val="dk1"/>
                          </a:solidFill>
                          <a:effectLst/>
                          <a:latin typeface="Arial" panose="020B0604020202020204" pitchFamily="34" charset="0"/>
                          <a:ea typeface="+mn-ea"/>
                          <a:cs typeface="Arial" panose="020B0604020202020204" pitchFamily="34" charset="0"/>
                        </a:rPr>
                        <a:t>Nº</a:t>
                      </a:r>
                      <a:r>
                        <a:rPr lang="es-ES" sz="1600" b="0" i="0" kern="1200" dirty="0">
                          <a:solidFill>
                            <a:schemeClr val="dk1"/>
                          </a:solidFill>
                          <a:effectLst/>
                          <a:latin typeface="Arial" panose="020B0604020202020204" pitchFamily="34" charset="0"/>
                          <a:ea typeface="+mn-ea"/>
                          <a:cs typeface="Arial" panose="020B0604020202020204" pitchFamily="34" charset="0"/>
                        </a:rPr>
                        <a:t> 959.</a:t>
                      </a:r>
                      <a:endParaRPr lang="es-ES" sz="1600" dirty="0">
                        <a:effectLst/>
                        <a:latin typeface="Arial" panose="020B0604020202020204" pitchFamily="34" charset="0"/>
                        <a:cs typeface="Arial" panose="020B0604020202020204" pitchFamily="34" charset="0"/>
                      </a:endParaRPr>
                    </a:p>
                  </a:txBody>
                  <a:tcPr marL="19050" marR="19050" marT="19050" marB="19050" anchor="ctr"/>
                </a:tc>
                <a:extLst>
                  <a:ext uri="{0D108BD9-81ED-4DB2-BD59-A6C34878D82A}">
                    <a16:rowId xmlns:a16="http://schemas.microsoft.com/office/drawing/2014/main" val="525422191"/>
                  </a:ext>
                </a:extLst>
              </a:tr>
              <a:tr h="84473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53</a:t>
                      </a:r>
                    </a:p>
                  </a:txBody>
                  <a:tcPr anchor="ctr"/>
                </a:tc>
                <a:tc>
                  <a:txBody>
                    <a:bodyPr/>
                    <a:lstStyle/>
                    <a:p>
                      <a:pPr algn="just"/>
                      <a:r>
                        <a:rPr lang="es-ES" sz="1600" dirty="0">
                          <a:effectLst/>
                          <a:latin typeface="Arial" panose="020B0604020202020204" pitchFamily="34" charset="0"/>
                          <a:cs typeface="Arial" panose="020B0604020202020204" pitchFamily="34" charset="0"/>
                        </a:rPr>
                        <a:t>Contexto económico argentino tratamiento de la crisis económica-financiera argentina en nota a los estados contables e informe del auditor y síndico</a:t>
                      </a:r>
                    </a:p>
                  </a:txBody>
                  <a:tcPr marL="19050" marR="19050" marT="19050" marB="19050" anchor="ctr"/>
                </a:tc>
                <a:extLst>
                  <a:ext uri="{0D108BD9-81ED-4DB2-BD59-A6C34878D82A}">
                    <a16:rowId xmlns:a16="http://schemas.microsoft.com/office/drawing/2014/main" val="3490783967"/>
                  </a:ext>
                </a:extLst>
              </a:tr>
              <a:tr h="80959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52</a:t>
                      </a:r>
                    </a:p>
                  </a:txBody>
                  <a:tcPr anchor="ct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Informe especial sobre compensación de saldos impositivos a favor con deudas Tributarias y Previsionales (</a:t>
                      </a:r>
                      <a:r>
                        <a:rPr lang="es-ES" sz="1600" b="0" i="0" kern="1200" dirty="0" err="1">
                          <a:solidFill>
                            <a:schemeClr val="dk1"/>
                          </a:solidFill>
                          <a:effectLst/>
                          <a:latin typeface="Arial" panose="020B0604020202020204" pitchFamily="34" charset="0"/>
                          <a:ea typeface="+mn-ea"/>
                          <a:cs typeface="Arial" panose="020B0604020202020204" pitchFamily="34" charset="0"/>
                        </a:rPr>
                        <a:t>Dec</a:t>
                      </a:r>
                      <a:r>
                        <a:rPr lang="es-ES" sz="1600" b="0" i="0" kern="1200" dirty="0">
                          <a:solidFill>
                            <a:schemeClr val="dk1"/>
                          </a:solidFill>
                          <a:effectLst/>
                          <a:latin typeface="Arial" panose="020B0604020202020204" pitchFamily="34" charset="0"/>
                          <a:ea typeface="+mn-ea"/>
                          <a:cs typeface="Arial" panose="020B0604020202020204" pitchFamily="34" charset="0"/>
                        </a:rPr>
                        <a:t>. 1384/01 ? art. 8º, Art. 22 de la RG1159, 5º de la RG 1185 y 2º de la RG 1220).</a:t>
                      </a:r>
                      <a:endParaRPr lang="es-ES" sz="1600" dirty="0">
                        <a:effectLst/>
                        <a:latin typeface="Arial" panose="020B0604020202020204" pitchFamily="34" charset="0"/>
                        <a:cs typeface="Arial" panose="020B0604020202020204" pitchFamily="34" charset="0"/>
                      </a:endParaRPr>
                    </a:p>
                  </a:txBody>
                  <a:tcPr marL="19050" marR="19050" marT="19050" marB="19050" anchor="ctr"/>
                </a:tc>
                <a:extLst>
                  <a:ext uri="{0D108BD9-81ED-4DB2-BD59-A6C34878D82A}">
                    <a16:rowId xmlns:a16="http://schemas.microsoft.com/office/drawing/2014/main" val="1675800506"/>
                  </a:ext>
                </a:extLst>
              </a:tr>
              <a:tr h="71355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51</a:t>
                      </a:r>
                    </a:p>
                  </a:txBody>
                  <a:tcPr anchor="ct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Certificación sobre determinados contenidos del informe a que se refiere el artículo 6° de la Resolución General (AFIP) 1122</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7596257"/>
                  </a:ext>
                </a:extLst>
              </a:tr>
              <a:tr h="865703">
                <a:tc vMerge="1">
                  <a:txBody>
                    <a:bodyPr/>
                    <a:lstStyle/>
                    <a:p>
                      <a:pPr algn="ctr"/>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50</a:t>
                      </a:r>
                    </a:p>
                  </a:txBody>
                  <a:tcPr anchor="ctr"/>
                </a:tc>
                <a:tc>
                  <a:txBody>
                    <a:bodyPr/>
                    <a:lstStyle/>
                    <a:p>
                      <a:pPr algn="just"/>
                      <a:r>
                        <a:rPr lang="es-ES" sz="1600" kern="1200" dirty="0">
                          <a:solidFill>
                            <a:schemeClr val="dk1"/>
                          </a:solidFill>
                          <a:effectLst/>
                          <a:latin typeface="Arial" panose="020B0604020202020204" pitchFamily="34" charset="0"/>
                          <a:ea typeface="+mn-ea"/>
                          <a:cs typeface="Arial" panose="020B0604020202020204" pitchFamily="34" charset="0"/>
                        </a:rPr>
                        <a:t>Informe especial de procedimientos requeridos sobre la información contenida en los Anexos II y III de la Resolución 72/2001 de la Secretaría de Industria</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2774334"/>
                  </a:ext>
                </a:extLst>
              </a:tr>
              <a:tr h="865703">
                <a:tc vMerge="1">
                  <a:txBody>
                    <a:bodyPr/>
                    <a:lstStyle/>
                    <a:p>
                      <a:pPr algn="ctr"/>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49</a:t>
                      </a:r>
                    </a:p>
                  </a:txBody>
                  <a:tcPr anchor="ctr"/>
                </a:tc>
                <a:tc>
                  <a:txBody>
                    <a:bodyPr/>
                    <a:lstStyle/>
                    <a:p>
                      <a:pPr algn="just"/>
                      <a:r>
                        <a:rPr lang="es-ES" sz="1600" dirty="0">
                          <a:latin typeface="Arial" panose="020B0604020202020204" pitchFamily="34" charset="0"/>
                          <a:cs typeface="Arial" panose="020B0604020202020204" pitchFamily="34" charset="0"/>
                        </a:rPr>
                        <a:t>Certificado requerido por el art. 29 inc. B) de la Resolución 152/2000 de la Secretaría de Agricultura, Ganadería, Pesca y Alimentación de la Nación</a:t>
                      </a:r>
                    </a:p>
                  </a:txBody>
                  <a:tcPr/>
                </a:tc>
                <a:extLst>
                  <a:ext uri="{0D108BD9-81ED-4DB2-BD59-A6C34878D82A}">
                    <a16:rowId xmlns:a16="http://schemas.microsoft.com/office/drawing/2014/main" val="1204256907"/>
                  </a:ext>
                </a:extLst>
              </a:tr>
            </a:tbl>
          </a:graphicData>
        </a:graphic>
      </p:graphicFrame>
    </p:spTree>
    <p:extLst>
      <p:ext uri="{BB962C8B-B14F-4D97-AF65-F5344CB8AC3E}">
        <p14:creationId xmlns:p14="http://schemas.microsoft.com/office/powerpoint/2010/main" val="8570826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D026B9E5-29EB-4475-8B5A-29B0216D559A}"/>
              </a:ext>
            </a:extLst>
          </p:cNvPr>
          <p:cNvGraphicFramePr>
            <a:graphicFrameLocks noGrp="1"/>
          </p:cNvGraphicFramePr>
          <p:nvPr>
            <p:extLst>
              <p:ext uri="{D42A27DB-BD31-4B8C-83A1-F6EECF244321}">
                <p14:modId xmlns:p14="http://schemas.microsoft.com/office/powerpoint/2010/main" val="2507811656"/>
              </p:ext>
            </p:extLst>
          </p:nvPr>
        </p:nvGraphicFramePr>
        <p:xfrm>
          <a:off x="1061049" y="554037"/>
          <a:ext cx="9385539" cy="5876330"/>
        </p:xfrm>
        <a:graphic>
          <a:graphicData uri="http://schemas.openxmlformats.org/drawingml/2006/table">
            <a:tbl>
              <a:tblPr firstRow="1" bandRow="1">
                <a:tableStyleId>{5C22544A-7EE6-4342-B048-85BDC9FD1C3A}</a:tableStyleId>
              </a:tblPr>
              <a:tblGrid>
                <a:gridCol w="2346385">
                  <a:extLst>
                    <a:ext uri="{9D8B030D-6E8A-4147-A177-3AD203B41FA5}">
                      <a16:colId xmlns:a16="http://schemas.microsoft.com/office/drawing/2014/main" val="2782774124"/>
                    </a:ext>
                  </a:extLst>
                </a:gridCol>
                <a:gridCol w="832872">
                  <a:extLst>
                    <a:ext uri="{9D8B030D-6E8A-4147-A177-3AD203B41FA5}">
                      <a16:colId xmlns:a16="http://schemas.microsoft.com/office/drawing/2014/main" val="2500995846"/>
                    </a:ext>
                  </a:extLst>
                </a:gridCol>
                <a:gridCol w="6206282">
                  <a:extLst>
                    <a:ext uri="{9D8B030D-6E8A-4147-A177-3AD203B41FA5}">
                      <a16:colId xmlns:a16="http://schemas.microsoft.com/office/drawing/2014/main" val="777651518"/>
                    </a:ext>
                  </a:extLst>
                </a:gridCol>
              </a:tblGrid>
              <a:tr h="1110861">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813371363"/>
                  </a:ext>
                </a:extLst>
              </a:tr>
              <a:tr h="730436">
                <a:tc rowSpan="6">
                  <a:txBody>
                    <a:bodyPr/>
                    <a:lstStyle/>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48</a:t>
                      </a:r>
                    </a:p>
                  </a:txBody>
                  <a:tcPr anchor="ctr"/>
                </a:tc>
                <a:tc>
                  <a:txBody>
                    <a:bodyPr/>
                    <a:lstStyle/>
                    <a:p>
                      <a:pPr algn="just"/>
                      <a:r>
                        <a:rPr lang="es-ES" sz="1600" kern="1200" dirty="0">
                          <a:solidFill>
                            <a:schemeClr val="dk1"/>
                          </a:solidFill>
                          <a:effectLst/>
                          <a:latin typeface="Arial" panose="020B0604020202020204" pitchFamily="34" charset="0"/>
                          <a:ea typeface="+mn-ea"/>
                          <a:cs typeface="Arial" panose="020B0604020202020204" pitchFamily="34" charset="0"/>
                        </a:rPr>
                        <a:t>Consulta sobre certificación por contador público de soporte óptico pedido pro el Banco Central de la República Argentina</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4307951"/>
                  </a:ext>
                </a:extLst>
              </a:tr>
              <a:tr h="87708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47</a:t>
                      </a:r>
                    </a:p>
                  </a:txBody>
                  <a:tcPr anchor="ctr"/>
                </a:tc>
                <a:tc>
                  <a:txBody>
                    <a:bodyPr/>
                    <a:lstStyle/>
                    <a:p>
                      <a:pPr algn="just"/>
                      <a:r>
                        <a:rPr lang="es-ES" sz="1600" kern="1200" dirty="0">
                          <a:solidFill>
                            <a:schemeClr val="dk1"/>
                          </a:solidFill>
                          <a:effectLst/>
                          <a:latin typeface="Arial" panose="020B0604020202020204" pitchFamily="34" charset="0"/>
                          <a:ea typeface="+mn-ea"/>
                          <a:cs typeface="Arial" panose="020B0604020202020204" pitchFamily="34" charset="0"/>
                        </a:rPr>
                        <a:t>Modelo de informe especial sobre reintegros del impuesto facturado vinculado a operaciones de exportación requerida por la Resolución General </a:t>
                      </a:r>
                      <a:r>
                        <a:rPr lang="es-ES" sz="1600" kern="1200" dirty="0" err="1">
                          <a:solidFill>
                            <a:schemeClr val="dk1"/>
                          </a:solidFill>
                          <a:effectLst/>
                          <a:latin typeface="Arial" panose="020B0604020202020204" pitchFamily="34" charset="0"/>
                          <a:ea typeface="+mn-ea"/>
                          <a:cs typeface="Arial" panose="020B0604020202020204" pitchFamily="34" charset="0"/>
                        </a:rPr>
                        <a:t>Nº</a:t>
                      </a:r>
                      <a:r>
                        <a:rPr lang="es-ES" sz="1600" kern="1200" dirty="0">
                          <a:solidFill>
                            <a:schemeClr val="dk1"/>
                          </a:solidFill>
                          <a:effectLst/>
                          <a:latin typeface="Arial" panose="020B0604020202020204" pitchFamily="34" charset="0"/>
                          <a:ea typeface="+mn-ea"/>
                          <a:cs typeface="Arial" panose="020B0604020202020204" pitchFamily="34" charset="0"/>
                        </a:rPr>
                        <a:t> 616/99 de la AFIP.</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4125763"/>
                  </a:ext>
                </a:extLst>
              </a:tr>
              <a:tr h="62972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46</a:t>
                      </a:r>
                    </a:p>
                  </a:txBody>
                  <a:tcP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Estados Patrimoniales y manifestaciones de bienes que no surgen de Registros Contables.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4173112"/>
                  </a:ext>
                </a:extLst>
              </a:tr>
              <a:tr h="64698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45</a:t>
                      </a:r>
                    </a:p>
                  </a:txBody>
                  <a:tcP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Incompatibilidades entre la función de síndico societario que actúe además como Liquidador de la entidad considerada.	</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2300056"/>
                  </a:ext>
                </a:extLst>
              </a:tr>
              <a:tr h="53311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44</a:t>
                      </a:r>
                    </a:p>
                  </a:txBody>
                  <a:tcP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Ley de Concursos y quiebras: intervención del contador público en la emisión de la información requerida.</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74167633"/>
                  </a:ext>
                </a:extLst>
              </a:tr>
              <a:tr h="117853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43</a:t>
                      </a:r>
                    </a:p>
                  </a:txBody>
                  <a:tcPr anchor="ct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Modelo de certificación para requerir el certificado de validación de datos de los importadores (C.V.D.I.) requerida por la Resolución General 591/99 de la Administración Federal de Ingresos Públicos.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0584500"/>
                  </a:ext>
                </a:extLst>
              </a:tr>
            </a:tbl>
          </a:graphicData>
        </a:graphic>
      </p:graphicFrame>
    </p:spTree>
    <p:extLst>
      <p:ext uri="{BB962C8B-B14F-4D97-AF65-F5344CB8AC3E}">
        <p14:creationId xmlns:p14="http://schemas.microsoft.com/office/powerpoint/2010/main" val="38777603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452272181"/>
              </p:ext>
            </p:extLst>
          </p:nvPr>
        </p:nvGraphicFramePr>
        <p:xfrm>
          <a:off x="1121435" y="543463"/>
          <a:ext cx="9411418" cy="603644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34304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417929">
                <a:tc rowSpan="5">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42</a:t>
                      </a:r>
                    </a:p>
                  </a:txBody>
                  <a:tcPr anchor="ctr"/>
                </a:tc>
                <a:tc>
                  <a:txBody>
                    <a:bodyPr/>
                    <a:lstStyle/>
                    <a:p>
                      <a:pPr algn="just"/>
                      <a:r>
                        <a:rPr lang="es-ES" sz="1600" dirty="0">
                          <a:latin typeface="Arial" panose="020B0604020202020204" pitchFamily="34" charset="0"/>
                          <a:cs typeface="Arial" panose="020B0604020202020204" pitchFamily="34" charset="0"/>
                        </a:rPr>
                        <a:t>Comunicación A 2893 del Banco Central de la República Argentina</a:t>
                      </a:r>
                    </a:p>
                  </a:txBody>
                  <a:tcPr/>
                </a:tc>
                <a:extLst>
                  <a:ext uri="{0D108BD9-81ED-4DB2-BD59-A6C34878D82A}">
                    <a16:rowId xmlns:a16="http://schemas.microsoft.com/office/drawing/2014/main" val="821804953"/>
                  </a:ext>
                </a:extLst>
              </a:tr>
              <a:tr h="135827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41</a:t>
                      </a:r>
                    </a:p>
                  </a:txBody>
                  <a:tcPr anchor="ctr"/>
                </a:tc>
                <a:tc>
                  <a:txBody>
                    <a:bodyPr/>
                    <a:lstStyle/>
                    <a:p>
                      <a:pPr algn="just"/>
                      <a:r>
                        <a:rPr lang="es-ES" sz="1600" dirty="0">
                          <a:effectLst/>
                          <a:latin typeface="Arial" panose="020B0604020202020204" pitchFamily="34" charset="0"/>
                          <a:ea typeface="Calibri" panose="020F0502020204030204" pitchFamily="34" charset="0"/>
                          <a:cs typeface="Arial" panose="020B0604020202020204" pitchFamily="34" charset="0"/>
                        </a:rPr>
                        <a:t>Certificación requerida por la resolución 633/98 de la Secretaría de Política Ambiental de la Provincia de Buenos Aires referida a los ingresos brutos correspondientes a productos que en su elaboración generen residuos especiales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1911663"/>
                  </a:ext>
                </a:extLst>
              </a:tr>
              <a:tr h="108044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40</a:t>
                      </a:r>
                    </a:p>
                  </a:txBody>
                  <a:tcPr anchor="ctr"/>
                </a:tc>
                <a:tc>
                  <a:txBody>
                    <a:bodyPr/>
                    <a:lstStyle/>
                    <a:p>
                      <a:pPr algn="just"/>
                      <a:r>
                        <a:rPr lang="es-ES" sz="1600" dirty="0">
                          <a:latin typeface="Arial" panose="020B0604020202020204" pitchFamily="34" charset="0"/>
                          <a:cs typeface="Arial" panose="020B0604020202020204" pitchFamily="34" charset="0"/>
                        </a:rPr>
                        <a:t>Certificación contable vinculada a la presentación de un contribuyente asociada a la determinación de anticipos de impuestos</a:t>
                      </a:r>
                    </a:p>
                  </a:txBody>
                  <a:tcPr/>
                </a:tc>
                <a:extLst>
                  <a:ext uri="{0D108BD9-81ED-4DB2-BD59-A6C34878D82A}">
                    <a16:rowId xmlns:a16="http://schemas.microsoft.com/office/drawing/2014/main" val="889574872"/>
                  </a:ext>
                </a:extLst>
              </a:tr>
              <a:tr h="7563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39</a:t>
                      </a:r>
                    </a:p>
                  </a:txBody>
                  <a:tcPr anchor="ctr"/>
                </a:tc>
                <a:tc>
                  <a:txBody>
                    <a:bodyPr/>
                    <a:lstStyle/>
                    <a:p>
                      <a:pPr algn="just"/>
                      <a:r>
                        <a:rPr lang="es-ES" sz="1600" dirty="0">
                          <a:latin typeface="Arial" panose="020B0604020202020204" pitchFamily="34" charset="0"/>
                          <a:cs typeface="Arial" panose="020B0604020202020204" pitchFamily="34" charset="0"/>
                        </a:rPr>
                        <a:t>Informes de Contador Público requeridos por la Superintendencia de Seguros de la Nación</a:t>
                      </a:r>
                    </a:p>
                  </a:txBody>
                  <a:tcPr/>
                </a:tc>
                <a:extLst>
                  <a:ext uri="{0D108BD9-81ED-4DB2-BD59-A6C34878D82A}">
                    <a16:rowId xmlns:a16="http://schemas.microsoft.com/office/drawing/2014/main" val="844836837"/>
                  </a:ext>
                </a:extLst>
              </a:tr>
              <a:tr h="108044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38</a:t>
                      </a:r>
                    </a:p>
                  </a:txBody>
                  <a:tcPr anchor="ctr"/>
                </a:tc>
                <a:tc>
                  <a:txBody>
                    <a:bodyPr/>
                    <a:lstStyle/>
                    <a:p>
                      <a:pPr algn="just"/>
                      <a:r>
                        <a:rPr lang="es-ES" sz="1600" dirty="0">
                          <a:latin typeface="Arial" panose="020B0604020202020204" pitchFamily="34" charset="0"/>
                          <a:cs typeface="Arial" panose="020B0604020202020204" pitchFamily="34" charset="0"/>
                        </a:rPr>
                        <a:t>Obligatoriedad de informar en el Informe del Auditor si los estados contables surgen de registros contables llevados en sus aspectos formales de legal forma</a:t>
                      </a:r>
                    </a:p>
                  </a:txBody>
                  <a:tcPr/>
                </a:tc>
                <a:extLst>
                  <a:ext uri="{0D108BD9-81ED-4DB2-BD59-A6C34878D82A}">
                    <a16:rowId xmlns:a16="http://schemas.microsoft.com/office/drawing/2014/main" val="2248185518"/>
                  </a:ext>
                </a:extLst>
              </a:tr>
            </a:tbl>
          </a:graphicData>
        </a:graphic>
      </p:graphicFrame>
    </p:spTree>
    <p:extLst>
      <p:ext uri="{BB962C8B-B14F-4D97-AF65-F5344CB8AC3E}">
        <p14:creationId xmlns:p14="http://schemas.microsoft.com/office/powerpoint/2010/main" val="39959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456926637"/>
              </p:ext>
            </p:extLst>
          </p:nvPr>
        </p:nvGraphicFramePr>
        <p:xfrm>
          <a:off x="1045029" y="634482"/>
          <a:ext cx="9405257" cy="5630235"/>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16772">
                <a:tc>
                  <a:txBody>
                    <a:bodyPr/>
                    <a:lstStyle/>
                    <a:p>
                      <a:pPr algn="ctr"/>
                      <a:r>
                        <a:rPr lang="es-ES_tradnl" altLang="es-ES" sz="3000" b="1" dirty="0">
                          <a:solidFill>
                            <a:schemeClr val="tx1"/>
                          </a:solidFill>
                          <a:latin typeface="Arial "/>
                          <a:cs typeface="Arial" panose="020B0604020202020204" pitchFamily="34" charset="0"/>
                        </a:rPr>
                        <a:t>Reglamento R.G. 1022</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5081595">
                <a:tc>
                  <a:txBody>
                    <a:bodyPr/>
                    <a:lstStyle/>
                    <a:p>
                      <a:endParaRPr lang="es-ES" b="1" dirty="0">
                        <a:latin typeface="Arial "/>
                      </a:endParaRPr>
                    </a:p>
                    <a:p>
                      <a:endParaRPr lang="es-ES" b="1" dirty="0">
                        <a:latin typeface="Arial "/>
                      </a:endParaRPr>
                    </a:p>
                    <a:p>
                      <a:pPr algn="just"/>
                      <a:r>
                        <a:rPr lang="es-ES" altLang="es-ES" sz="2200" b="1" dirty="0">
                          <a:latin typeface="Arial "/>
                          <a:cs typeface="Arial" panose="020B0604020202020204" pitchFamily="34" charset="0"/>
                        </a:rPr>
                        <a:t>ARTICULO 3º.-  </a:t>
                      </a:r>
                      <a:r>
                        <a:rPr lang="es-ES" altLang="es-ES" sz="2200" dirty="0">
                          <a:latin typeface="Arial "/>
                          <a:cs typeface="Arial" panose="020B0604020202020204" pitchFamily="34" charset="0"/>
                        </a:rPr>
                        <a:t>El Consejo Directivo podrá disponer la modificación de los Formularios que se aprueban en el Reglamento cuando las circunstancias así lo aconsejen.</a:t>
                      </a:r>
                    </a:p>
                    <a:p>
                      <a:pPr algn="just">
                        <a:buFontTx/>
                        <a:buNone/>
                      </a:pPr>
                      <a:endParaRPr lang="es-ES" altLang="es-ES" sz="2200" dirty="0">
                        <a:latin typeface="Arial "/>
                        <a:cs typeface="Arial" panose="020B0604020202020204" pitchFamily="34" charset="0"/>
                      </a:endParaRPr>
                    </a:p>
                    <a:p>
                      <a:pPr algn="just"/>
                      <a:r>
                        <a:rPr lang="es-ES" altLang="es-ES" sz="2200" b="1" dirty="0">
                          <a:latin typeface="Arial "/>
                          <a:cs typeface="Arial" panose="020B0604020202020204" pitchFamily="34" charset="0"/>
                        </a:rPr>
                        <a:t>ARTICULO 4º.-   </a:t>
                      </a:r>
                      <a:r>
                        <a:rPr lang="es-ES" altLang="es-ES" sz="2200" dirty="0" err="1">
                          <a:latin typeface="Arial "/>
                          <a:cs typeface="Arial" panose="020B0604020202020204" pitchFamily="34" charset="0"/>
                        </a:rPr>
                        <a:t>Derógase</a:t>
                      </a:r>
                      <a:r>
                        <a:rPr lang="es-ES" altLang="es-ES" sz="2200" dirty="0">
                          <a:latin typeface="Arial "/>
                          <a:cs typeface="Arial" panose="020B0604020202020204" pitchFamily="34" charset="0"/>
                        </a:rPr>
                        <a:t> a partir de la fecha de entrada en vigencia de la presente Resolución la Resolución General </a:t>
                      </a:r>
                      <a:r>
                        <a:rPr lang="es-ES" altLang="es-ES" sz="2200" dirty="0" err="1">
                          <a:latin typeface="Arial "/>
                          <a:cs typeface="Arial" panose="020B0604020202020204" pitchFamily="34" charset="0"/>
                        </a:rPr>
                        <a:t>Nº</a:t>
                      </a:r>
                      <a:r>
                        <a:rPr lang="es-ES" altLang="es-ES" sz="2200" dirty="0">
                          <a:latin typeface="Arial "/>
                          <a:cs typeface="Arial" panose="020B0604020202020204" pitchFamily="34" charset="0"/>
                        </a:rPr>
                        <a:t> 158 y toda otra que se oponga a la presente.</a:t>
                      </a:r>
                    </a:p>
                    <a:p>
                      <a:pPr algn="just">
                        <a:buFontTx/>
                        <a:buNone/>
                      </a:pPr>
                      <a:endParaRPr lang="es-ES" altLang="es-ES" sz="2200" dirty="0">
                        <a:latin typeface="Arial "/>
                        <a:cs typeface="Arial" panose="020B0604020202020204" pitchFamily="34" charset="0"/>
                      </a:endParaRPr>
                    </a:p>
                    <a:p>
                      <a:pPr algn="just"/>
                      <a:r>
                        <a:rPr lang="es-ES" altLang="es-ES" sz="2200" b="1" dirty="0">
                          <a:latin typeface="Arial "/>
                          <a:cs typeface="Arial" panose="020B0604020202020204" pitchFamily="34" charset="0"/>
                        </a:rPr>
                        <a:t>ARTICULO 5º.- </a:t>
                      </a:r>
                      <a:r>
                        <a:rPr lang="es-ES" altLang="es-ES" sz="2200" dirty="0" err="1">
                          <a:latin typeface="Arial "/>
                          <a:cs typeface="Arial" panose="020B0604020202020204" pitchFamily="34" charset="0"/>
                        </a:rPr>
                        <a:t>Dése</a:t>
                      </a:r>
                      <a:r>
                        <a:rPr lang="es-ES" altLang="es-ES" sz="2200" dirty="0">
                          <a:latin typeface="Arial "/>
                          <a:cs typeface="Arial" panose="020B0604020202020204" pitchFamily="34" charset="0"/>
                        </a:rPr>
                        <a:t> a conocimiento de los profesionales matriculados, publíquese por un día en el Boletín Oficial de la Provincia, cópiese y archívese</a:t>
                      </a:r>
                      <a:endParaRPr lang="es-ES" altLang="es-ES" sz="2200" dirty="0">
                        <a:latin typeface="Arial "/>
                      </a:endParaRP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0573757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1678615544"/>
              </p:ext>
            </p:extLst>
          </p:nvPr>
        </p:nvGraphicFramePr>
        <p:xfrm>
          <a:off x="1121435" y="543465"/>
          <a:ext cx="9411418" cy="5946982"/>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377578">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465626">
                <a:tc rowSpan="7">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37</a:t>
                      </a:r>
                    </a:p>
                  </a:txBody>
                  <a:tcPr anchor="ctr"/>
                </a:tc>
                <a:tc>
                  <a:txBody>
                    <a:bodyPr/>
                    <a:lstStyle/>
                    <a:p>
                      <a:pPr algn="just"/>
                      <a:r>
                        <a:rPr lang="es-ES" sz="1600" dirty="0">
                          <a:latin typeface="Arial" panose="020B0604020202020204" pitchFamily="34" charset="0"/>
                          <a:cs typeface="Arial" panose="020B0604020202020204" pitchFamily="34" charset="0"/>
                        </a:rPr>
                        <a:t>Problemática originada por el Año 2000 Implicancias de Auditoría.</a:t>
                      </a:r>
                    </a:p>
                  </a:txBody>
                  <a:tcPr/>
                </a:tc>
                <a:extLst>
                  <a:ext uri="{0D108BD9-81ED-4DB2-BD59-A6C34878D82A}">
                    <a16:rowId xmlns:a16="http://schemas.microsoft.com/office/drawing/2014/main" val="821804953"/>
                  </a:ext>
                </a:extLst>
              </a:tr>
              <a:tr h="97709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36</a:t>
                      </a:r>
                    </a:p>
                  </a:txBody>
                  <a:tcPr anchor="ctr"/>
                </a:tc>
                <a:tc>
                  <a:txBody>
                    <a:bodyPr/>
                    <a:lstStyle/>
                    <a:p>
                      <a:pPr algn="just"/>
                      <a:r>
                        <a:rPr lang="es-ES" sz="1600" dirty="0">
                          <a:latin typeface="Arial" panose="020B0604020202020204" pitchFamily="34" charset="0"/>
                          <a:cs typeface="Arial" panose="020B0604020202020204" pitchFamily="34" charset="0"/>
                        </a:rPr>
                        <a:t>Informe de cumplimiento de los Requisitos operativos mínimos del área de sistemas de información (SI) establecidos por la Comunicación A 2659 del Banco Central de la República Argentina.</a:t>
                      </a:r>
                    </a:p>
                  </a:txBody>
                  <a:tcPr/>
                </a:tc>
                <a:extLst>
                  <a:ext uri="{0D108BD9-81ED-4DB2-BD59-A6C34878D82A}">
                    <a16:rowId xmlns:a16="http://schemas.microsoft.com/office/drawing/2014/main" val="1971911663"/>
                  </a:ext>
                </a:extLst>
              </a:tr>
              <a:tr h="39083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35</a:t>
                      </a:r>
                    </a:p>
                  </a:txBody>
                  <a:tcPr anchor="ctr"/>
                </a:tc>
                <a:tc>
                  <a:txBody>
                    <a:bodyPr/>
                    <a:lstStyle/>
                    <a:p>
                      <a:pPr algn="just"/>
                      <a:r>
                        <a:rPr lang="es-ES" sz="1600" dirty="0">
                          <a:latin typeface="Arial" panose="020B0604020202020204" pitchFamily="34" charset="0"/>
                          <a:cs typeface="Arial" panose="020B0604020202020204" pitchFamily="34" charset="0"/>
                        </a:rPr>
                        <a:t>Utilización del trabajo e informes de otros auditores</a:t>
                      </a:r>
                    </a:p>
                  </a:txBody>
                  <a:tcPr/>
                </a:tc>
                <a:extLst>
                  <a:ext uri="{0D108BD9-81ED-4DB2-BD59-A6C34878D82A}">
                    <a16:rowId xmlns:a16="http://schemas.microsoft.com/office/drawing/2014/main" val="889574872"/>
                  </a:ext>
                </a:extLst>
              </a:tr>
              <a:tr h="39083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34</a:t>
                      </a:r>
                    </a:p>
                  </a:txBody>
                  <a:tcPr anchor="ctr"/>
                </a:tc>
                <a:tc>
                  <a:txBody>
                    <a:bodyPr/>
                    <a:lstStyle/>
                    <a:p>
                      <a:pPr algn="just"/>
                      <a:r>
                        <a:rPr lang="es-ES" sz="1600" dirty="0">
                          <a:latin typeface="Arial" panose="020B0604020202020204" pitchFamily="34" charset="0"/>
                          <a:cs typeface="Arial" panose="020B0604020202020204" pitchFamily="34" charset="0"/>
                        </a:rPr>
                        <a:t>Lugar de emisión del Informe del Auditor.</a:t>
                      </a:r>
                    </a:p>
                  </a:txBody>
                  <a:tcPr/>
                </a:tc>
                <a:extLst>
                  <a:ext uri="{0D108BD9-81ED-4DB2-BD59-A6C34878D82A}">
                    <a16:rowId xmlns:a16="http://schemas.microsoft.com/office/drawing/2014/main" val="844836837"/>
                  </a:ext>
                </a:extLst>
              </a:tr>
              <a:tr h="68396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33</a:t>
                      </a:r>
                    </a:p>
                  </a:txBody>
                  <a:tcPr anchor="ctr"/>
                </a:tc>
                <a:tc>
                  <a:txBody>
                    <a:bodyPr/>
                    <a:lstStyle/>
                    <a:p>
                      <a:pPr algn="just"/>
                      <a:r>
                        <a:rPr lang="es-ES" sz="1600" dirty="0">
                          <a:latin typeface="Arial" panose="020B0604020202020204" pitchFamily="34" charset="0"/>
                          <a:cs typeface="Arial" panose="020B0604020202020204" pitchFamily="34" charset="0"/>
                        </a:rPr>
                        <a:t>Modelo de certificación sobre movimiento de sustancias químicas requerido por el Decreto 1095/96.</a:t>
                      </a:r>
                    </a:p>
                  </a:txBody>
                  <a:tcPr/>
                </a:tc>
                <a:extLst>
                  <a:ext uri="{0D108BD9-81ED-4DB2-BD59-A6C34878D82A}">
                    <a16:rowId xmlns:a16="http://schemas.microsoft.com/office/drawing/2014/main" val="2248185518"/>
                  </a:ext>
                </a:extLst>
              </a:tr>
              <a:tr h="68396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32</a:t>
                      </a:r>
                    </a:p>
                  </a:txBody>
                  <a:tcPr anchor="ctr"/>
                </a:tc>
                <a:tc>
                  <a:txBody>
                    <a:bodyPr/>
                    <a:lstStyle/>
                    <a:p>
                      <a:pPr algn="just"/>
                      <a:r>
                        <a:rPr lang="es-ES" sz="1600" dirty="0">
                          <a:latin typeface="Arial" panose="020B0604020202020204" pitchFamily="34" charset="0"/>
                          <a:cs typeface="Arial" panose="020B0604020202020204" pitchFamily="34" charset="0"/>
                        </a:rPr>
                        <a:t>Modelo de Informes Especiales a ser presentados a las ART para solicitar el autoseguro</a:t>
                      </a:r>
                    </a:p>
                  </a:txBody>
                  <a:tcPr/>
                </a:tc>
                <a:extLst>
                  <a:ext uri="{0D108BD9-81ED-4DB2-BD59-A6C34878D82A}">
                    <a16:rowId xmlns:a16="http://schemas.microsoft.com/office/drawing/2014/main" val="3034607603"/>
                  </a:ext>
                </a:extLst>
              </a:tr>
              <a:tr h="97709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31</a:t>
                      </a:r>
                    </a:p>
                  </a:txBody>
                  <a:tcPr anchor="ctr"/>
                </a:tc>
                <a:tc>
                  <a:txBody>
                    <a:bodyPr/>
                    <a:lstStyle/>
                    <a:p>
                      <a:pPr algn="just"/>
                      <a:r>
                        <a:rPr lang="es-ES" sz="1600" dirty="0">
                          <a:latin typeface="Arial" panose="020B0604020202020204" pitchFamily="34" charset="0"/>
                          <a:cs typeface="Arial" panose="020B0604020202020204" pitchFamily="34" charset="0"/>
                        </a:rPr>
                        <a:t>Nueva emisión de Informe del Auditor sobre estados contables, con posterioridad a la emisión de un primer informe con abstención de opinión.</a:t>
                      </a:r>
                    </a:p>
                  </a:txBody>
                  <a:tcPr/>
                </a:tc>
                <a:extLst>
                  <a:ext uri="{0D108BD9-81ED-4DB2-BD59-A6C34878D82A}">
                    <a16:rowId xmlns:a16="http://schemas.microsoft.com/office/drawing/2014/main" val="2757117371"/>
                  </a:ext>
                </a:extLst>
              </a:tr>
            </a:tbl>
          </a:graphicData>
        </a:graphic>
      </p:graphicFrame>
    </p:spTree>
    <p:extLst>
      <p:ext uri="{BB962C8B-B14F-4D97-AF65-F5344CB8AC3E}">
        <p14:creationId xmlns:p14="http://schemas.microsoft.com/office/powerpoint/2010/main" val="5364366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552662656"/>
              </p:ext>
            </p:extLst>
          </p:nvPr>
        </p:nvGraphicFramePr>
        <p:xfrm>
          <a:off x="1121435" y="543465"/>
          <a:ext cx="9411418" cy="5737137"/>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188743">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590207">
                <a:tc rowSpan="8">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30</a:t>
                      </a:r>
                    </a:p>
                  </a:txBody>
                  <a:tcPr anchor="ctr"/>
                </a:tc>
                <a:tc>
                  <a:txBody>
                    <a:bodyPr/>
                    <a:lstStyle/>
                    <a:p>
                      <a:pPr algn="just"/>
                      <a:r>
                        <a:rPr lang="es-ES" sz="1600" dirty="0">
                          <a:latin typeface="Arial" panose="020B0604020202020204" pitchFamily="34" charset="0"/>
                          <a:cs typeface="Arial" panose="020B0604020202020204" pitchFamily="34" charset="0"/>
                        </a:rPr>
                        <a:t>Modelo de Informe especial s/la utilización de medios computadorizados de registración contable</a:t>
                      </a:r>
                    </a:p>
                  </a:txBody>
                  <a:tcPr/>
                </a:tc>
                <a:extLst>
                  <a:ext uri="{0D108BD9-81ED-4DB2-BD59-A6C34878D82A}">
                    <a16:rowId xmlns:a16="http://schemas.microsoft.com/office/drawing/2014/main" val="821804953"/>
                  </a:ext>
                </a:extLst>
              </a:tr>
              <a:tr h="3358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29</a:t>
                      </a:r>
                    </a:p>
                  </a:txBody>
                  <a:tcPr anchor="ctr"/>
                </a:tc>
                <a:tc>
                  <a:txBody>
                    <a:bodyPr/>
                    <a:lstStyle/>
                    <a:p>
                      <a:pPr algn="just"/>
                      <a:r>
                        <a:rPr lang="es-ES" sz="1600" dirty="0">
                          <a:latin typeface="Arial" panose="020B0604020202020204" pitchFamily="34" charset="0"/>
                          <a:cs typeface="Arial" panose="020B0604020202020204" pitchFamily="34" charset="0"/>
                        </a:rPr>
                        <a:t>Modelo de Informe especial s/flujo de fondos proyectado</a:t>
                      </a:r>
                    </a:p>
                  </a:txBody>
                  <a:tcPr/>
                </a:tc>
                <a:extLst>
                  <a:ext uri="{0D108BD9-81ED-4DB2-BD59-A6C34878D82A}">
                    <a16:rowId xmlns:a16="http://schemas.microsoft.com/office/drawing/2014/main" val="1971911663"/>
                  </a:ext>
                </a:extLst>
              </a:tr>
              <a:tr h="33726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28</a:t>
                      </a:r>
                    </a:p>
                  </a:txBody>
                  <a:tcPr anchor="ctr"/>
                </a:tc>
                <a:tc>
                  <a:txBody>
                    <a:bodyPr/>
                    <a:lstStyle/>
                    <a:p>
                      <a:pPr algn="just"/>
                      <a:r>
                        <a:rPr lang="es-ES" sz="1600" dirty="0">
                          <a:latin typeface="Arial" panose="020B0604020202020204" pitchFamily="34" charset="0"/>
                          <a:cs typeface="Arial" panose="020B0604020202020204" pitchFamily="34" charset="0"/>
                        </a:rPr>
                        <a:t>Conceptos básicos vinculados con la significación</a:t>
                      </a:r>
                    </a:p>
                  </a:txBody>
                  <a:tcPr/>
                </a:tc>
                <a:extLst>
                  <a:ext uri="{0D108BD9-81ED-4DB2-BD59-A6C34878D82A}">
                    <a16:rowId xmlns:a16="http://schemas.microsoft.com/office/drawing/2014/main" val="889574872"/>
                  </a:ext>
                </a:extLst>
              </a:tr>
              <a:tr h="33726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27</a:t>
                      </a:r>
                    </a:p>
                  </a:txBody>
                  <a:tcPr anchor="ctr"/>
                </a:tc>
                <a:tc>
                  <a:txBody>
                    <a:bodyPr/>
                    <a:lstStyle/>
                    <a:p>
                      <a:pPr algn="just"/>
                      <a:r>
                        <a:rPr lang="es-ES" sz="1600" dirty="0">
                          <a:latin typeface="Arial" panose="020B0604020202020204" pitchFamily="34" charset="0"/>
                          <a:cs typeface="Arial" panose="020B0604020202020204" pitchFamily="34" charset="0"/>
                        </a:rPr>
                        <a:t>Modelos de Informes del auditor y síndico</a:t>
                      </a:r>
                    </a:p>
                  </a:txBody>
                  <a:tcPr/>
                </a:tc>
                <a:extLst>
                  <a:ext uri="{0D108BD9-81ED-4DB2-BD59-A6C34878D82A}">
                    <a16:rowId xmlns:a16="http://schemas.microsoft.com/office/drawing/2014/main" val="844836837"/>
                  </a:ext>
                </a:extLst>
              </a:tr>
              <a:tr h="59020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26</a:t>
                      </a:r>
                    </a:p>
                  </a:txBody>
                  <a:tcPr anchor="ctr"/>
                </a:tc>
                <a:tc>
                  <a:txBody>
                    <a:bodyPr/>
                    <a:lstStyle/>
                    <a:p>
                      <a:pPr algn="just"/>
                      <a:r>
                        <a:rPr lang="es-ES" sz="1600" dirty="0">
                          <a:latin typeface="Arial" panose="020B0604020202020204" pitchFamily="34" charset="0"/>
                          <a:cs typeface="Arial" panose="020B0604020202020204" pitchFamily="34" charset="0"/>
                        </a:rPr>
                        <a:t>Monto que corresponde incluir en el Informe del Auditor como deuda devengada a favor de las Cajas Nacionales de Previsión</a:t>
                      </a:r>
                    </a:p>
                  </a:txBody>
                  <a:tcPr/>
                </a:tc>
                <a:extLst>
                  <a:ext uri="{0D108BD9-81ED-4DB2-BD59-A6C34878D82A}">
                    <a16:rowId xmlns:a16="http://schemas.microsoft.com/office/drawing/2014/main" val="2248185518"/>
                  </a:ext>
                </a:extLst>
              </a:tr>
              <a:tr h="83974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25</a:t>
                      </a:r>
                    </a:p>
                  </a:txBody>
                  <a:tcPr anchor="ctr"/>
                </a:tc>
                <a:tc>
                  <a:txBody>
                    <a:bodyPr/>
                    <a:lstStyle/>
                    <a:p>
                      <a:pPr algn="just"/>
                      <a:r>
                        <a:rPr lang="es-ES" sz="1600" dirty="0">
                          <a:latin typeface="Arial" panose="020B0604020202020204" pitchFamily="34" charset="0"/>
                          <a:cs typeface="Arial" panose="020B0604020202020204" pitchFamily="34" charset="0"/>
                        </a:rPr>
                        <a:t>No inclusión de la deuda devengada a favor de las Cajas Nacionales de Previsión en el Informe del auditor referentes a Estados Contables Proyectados</a:t>
                      </a:r>
                    </a:p>
                  </a:txBody>
                  <a:tcPr/>
                </a:tc>
                <a:extLst>
                  <a:ext uri="{0D108BD9-81ED-4DB2-BD59-A6C34878D82A}">
                    <a16:rowId xmlns:a16="http://schemas.microsoft.com/office/drawing/2014/main" val="3034607603"/>
                  </a:ext>
                </a:extLst>
              </a:tr>
              <a:tr h="58782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24</a:t>
                      </a:r>
                    </a:p>
                  </a:txBody>
                  <a:tcPr anchor="ctr"/>
                </a:tc>
                <a:tc>
                  <a:txBody>
                    <a:bodyPr/>
                    <a:lstStyle/>
                    <a:p>
                      <a:pPr algn="just"/>
                      <a:r>
                        <a:rPr lang="es-ES" sz="1600" dirty="0">
                          <a:latin typeface="Arial" panose="020B0604020202020204" pitchFamily="34" charset="0"/>
                          <a:cs typeface="Arial" panose="020B0604020202020204" pitchFamily="34" charset="0"/>
                        </a:rPr>
                        <a:t>Informes de Contador Público requeridos por el Banco Central de la República Argentina</a:t>
                      </a:r>
                    </a:p>
                  </a:txBody>
                  <a:tcPr/>
                </a:tc>
                <a:extLst>
                  <a:ext uri="{0D108BD9-81ED-4DB2-BD59-A6C34878D82A}">
                    <a16:rowId xmlns:a16="http://schemas.microsoft.com/office/drawing/2014/main" val="2757117371"/>
                  </a:ext>
                </a:extLst>
              </a:tr>
              <a:tr h="84315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23</a:t>
                      </a: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Párrafo sobre Registros Contables en el Informe del Auditor</a:t>
                      </a:r>
                    </a:p>
                  </a:txBody>
                  <a:tcPr/>
                </a:tc>
                <a:extLst>
                  <a:ext uri="{0D108BD9-81ED-4DB2-BD59-A6C34878D82A}">
                    <a16:rowId xmlns:a16="http://schemas.microsoft.com/office/drawing/2014/main" val="1828664908"/>
                  </a:ext>
                </a:extLst>
              </a:tr>
            </a:tbl>
          </a:graphicData>
        </a:graphic>
      </p:graphicFrame>
    </p:spTree>
    <p:extLst>
      <p:ext uri="{BB962C8B-B14F-4D97-AF65-F5344CB8AC3E}">
        <p14:creationId xmlns:p14="http://schemas.microsoft.com/office/powerpoint/2010/main" val="9264442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2123200433"/>
              </p:ext>
            </p:extLst>
          </p:nvPr>
        </p:nvGraphicFramePr>
        <p:xfrm>
          <a:off x="1121435" y="543464"/>
          <a:ext cx="9411418" cy="580557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7439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943996">
                <a:tc rowSpan="6">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22</a:t>
                      </a:r>
                    </a:p>
                  </a:txBody>
                  <a:tcPr anchor="ctr"/>
                </a:tc>
                <a:tc>
                  <a:txBody>
                    <a:bodyPr/>
                    <a:lstStyle/>
                    <a:p>
                      <a:pPr algn="just"/>
                      <a:r>
                        <a:rPr lang="es-ES" sz="1600" dirty="0">
                          <a:latin typeface="Arial" panose="020B0604020202020204" pitchFamily="34" charset="0"/>
                          <a:cs typeface="Arial" panose="020B0604020202020204" pitchFamily="34" charset="0"/>
                        </a:rPr>
                        <a:t>Aplicación de la cualidad "Comparabilidad" de la información en los estados contables y el efecto de los cambios a la uniformidad en el informe del Auditor. Cambios en estimaciones</a:t>
                      </a:r>
                    </a:p>
                  </a:txBody>
                  <a:tcPr/>
                </a:tc>
                <a:extLst>
                  <a:ext uri="{0D108BD9-81ED-4DB2-BD59-A6C34878D82A}">
                    <a16:rowId xmlns:a16="http://schemas.microsoft.com/office/drawing/2014/main" val="821804953"/>
                  </a:ext>
                </a:extLst>
              </a:tr>
              <a:tr h="6607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21</a:t>
                      </a:r>
                    </a:p>
                  </a:txBody>
                  <a:tcPr anchor="ctr"/>
                </a:tc>
                <a:tc>
                  <a:txBody>
                    <a:bodyPr/>
                    <a:lstStyle/>
                    <a:p>
                      <a:pPr algn="just"/>
                      <a:r>
                        <a:rPr lang="es-ES" sz="1600" dirty="0">
                          <a:latin typeface="Arial" panose="020B0604020202020204" pitchFamily="34" charset="0"/>
                          <a:cs typeface="Arial" panose="020B0604020202020204" pitchFamily="34" charset="0"/>
                        </a:rPr>
                        <a:t>Certificación sobre la documentación requerida por la Resolución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3540/92 de la D.G.I.</a:t>
                      </a:r>
                    </a:p>
                  </a:txBody>
                  <a:tcPr/>
                </a:tc>
                <a:extLst>
                  <a:ext uri="{0D108BD9-81ED-4DB2-BD59-A6C34878D82A}">
                    <a16:rowId xmlns:a16="http://schemas.microsoft.com/office/drawing/2014/main" val="1971911663"/>
                  </a:ext>
                </a:extLst>
              </a:tr>
              <a:tr h="6607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20</a:t>
                      </a:r>
                    </a:p>
                  </a:txBody>
                  <a:tcPr anchor="ctr"/>
                </a:tc>
                <a:tc>
                  <a:txBody>
                    <a:bodyPr/>
                    <a:lstStyle/>
                    <a:p>
                      <a:pPr algn="just"/>
                      <a:r>
                        <a:rPr lang="es-ES" sz="1600" dirty="0">
                          <a:latin typeface="Arial" panose="020B0604020202020204" pitchFamily="34" charset="0"/>
                          <a:cs typeface="Arial" panose="020B0604020202020204" pitchFamily="34" charset="0"/>
                        </a:rPr>
                        <a:t>Transformación de quebrantos impositivos en Bonos de Cancelación de Deudas</a:t>
                      </a:r>
                    </a:p>
                  </a:txBody>
                  <a:tcPr/>
                </a:tc>
                <a:extLst>
                  <a:ext uri="{0D108BD9-81ED-4DB2-BD59-A6C34878D82A}">
                    <a16:rowId xmlns:a16="http://schemas.microsoft.com/office/drawing/2014/main" val="889574872"/>
                  </a:ext>
                </a:extLst>
              </a:tr>
              <a:tr h="6607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19</a:t>
                      </a:r>
                    </a:p>
                  </a:txBody>
                  <a:tcPr anchor="ctr"/>
                </a:tc>
                <a:tc>
                  <a:txBody>
                    <a:bodyPr/>
                    <a:lstStyle/>
                    <a:p>
                      <a:pPr algn="just"/>
                      <a:r>
                        <a:rPr lang="es-ES" sz="1600" dirty="0">
                          <a:latin typeface="Arial" panose="020B0604020202020204" pitchFamily="34" charset="0"/>
                          <a:cs typeface="Arial" panose="020B0604020202020204" pitchFamily="34" charset="0"/>
                        </a:rPr>
                        <a:t>Informe del auditor sobre la reseña informativa requerida por la Resolución No. 195/92 de la Comisión Nacional de Valores</a:t>
                      </a:r>
                    </a:p>
                  </a:txBody>
                  <a:tcPr/>
                </a:tc>
                <a:extLst>
                  <a:ext uri="{0D108BD9-81ED-4DB2-BD59-A6C34878D82A}">
                    <a16:rowId xmlns:a16="http://schemas.microsoft.com/office/drawing/2014/main" val="844836837"/>
                  </a:ext>
                </a:extLst>
              </a:tr>
              <a:tr h="6607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18</a:t>
                      </a:r>
                    </a:p>
                  </a:txBody>
                  <a:tcPr anchor="ctr"/>
                </a:tc>
                <a:tc>
                  <a:txBody>
                    <a:bodyPr/>
                    <a:lstStyle/>
                    <a:p>
                      <a:pPr algn="just"/>
                      <a:r>
                        <a:rPr lang="es-ES" sz="1600" dirty="0">
                          <a:latin typeface="Arial" panose="020B0604020202020204" pitchFamily="34" charset="0"/>
                          <a:cs typeface="Arial" panose="020B0604020202020204" pitchFamily="34" charset="0"/>
                        </a:rPr>
                        <a:t>Certificación de información a ser presentada por beneficiarios del régimen de promoción industrial</a:t>
                      </a:r>
                    </a:p>
                  </a:txBody>
                  <a:tcPr/>
                </a:tc>
                <a:extLst>
                  <a:ext uri="{0D108BD9-81ED-4DB2-BD59-A6C34878D82A}">
                    <a16:rowId xmlns:a16="http://schemas.microsoft.com/office/drawing/2014/main" val="2248185518"/>
                  </a:ext>
                </a:extLst>
              </a:tr>
              <a:tr h="94399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17</a:t>
                      </a:r>
                    </a:p>
                  </a:txBody>
                  <a:tcPr anchor="ctr"/>
                </a:tc>
                <a:tc>
                  <a:txBody>
                    <a:bodyPr/>
                    <a:lstStyle/>
                    <a:p>
                      <a:pPr algn="just"/>
                      <a:r>
                        <a:rPr lang="es-ES" sz="1600" dirty="0">
                          <a:latin typeface="Arial" panose="020B0604020202020204" pitchFamily="34" charset="0"/>
                          <a:cs typeface="Arial" panose="020B0604020202020204" pitchFamily="34" charset="0"/>
                        </a:rPr>
                        <a:t>Párrafo referido a deudas con la Dirección de Recaudación Previsional en el informe del auditor sobre un estado de origen y aplicación de fondos</a:t>
                      </a:r>
                    </a:p>
                  </a:txBody>
                  <a:tcPr/>
                </a:tc>
                <a:extLst>
                  <a:ext uri="{0D108BD9-81ED-4DB2-BD59-A6C34878D82A}">
                    <a16:rowId xmlns:a16="http://schemas.microsoft.com/office/drawing/2014/main" val="3034607603"/>
                  </a:ext>
                </a:extLst>
              </a:tr>
            </a:tbl>
          </a:graphicData>
        </a:graphic>
      </p:graphicFrame>
    </p:spTree>
    <p:extLst>
      <p:ext uri="{BB962C8B-B14F-4D97-AF65-F5344CB8AC3E}">
        <p14:creationId xmlns:p14="http://schemas.microsoft.com/office/powerpoint/2010/main" val="8255748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610287317"/>
              </p:ext>
            </p:extLst>
          </p:nvPr>
        </p:nvGraphicFramePr>
        <p:xfrm>
          <a:off x="1121435" y="543464"/>
          <a:ext cx="9411418" cy="5857336"/>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332473">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651768">
                <a:tc rowSpan="7">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16</a:t>
                      </a:r>
                    </a:p>
                  </a:txBody>
                  <a:tcPr anchor="ctr"/>
                </a:tc>
                <a:tc>
                  <a:txBody>
                    <a:bodyPr/>
                    <a:lstStyle/>
                    <a:p>
                      <a:pPr algn="just"/>
                      <a:r>
                        <a:rPr lang="es-ES" sz="1600" dirty="0">
                          <a:latin typeface="Arial" panose="020B0604020202020204" pitchFamily="34" charset="0"/>
                          <a:cs typeface="Arial" panose="020B0604020202020204" pitchFamily="34" charset="0"/>
                        </a:rPr>
                        <a:t>Implicancias del trabajo de estimaciones efectuadas por peritos en el trabajo del auditor</a:t>
                      </a:r>
                    </a:p>
                  </a:txBody>
                  <a:tcPr/>
                </a:tc>
                <a:extLst>
                  <a:ext uri="{0D108BD9-81ED-4DB2-BD59-A6C34878D82A}">
                    <a16:rowId xmlns:a16="http://schemas.microsoft.com/office/drawing/2014/main" val="821804953"/>
                  </a:ext>
                </a:extLst>
              </a:tr>
              <a:tr h="63210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15</a:t>
                      </a:r>
                    </a:p>
                  </a:txBody>
                  <a:tcPr anchor="ctr"/>
                </a:tc>
                <a:tc>
                  <a:txBody>
                    <a:bodyPr/>
                    <a:lstStyle/>
                    <a:p>
                      <a:pPr algn="just"/>
                      <a:r>
                        <a:rPr lang="es-ES" sz="1600" dirty="0">
                          <a:latin typeface="Arial" panose="020B0604020202020204" pitchFamily="34" charset="0"/>
                          <a:cs typeface="Arial" panose="020B0604020202020204" pitchFamily="34" charset="0"/>
                        </a:rPr>
                        <a:t>Informe sobre declaración jurada anual del empleador, requerido por el Instituto Nacional de Previsión Social. Formularios u/78 y U/79.</a:t>
                      </a:r>
                    </a:p>
                  </a:txBody>
                  <a:tcPr/>
                </a:tc>
                <a:extLst>
                  <a:ext uri="{0D108BD9-81ED-4DB2-BD59-A6C34878D82A}">
                    <a16:rowId xmlns:a16="http://schemas.microsoft.com/office/drawing/2014/main" val="1971911663"/>
                  </a:ext>
                </a:extLst>
              </a:tr>
              <a:tr h="6517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14</a:t>
                      </a:r>
                    </a:p>
                  </a:txBody>
                  <a:tcPr anchor="ctr"/>
                </a:tc>
                <a:tc>
                  <a:txBody>
                    <a:bodyPr/>
                    <a:lstStyle/>
                    <a:p>
                      <a:pPr algn="just"/>
                      <a:r>
                        <a:rPr lang="es-ES" sz="1600" dirty="0">
                          <a:latin typeface="Arial" panose="020B0604020202020204" pitchFamily="34" charset="0"/>
                          <a:cs typeface="Arial" panose="020B0604020202020204" pitchFamily="34" charset="0"/>
                        </a:rPr>
                        <a:t>Informe sobre declaración jurada anual del empleador, requerido por la Secretaria de Seguridad Social</a:t>
                      </a:r>
                    </a:p>
                  </a:txBody>
                  <a:tcPr/>
                </a:tc>
                <a:extLst>
                  <a:ext uri="{0D108BD9-81ED-4DB2-BD59-A6C34878D82A}">
                    <a16:rowId xmlns:a16="http://schemas.microsoft.com/office/drawing/2014/main" val="889574872"/>
                  </a:ext>
                </a:extLst>
              </a:tr>
              <a:tr h="37835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13</a:t>
                      </a:r>
                    </a:p>
                  </a:txBody>
                  <a:tcPr anchor="ctr"/>
                </a:tc>
                <a:tc>
                  <a:txBody>
                    <a:bodyPr/>
                    <a:lstStyle/>
                    <a:p>
                      <a:pPr algn="just"/>
                      <a:r>
                        <a:rPr lang="es-ES" sz="1600" dirty="0">
                          <a:latin typeface="Arial" panose="020B0604020202020204" pitchFamily="34" charset="0"/>
                          <a:cs typeface="Arial" panose="020B0604020202020204" pitchFamily="34" charset="0"/>
                        </a:rPr>
                        <a:t>Revisión de estado contable intermedio</a:t>
                      </a:r>
                    </a:p>
                  </a:txBody>
                  <a:tcPr/>
                </a:tc>
                <a:extLst>
                  <a:ext uri="{0D108BD9-81ED-4DB2-BD59-A6C34878D82A}">
                    <a16:rowId xmlns:a16="http://schemas.microsoft.com/office/drawing/2014/main" val="844836837"/>
                  </a:ext>
                </a:extLst>
              </a:tr>
              <a:tr h="37835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12</a:t>
                      </a:r>
                    </a:p>
                  </a:txBody>
                  <a:tcPr anchor="ctr"/>
                </a:tc>
                <a:tc>
                  <a:txBody>
                    <a:bodyPr/>
                    <a:lstStyle/>
                    <a:p>
                      <a:pPr algn="just"/>
                      <a:r>
                        <a:rPr lang="es-ES" sz="1600" dirty="0">
                          <a:latin typeface="Arial" panose="020B0604020202020204" pitchFamily="34" charset="0"/>
                          <a:cs typeface="Arial" panose="020B0604020202020204" pitchFamily="34" charset="0"/>
                        </a:rPr>
                        <a:t>Informe sobre el control interno</a:t>
                      </a:r>
                    </a:p>
                  </a:txBody>
                  <a:tcPr/>
                </a:tc>
                <a:extLst>
                  <a:ext uri="{0D108BD9-81ED-4DB2-BD59-A6C34878D82A}">
                    <a16:rowId xmlns:a16="http://schemas.microsoft.com/office/drawing/2014/main" val="2248185518"/>
                  </a:ext>
                </a:extLst>
              </a:tr>
              <a:tr h="93109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11</a:t>
                      </a:r>
                    </a:p>
                  </a:txBody>
                  <a:tcPr anchor="ctr"/>
                </a:tc>
                <a:tc>
                  <a:txBody>
                    <a:bodyPr/>
                    <a:lstStyle/>
                    <a:p>
                      <a:pPr algn="just"/>
                      <a:r>
                        <a:rPr lang="es-ES" sz="1600" dirty="0">
                          <a:latin typeface="Arial" panose="020B0604020202020204" pitchFamily="34" charset="0"/>
                          <a:cs typeface="Arial" panose="020B0604020202020204" pitchFamily="34" charset="0"/>
                        </a:rPr>
                        <a:t>Información resumida relativa a los principales rubros de los últimos balances generales que las entidades financieras deben poner a disposición del público</a:t>
                      </a:r>
                    </a:p>
                  </a:txBody>
                  <a:tcPr/>
                </a:tc>
                <a:extLst>
                  <a:ext uri="{0D108BD9-81ED-4DB2-BD59-A6C34878D82A}">
                    <a16:rowId xmlns:a16="http://schemas.microsoft.com/office/drawing/2014/main" val="3034607603"/>
                  </a:ext>
                </a:extLst>
              </a:tr>
              <a:tr h="90141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10</a:t>
                      </a:r>
                    </a:p>
                  </a:txBody>
                  <a:tcPr anchor="ctr"/>
                </a:tc>
                <a:tc>
                  <a:txBody>
                    <a:bodyPr/>
                    <a:lstStyle/>
                    <a:p>
                      <a:pPr algn="just"/>
                      <a:r>
                        <a:rPr lang="es-ES" sz="1600" dirty="0">
                          <a:latin typeface="Arial" panose="020B0604020202020204" pitchFamily="34" charset="0"/>
                          <a:cs typeface="Arial" panose="020B0604020202020204" pitchFamily="34" charset="0"/>
                        </a:rPr>
                        <a:t>Informe del auditor y del síndico sobre estados contables comparativos de entidades financieras</a:t>
                      </a:r>
                    </a:p>
                  </a:txBody>
                  <a:tcPr/>
                </a:tc>
                <a:extLst>
                  <a:ext uri="{0D108BD9-81ED-4DB2-BD59-A6C34878D82A}">
                    <a16:rowId xmlns:a16="http://schemas.microsoft.com/office/drawing/2014/main" val="3990707671"/>
                  </a:ext>
                </a:extLst>
              </a:tr>
            </a:tbl>
          </a:graphicData>
        </a:graphic>
      </p:graphicFrame>
    </p:spTree>
    <p:extLst>
      <p:ext uri="{BB962C8B-B14F-4D97-AF65-F5344CB8AC3E}">
        <p14:creationId xmlns:p14="http://schemas.microsoft.com/office/powerpoint/2010/main" val="33853898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2365600454"/>
              </p:ext>
            </p:extLst>
          </p:nvPr>
        </p:nvGraphicFramePr>
        <p:xfrm>
          <a:off x="1121435" y="543464"/>
          <a:ext cx="9411418" cy="589504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7255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430000">
                <a:tc rowSpan="7">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9</a:t>
                      </a:r>
                    </a:p>
                  </a:txBody>
                  <a:tcPr anchor="ctr"/>
                </a:tc>
                <a:tc>
                  <a:txBody>
                    <a:bodyPr/>
                    <a:lstStyle/>
                    <a:p>
                      <a:pPr algn="just"/>
                      <a:r>
                        <a:rPr lang="es-ES" sz="1600" dirty="0">
                          <a:latin typeface="Arial" panose="020B0604020202020204" pitchFamily="34" charset="0"/>
                          <a:cs typeface="Arial" panose="020B0604020202020204" pitchFamily="34" charset="0"/>
                        </a:rPr>
                        <a:t>Terminología en el Informe del Auditor</a:t>
                      </a:r>
                    </a:p>
                  </a:txBody>
                  <a:tcPr/>
                </a:tc>
                <a:extLst>
                  <a:ext uri="{0D108BD9-81ED-4DB2-BD59-A6C34878D82A}">
                    <a16:rowId xmlns:a16="http://schemas.microsoft.com/office/drawing/2014/main" val="821804953"/>
                  </a:ext>
                </a:extLst>
              </a:tr>
              <a:tr h="4300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a:t>
                      </a:r>
                    </a:p>
                  </a:txBody>
                  <a:tcPr anchor="ctr"/>
                </a:tc>
                <a:tc>
                  <a:txBody>
                    <a:bodyPr/>
                    <a:lstStyle/>
                    <a:p>
                      <a:pPr algn="just"/>
                      <a:r>
                        <a:rPr lang="es-ES" sz="1600" dirty="0">
                          <a:latin typeface="Arial" panose="020B0604020202020204" pitchFamily="34" charset="0"/>
                          <a:cs typeface="Arial" panose="020B0604020202020204" pitchFamily="34" charset="0"/>
                        </a:rPr>
                        <a:t>Independencia del Auditor</a:t>
                      </a:r>
                    </a:p>
                  </a:txBody>
                  <a:tcPr/>
                </a:tc>
                <a:extLst>
                  <a:ext uri="{0D108BD9-81ED-4DB2-BD59-A6C34878D82A}">
                    <a16:rowId xmlns:a16="http://schemas.microsoft.com/office/drawing/2014/main" val="1971911663"/>
                  </a:ext>
                </a:extLst>
              </a:tr>
              <a:tr h="7524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a:t>
                      </a:r>
                    </a:p>
                  </a:txBody>
                  <a:tcPr anchor="ctr"/>
                </a:tc>
                <a:tc>
                  <a:txBody>
                    <a:bodyPr/>
                    <a:lstStyle/>
                    <a:p>
                      <a:pPr algn="just"/>
                      <a:r>
                        <a:rPr lang="es-ES" sz="1600" dirty="0">
                          <a:latin typeface="Arial" panose="020B0604020202020204" pitchFamily="34" charset="0"/>
                          <a:cs typeface="Arial" panose="020B0604020202020204" pitchFamily="34" charset="0"/>
                        </a:rPr>
                        <a:t>Informe a emitir sobre estados contables de sociedades cooperativas - Resolución SAC 615</a:t>
                      </a:r>
                    </a:p>
                  </a:txBody>
                  <a:tcPr/>
                </a:tc>
                <a:extLst>
                  <a:ext uri="{0D108BD9-81ED-4DB2-BD59-A6C34878D82A}">
                    <a16:rowId xmlns:a16="http://schemas.microsoft.com/office/drawing/2014/main" val="889574872"/>
                  </a:ext>
                </a:extLst>
              </a:tr>
              <a:tr h="43000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a:t>
                      </a:r>
                    </a:p>
                  </a:txBody>
                  <a:tcPr anchor="ctr"/>
                </a:tc>
                <a:tc>
                  <a:txBody>
                    <a:bodyPr/>
                    <a:lstStyle/>
                    <a:p>
                      <a:pPr algn="just"/>
                      <a:r>
                        <a:rPr lang="es-ES" sz="1600" dirty="0">
                          <a:latin typeface="Arial" panose="020B0604020202020204" pitchFamily="34" charset="0"/>
                          <a:cs typeface="Arial" panose="020B0604020202020204" pitchFamily="34" charset="0"/>
                        </a:rPr>
                        <a:t>Informe a emitir en el caso de saldos iniciales no auditados</a:t>
                      </a:r>
                    </a:p>
                  </a:txBody>
                  <a:tcPr/>
                </a:tc>
                <a:extLst>
                  <a:ext uri="{0D108BD9-81ED-4DB2-BD59-A6C34878D82A}">
                    <a16:rowId xmlns:a16="http://schemas.microsoft.com/office/drawing/2014/main" val="844836837"/>
                  </a:ext>
                </a:extLst>
              </a:tr>
              <a:tr h="7524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a:t>
                      </a:r>
                    </a:p>
                  </a:txBody>
                  <a:tcPr anchor="ctr"/>
                </a:tc>
                <a:tc>
                  <a:txBody>
                    <a:bodyPr/>
                    <a:lstStyle/>
                    <a:p>
                      <a:pPr algn="just"/>
                      <a:r>
                        <a:rPr lang="es-ES" sz="1600" dirty="0">
                          <a:latin typeface="Arial" panose="020B0604020202020204" pitchFamily="34" charset="0"/>
                          <a:cs typeface="Arial" panose="020B0604020202020204" pitchFamily="34" charset="0"/>
                        </a:rPr>
                        <a:t>Admisibilidad de la aplicación parcial de las normas de auditoría para la emisión de un informe sobre estados contables</a:t>
                      </a:r>
                    </a:p>
                  </a:txBody>
                  <a:tcPr/>
                </a:tc>
                <a:extLst>
                  <a:ext uri="{0D108BD9-81ED-4DB2-BD59-A6C34878D82A}">
                    <a16:rowId xmlns:a16="http://schemas.microsoft.com/office/drawing/2014/main" val="2248185518"/>
                  </a:ext>
                </a:extLst>
              </a:tr>
              <a:tr h="7524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a:t>
                      </a:r>
                    </a:p>
                  </a:txBody>
                  <a:tcPr anchor="ctr"/>
                </a:tc>
                <a:tc>
                  <a:txBody>
                    <a:bodyPr/>
                    <a:lstStyle/>
                    <a:p>
                      <a:pPr algn="just"/>
                      <a:r>
                        <a:rPr lang="es-ES" sz="1600" dirty="0">
                          <a:latin typeface="Arial" panose="020B0604020202020204" pitchFamily="34" charset="0"/>
                          <a:cs typeface="Arial" panose="020B0604020202020204" pitchFamily="34" charset="0"/>
                        </a:rPr>
                        <a:t>Tipo de informe a emitir como resultado de la revisión de manifestaciones de bienes o detalles de ingresos</a:t>
                      </a:r>
                    </a:p>
                  </a:txBody>
                  <a:tcPr/>
                </a:tc>
                <a:extLst>
                  <a:ext uri="{0D108BD9-81ED-4DB2-BD59-A6C34878D82A}">
                    <a16:rowId xmlns:a16="http://schemas.microsoft.com/office/drawing/2014/main" val="3034607603"/>
                  </a:ext>
                </a:extLst>
              </a:tr>
              <a:tr h="107499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a:t>
                      </a:r>
                    </a:p>
                  </a:txBody>
                  <a:tcPr anchor="ctr"/>
                </a:tc>
                <a:tc>
                  <a:txBody>
                    <a:bodyPr/>
                    <a:lstStyle/>
                    <a:p>
                      <a:pPr algn="just"/>
                      <a:r>
                        <a:rPr lang="es-ES" sz="1600" dirty="0">
                          <a:latin typeface="Arial" panose="020B0604020202020204" pitchFamily="34" charset="0"/>
                          <a:cs typeface="Arial" panose="020B0604020202020204" pitchFamily="34" charset="0"/>
                        </a:rPr>
                        <a:t>Tipo de examen a realizar en el caso de información solicitada por el Banco Hipotecario Nacional para la evaluación patrimonial, financiera y económica</a:t>
                      </a:r>
                    </a:p>
                  </a:txBody>
                  <a:tcPr/>
                </a:tc>
                <a:extLst>
                  <a:ext uri="{0D108BD9-81ED-4DB2-BD59-A6C34878D82A}">
                    <a16:rowId xmlns:a16="http://schemas.microsoft.com/office/drawing/2014/main" val="3990707671"/>
                  </a:ext>
                </a:extLst>
              </a:tr>
            </a:tbl>
          </a:graphicData>
        </a:graphic>
      </p:graphicFrame>
    </p:spTree>
    <p:extLst>
      <p:ext uri="{BB962C8B-B14F-4D97-AF65-F5344CB8AC3E}">
        <p14:creationId xmlns:p14="http://schemas.microsoft.com/office/powerpoint/2010/main" val="14612301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786546404"/>
              </p:ext>
            </p:extLst>
          </p:nvPr>
        </p:nvGraphicFramePr>
        <p:xfrm>
          <a:off x="1250831" y="672860"/>
          <a:ext cx="9411418" cy="401382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40778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0">
                <a:tc rowSpan="2">
                  <a:txBody>
                    <a:bodyPr/>
                    <a:lstStyle/>
                    <a:p>
                      <a:endParaRPr lang="es-ES" sz="1500"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A </a:t>
                      </a:r>
                    </a:p>
                    <a:p>
                      <a:pPr algn="ctr"/>
                      <a:endParaRPr lang="es-ES" sz="1500" b="1" dirty="0">
                        <a:latin typeface="Arial" panose="020B0604020202020204" pitchFamily="34" charset="0"/>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lang="es-ES" sz="1500" b="1" dirty="0">
                          <a:latin typeface="Arial" panose="020B0604020202020204" pitchFamily="34" charset="0"/>
                          <a:cs typeface="Arial" panose="020B0604020202020204" pitchFamily="34" charset="0"/>
                        </a:rPr>
                        <a:t>AUDITORIA</a:t>
                      </a:r>
                    </a:p>
                    <a:p>
                      <a:pPr algn="ctr"/>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a:t>
                      </a: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Tipo de opinión a emitir por el auditor cuando los estados contables no han sido </a:t>
                      </a:r>
                      <a:r>
                        <a:rPr lang="es-ES" sz="1600" dirty="0" err="1">
                          <a:latin typeface="Arial" panose="020B0604020202020204" pitchFamily="34" charset="0"/>
                          <a:cs typeface="Arial" panose="020B0604020202020204" pitchFamily="34" charset="0"/>
                        </a:rPr>
                        <a:t>reexpresados</a:t>
                      </a:r>
                      <a:r>
                        <a:rPr lang="es-ES" sz="1600" dirty="0">
                          <a:latin typeface="Arial" panose="020B0604020202020204" pitchFamily="34" charset="0"/>
                          <a:cs typeface="Arial" panose="020B0604020202020204" pitchFamily="34" charset="0"/>
                        </a:rPr>
                        <a:t> a moneda constante</a:t>
                      </a:r>
                    </a:p>
                    <a:p>
                      <a:pPr algn="just"/>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1804953"/>
                  </a:ext>
                </a:extLst>
              </a:tr>
              <a:tr h="41712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p>
                      <a:pPr algn="ctr"/>
                      <a:endParaRPr lang="es-ES" sz="1700" b="1" dirty="0">
                        <a:latin typeface="Arial" panose="020B0604020202020204" pitchFamily="34" charset="0"/>
                        <a:cs typeface="Arial" panose="020B0604020202020204" pitchFamily="34" charset="0"/>
                      </a:endParaRP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Efecto de la propuesta de distribución de ganancias en efectivo sobre el Informe del Síndico</a:t>
                      </a:r>
                    </a:p>
                  </a:txBody>
                  <a:tcPr/>
                </a:tc>
                <a:extLst>
                  <a:ext uri="{0D108BD9-81ED-4DB2-BD59-A6C34878D82A}">
                    <a16:rowId xmlns:a16="http://schemas.microsoft.com/office/drawing/2014/main" val="1971911663"/>
                  </a:ext>
                </a:extLst>
              </a:tr>
            </a:tbl>
          </a:graphicData>
        </a:graphic>
      </p:graphicFrame>
    </p:spTree>
    <p:extLst>
      <p:ext uri="{BB962C8B-B14F-4D97-AF65-F5344CB8AC3E}">
        <p14:creationId xmlns:p14="http://schemas.microsoft.com/office/powerpoint/2010/main" val="13202505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2350238846"/>
              </p:ext>
            </p:extLst>
          </p:nvPr>
        </p:nvGraphicFramePr>
        <p:xfrm>
          <a:off x="1121435" y="543464"/>
          <a:ext cx="9411418" cy="5857336"/>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65961">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683822">
                <a:tc rowSpan="5">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 </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73</a:t>
                      </a:r>
                    </a:p>
                  </a:txBody>
                  <a:tcPr anchor="ctr"/>
                </a:tc>
                <a:tc>
                  <a:txBody>
                    <a:bodyPr/>
                    <a:lstStyle/>
                    <a:p>
                      <a:pPr algn="just"/>
                      <a:r>
                        <a:rPr lang="es-ES" sz="1600" dirty="0">
                          <a:latin typeface="Arial" panose="020B0604020202020204" pitchFamily="34" charset="0"/>
                          <a:cs typeface="Arial" panose="020B0604020202020204" pitchFamily="34" charset="0"/>
                        </a:rPr>
                        <a:t>Informes Contables de Entes que no Poseen Contabilidad Sistematizada</a:t>
                      </a:r>
                    </a:p>
                  </a:txBody>
                  <a:tcPr/>
                </a:tc>
                <a:extLst>
                  <a:ext uri="{0D108BD9-81ED-4DB2-BD59-A6C34878D82A}">
                    <a16:rowId xmlns:a16="http://schemas.microsoft.com/office/drawing/2014/main" val="821804953"/>
                  </a:ext>
                </a:extLst>
              </a:tr>
              <a:tr h="68382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72</a:t>
                      </a:r>
                    </a:p>
                  </a:txBody>
                  <a:tcPr anchor="ctr"/>
                </a:tc>
                <a:tc>
                  <a:txBody>
                    <a:bodyPr/>
                    <a:lstStyle/>
                    <a:p>
                      <a:pPr algn="just"/>
                      <a:r>
                        <a:rPr lang="es-ES" sz="1600" dirty="0">
                          <a:latin typeface="Arial" panose="020B0604020202020204" pitchFamily="34" charset="0"/>
                          <a:cs typeface="Arial" panose="020B0604020202020204" pitchFamily="34" charset="0"/>
                        </a:rPr>
                        <a:t>Estimación del Índice de Inflación del Mes de Cierre de los Estados Financieros	</a:t>
                      </a:r>
                    </a:p>
                  </a:txBody>
                  <a:tcPr/>
                </a:tc>
                <a:extLst>
                  <a:ext uri="{0D108BD9-81ED-4DB2-BD59-A6C34878D82A}">
                    <a16:rowId xmlns:a16="http://schemas.microsoft.com/office/drawing/2014/main" val="1971911663"/>
                  </a:ext>
                </a:extLst>
              </a:tr>
              <a:tr h="126995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71</a:t>
                      </a:r>
                    </a:p>
                  </a:txBody>
                  <a:tcPr anchor="ctr"/>
                </a:tc>
                <a:tc>
                  <a:txBody>
                    <a:bodyPr/>
                    <a:lstStyle/>
                    <a:p>
                      <a:pPr algn="just"/>
                      <a:r>
                        <a:rPr lang="es-ES" sz="1600" dirty="0">
                          <a:latin typeface="Arial" panose="020B0604020202020204" pitchFamily="34" charset="0"/>
                          <a:cs typeface="Arial" panose="020B0604020202020204" pitchFamily="34" charset="0"/>
                        </a:rPr>
                        <a:t>Inclusión en la Información Complementaria de la Categoría en la que Encuadra el Ente, en su Caso, y de las Principales Normas Contables Profesionales Argentinas de Reconocimiento y Medición Aplicadas en la Preparación de los Estados Contables</a:t>
                      </a:r>
                    </a:p>
                  </a:txBody>
                  <a:tcPr/>
                </a:tc>
                <a:extLst>
                  <a:ext uri="{0D108BD9-81ED-4DB2-BD59-A6C34878D82A}">
                    <a16:rowId xmlns:a16="http://schemas.microsoft.com/office/drawing/2014/main" val="889574872"/>
                  </a:ext>
                </a:extLst>
              </a:tr>
              <a:tr h="97688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70</a:t>
                      </a:r>
                    </a:p>
                  </a:txBody>
                  <a:tcPr anchor="ctr"/>
                </a:tc>
                <a:tc>
                  <a:txBody>
                    <a:bodyPr/>
                    <a:lstStyle/>
                    <a:p>
                      <a:pPr algn="just"/>
                      <a:r>
                        <a:rPr lang="es-ES" sz="1600" dirty="0">
                          <a:latin typeface="Arial" panose="020B0604020202020204" pitchFamily="34" charset="0"/>
                          <a:cs typeface="Arial" panose="020B0604020202020204" pitchFamily="34" charset="0"/>
                        </a:rPr>
                        <a:t>Posibilidad de incluir en los Estados Contables información complementaria acerca de los efectos de las variaciones en el poder adquisitivo de la moneda</a:t>
                      </a:r>
                    </a:p>
                  </a:txBody>
                  <a:tcPr/>
                </a:tc>
                <a:extLst>
                  <a:ext uri="{0D108BD9-81ED-4DB2-BD59-A6C34878D82A}">
                    <a16:rowId xmlns:a16="http://schemas.microsoft.com/office/drawing/2014/main" val="844836837"/>
                  </a:ext>
                </a:extLst>
              </a:tr>
              <a:tr h="97688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69</a:t>
                      </a:r>
                    </a:p>
                  </a:txBody>
                  <a:tcPr anchor="ctr"/>
                </a:tc>
                <a:tc>
                  <a:txBody>
                    <a:bodyPr/>
                    <a:lstStyle/>
                    <a:p>
                      <a:pPr algn="just"/>
                      <a:r>
                        <a:rPr lang="es-ES" sz="1600" dirty="0">
                          <a:latin typeface="Arial" panose="020B0604020202020204" pitchFamily="34" charset="0"/>
                          <a:cs typeface="Arial" panose="020B0604020202020204" pitchFamily="34" charset="0"/>
                        </a:rPr>
                        <a:t>Posibilidad de incluir en los estados contables información complementaria acerca de los efectos de las variaciones en el poder adquisitivo de la moneda</a:t>
                      </a:r>
                    </a:p>
                  </a:txBody>
                  <a:tcPr/>
                </a:tc>
                <a:extLst>
                  <a:ext uri="{0D108BD9-81ED-4DB2-BD59-A6C34878D82A}">
                    <a16:rowId xmlns:a16="http://schemas.microsoft.com/office/drawing/2014/main" val="2248185518"/>
                  </a:ext>
                </a:extLst>
              </a:tr>
            </a:tbl>
          </a:graphicData>
        </a:graphic>
      </p:graphicFrame>
    </p:spTree>
    <p:extLst>
      <p:ext uri="{BB962C8B-B14F-4D97-AF65-F5344CB8AC3E}">
        <p14:creationId xmlns:p14="http://schemas.microsoft.com/office/powerpoint/2010/main" val="12185340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4032919616"/>
              </p:ext>
            </p:extLst>
          </p:nvPr>
        </p:nvGraphicFramePr>
        <p:xfrm>
          <a:off x="1121435" y="543465"/>
          <a:ext cx="9411418" cy="5755878"/>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04697">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601474">
                <a:tc rowSpan="7">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68</a:t>
                      </a:r>
                    </a:p>
                  </a:txBody>
                  <a:tcPr anchor="ctr"/>
                </a:tc>
                <a:tc>
                  <a:txBody>
                    <a:bodyPr/>
                    <a:lstStyle/>
                    <a:p>
                      <a:pPr algn="just"/>
                      <a:r>
                        <a:rPr lang="es-ES" sz="1600" dirty="0">
                          <a:latin typeface="Arial" panose="020B0604020202020204" pitchFamily="34" charset="0"/>
                          <a:cs typeface="Arial" panose="020B0604020202020204" pitchFamily="34" charset="0"/>
                        </a:rPr>
                        <a:t>Concepto Contable del Total del Capital Social a los Efectos del Impuesto de Sellos</a:t>
                      </a:r>
                    </a:p>
                  </a:txBody>
                  <a:tcPr/>
                </a:tc>
                <a:extLst>
                  <a:ext uri="{0D108BD9-81ED-4DB2-BD59-A6C34878D82A}">
                    <a16:rowId xmlns:a16="http://schemas.microsoft.com/office/drawing/2014/main" val="821804953"/>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67</a:t>
                      </a:r>
                    </a:p>
                  </a:txBody>
                  <a:tcPr anchor="ctr"/>
                </a:tc>
                <a:tc>
                  <a:txBody>
                    <a:bodyPr/>
                    <a:lstStyle/>
                    <a:p>
                      <a:pPr algn="just"/>
                      <a:r>
                        <a:rPr lang="es-ES" sz="1600" dirty="0">
                          <a:latin typeface="Arial" panose="020B0604020202020204" pitchFamily="34" charset="0"/>
                          <a:cs typeface="Arial" panose="020B0604020202020204" pitchFamily="34" charset="0"/>
                        </a:rPr>
                        <a:t>Absorción de quebrantos con resultados diferidos originados por </a:t>
                      </a:r>
                      <a:r>
                        <a:rPr lang="es-ES" sz="1600" dirty="0" err="1">
                          <a:latin typeface="Arial" panose="020B0604020202020204" pitchFamily="34" charset="0"/>
                          <a:cs typeface="Arial" panose="020B0604020202020204" pitchFamily="34" charset="0"/>
                        </a:rPr>
                        <a:t>Revalúos</a:t>
                      </a:r>
                      <a:r>
                        <a:rPr lang="es-ES" sz="1600" dirty="0">
                          <a:latin typeface="Arial" panose="020B0604020202020204" pitchFamily="34" charset="0"/>
                          <a:cs typeface="Arial" panose="020B0604020202020204" pitchFamily="34" charset="0"/>
                        </a:rPr>
                        <a:t> Técnicos</a:t>
                      </a:r>
                    </a:p>
                  </a:txBody>
                  <a:tcPr/>
                </a:tc>
                <a:extLst>
                  <a:ext uri="{0D108BD9-81ED-4DB2-BD59-A6C34878D82A}">
                    <a16:rowId xmlns:a16="http://schemas.microsoft.com/office/drawing/2014/main" val="1971911663"/>
                  </a:ext>
                </a:extLst>
              </a:tr>
              <a:tr h="3436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66</a:t>
                      </a:r>
                    </a:p>
                  </a:txBody>
                  <a:tcPr anchor="ctr"/>
                </a:tc>
                <a:tc>
                  <a:txBody>
                    <a:bodyPr/>
                    <a:lstStyle/>
                    <a:p>
                      <a:pPr algn="just"/>
                      <a:r>
                        <a:rPr lang="es-ES" sz="1600" dirty="0">
                          <a:latin typeface="Arial" panose="020B0604020202020204" pitchFamily="34" charset="0"/>
                          <a:cs typeface="Arial" panose="020B0604020202020204" pitchFamily="34" charset="0"/>
                        </a:rPr>
                        <a:t>Viabilidad de Valuaciones Técnicas</a:t>
                      </a:r>
                    </a:p>
                  </a:txBody>
                  <a:tcPr/>
                </a:tc>
                <a:extLst>
                  <a:ext uri="{0D108BD9-81ED-4DB2-BD59-A6C34878D82A}">
                    <a16:rowId xmlns:a16="http://schemas.microsoft.com/office/drawing/2014/main" val="889574872"/>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65</a:t>
                      </a:r>
                    </a:p>
                  </a:txBody>
                  <a:tcPr anchor="ctr"/>
                </a:tc>
                <a:tc>
                  <a:txBody>
                    <a:bodyPr/>
                    <a:lstStyle/>
                    <a:p>
                      <a:pPr algn="just"/>
                      <a:r>
                        <a:rPr lang="es-ES" sz="1600" dirty="0" err="1">
                          <a:latin typeface="Arial" panose="020B0604020202020204" pitchFamily="34" charset="0"/>
                          <a:cs typeface="Arial" panose="020B0604020202020204" pitchFamily="34" charset="0"/>
                        </a:rPr>
                        <a:t>Inpractibilidad</a:t>
                      </a:r>
                      <a:r>
                        <a:rPr lang="es-ES" sz="1600" dirty="0">
                          <a:latin typeface="Arial" panose="020B0604020202020204" pitchFamily="34" charset="0"/>
                          <a:cs typeface="Arial" panose="020B0604020202020204" pitchFamily="34" charset="0"/>
                        </a:rPr>
                        <a:t> de aplicar en forma retroactiva una nueva norma contable	</a:t>
                      </a:r>
                    </a:p>
                  </a:txBody>
                  <a:tcPr/>
                </a:tc>
                <a:extLst>
                  <a:ext uri="{0D108BD9-81ED-4DB2-BD59-A6C34878D82A}">
                    <a16:rowId xmlns:a16="http://schemas.microsoft.com/office/drawing/2014/main" val="844836837"/>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64</a:t>
                      </a:r>
                    </a:p>
                  </a:txBody>
                  <a:tcPr anchor="ctr"/>
                </a:tc>
                <a:tc>
                  <a:txBody>
                    <a:bodyPr/>
                    <a:lstStyle/>
                    <a:p>
                      <a:pPr algn="just"/>
                      <a:r>
                        <a:rPr lang="es-ES" sz="1600" dirty="0">
                          <a:latin typeface="Arial" panose="020B0604020202020204" pitchFamily="34" charset="0"/>
                          <a:cs typeface="Arial" panose="020B0604020202020204" pitchFamily="34" charset="0"/>
                        </a:rPr>
                        <a:t>Estados Contables Consolidados - Sindicato Controlante de Sociedades Anónimas</a:t>
                      </a:r>
                    </a:p>
                  </a:txBody>
                  <a:tcPr/>
                </a:tc>
                <a:extLst>
                  <a:ext uri="{0D108BD9-81ED-4DB2-BD59-A6C34878D82A}">
                    <a16:rowId xmlns:a16="http://schemas.microsoft.com/office/drawing/2014/main" val="2248185518"/>
                  </a:ext>
                </a:extLst>
              </a:tr>
              <a:tr h="8825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63</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de una operación de arrendamiento financiero por parte del tomador de la misma en el caso de que este sea una Unión Transitoria de Empresas (U.T.E.)</a:t>
                      </a:r>
                    </a:p>
                  </a:txBody>
                  <a:tcPr/>
                </a:tc>
                <a:extLst>
                  <a:ext uri="{0D108BD9-81ED-4DB2-BD59-A6C34878D82A}">
                    <a16:rowId xmlns:a16="http://schemas.microsoft.com/office/drawing/2014/main" val="1328168579"/>
                  </a:ext>
                </a:extLst>
              </a:tr>
              <a:tr h="8825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62</a:t>
                      </a:r>
                    </a:p>
                  </a:txBody>
                  <a:tcPr anchor="ctr"/>
                </a:tc>
                <a:tc>
                  <a:txBody>
                    <a:bodyPr/>
                    <a:lstStyle/>
                    <a:p>
                      <a:pPr algn="just"/>
                      <a:r>
                        <a:rPr lang="es-ES" sz="1600" dirty="0">
                          <a:latin typeface="Arial" panose="020B0604020202020204" pitchFamily="34" charset="0"/>
                          <a:cs typeface="Arial" panose="020B0604020202020204" pitchFamily="34" charset="0"/>
                        </a:rPr>
                        <a:t>Valuación del saldo del Impuesto a la Ganancia Mínima Presunta Activado</a:t>
                      </a:r>
                    </a:p>
                  </a:txBody>
                  <a:tcPr/>
                </a:tc>
                <a:extLst>
                  <a:ext uri="{0D108BD9-81ED-4DB2-BD59-A6C34878D82A}">
                    <a16:rowId xmlns:a16="http://schemas.microsoft.com/office/drawing/2014/main" val="2595547042"/>
                  </a:ext>
                </a:extLst>
              </a:tr>
            </a:tbl>
          </a:graphicData>
        </a:graphic>
      </p:graphicFrame>
    </p:spTree>
    <p:extLst>
      <p:ext uri="{BB962C8B-B14F-4D97-AF65-F5344CB8AC3E}">
        <p14:creationId xmlns:p14="http://schemas.microsoft.com/office/powerpoint/2010/main" val="10666432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890261238"/>
              </p:ext>
            </p:extLst>
          </p:nvPr>
        </p:nvGraphicFramePr>
        <p:xfrm>
          <a:off x="1121435" y="543465"/>
          <a:ext cx="9411418" cy="5833487"/>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04697">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601474">
                <a:tc rowSpan="6">
                  <a:txBody>
                    <a:bodyPr/>
                    <a:lstStyle/>
                    <a:p>
                      <a:endParaRPr lang="es-ES" sz="1500"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61</a:t>
                      </a:r>
                    </a:p>
                  </a:txBody>
                  <a:tcPr anchor="ctr"/>
                </a:tc>
                <a:tc>
                  <a:txBody>
                    <a:bodyPr/>
                    <a:lstStyle/>
                    <a:p>
                      <a:pPr algn="just"/>
                      <a:r>
                        <a:rPr lang="es-ES" sz="1600" dirty="0">
                          <a:latin typeface="Arial" panose="020B0604020202020204" pitchFamily="34" charset="0"/>
                          <a:cs typeface="Arial" panose="020B0604020202020204" pitchFamily="34" charset="0"/>
                        </a:rPr>
                        <a:t>Exposición de la información requerida por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21 sobre partes relacionadas</a:t>
                      </a:r>
                    </a:p>
                  </a:txBody>
                  <a:tcPr/>
                </a:tc>
                <a:extLst>
                  <a:ext uri="{0D108BD9-81ED-4DB2-BD59-A6C34878D82A}">
                    <a16:rowId xmlns:a16="http://schemas.microsoft.com/office/drawing/2014/main" val="821804953"/>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60</a:t>
                      </a:r>
                    </a:p>
                  </a:txBody>
                  <a:tcPr anchor="ctr"/>
                </a:tc>
                <a:tc>
                  <a:txBody>
                    <a:bodyPr/>
                    <a:lstStyle/>
                    <a:p>
                      <a:pPr algn="just"/>
                      <a:r>
                        <a:rPr lang="es-ES" sz="1600" dirty="0">
                          <a:latin typeface="Arial" panose="020B0604020202020204" pitchFamily="34" charset="0"/>
                          <a:cs typeface="Arial" panose="020B0604020202020204" pitchFamily="34" charset="0"/>
                        </a:rPr>
                        <a:t>Incidencia en los estados contables por la falta de ajuste de inflación en ejercicios posteriores</a:t>
                      </a:r>
                    </a:p>
                  </a:txBody>
                  <a:tcPr/>
                </a:tc>
                <a:extLst>
                  <a:ext uri="{0D108BD9-81ED-4DB2-BD59-A6C34878D82A}">
                    <a16:rowId xmlns:a16="http://schemas.microsoft.com/office/drawing/2014/main" val="1971911663"/>
                  </a:ext>
                </a:extLst>
              </a:tr>
              <a:tr h="34369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59</a:t>
                      </a:r>
                    </a:p>
                  </a:txBody>
                  <a:tcPr anchor="ctr"/>
                </a:tc>
                <a:tc>
                  <a:txBody>
                    <a:bodyPr/>
                    <a:lstStyle/>
                    <a:p>
                      <a:pPr algn="just"/>
                      <a:r>
                        <a:rPr lang="es-ES" sz="1600" dirty="0">
                          <a:latin typeface="Arial" panose="020B0604020202020204" pitchFamily="34" charset="0"/>
                          <a:cs typeface="Arial" panose="020B0604020202020204" pitchFamily="34" charset="0"/>
                        </a:rPr>
                        <a:t>¿Cómo se debe contabilizar la inversión que posee un ente en acciones preferidas, sin derecho a voto, no endosables, y con preferencia patrimonial consistente en un dividendo del 10% de la ganancia por encima del dividendo equivalente al de la acción ordinaria?</a:t>
                      </a:r>
                    </a:p>
                  </a:txBody>
                  <a:tcPr/>
                </a:tc>
                <a:extLst>
                  <a:ext uri="{0D108BD9-81ED-4DB2-BD59-A6C34878D82A}">
                    <a16:rowId xmlns:a16="http://schemas.microsoft.com/office/drawing/2014/main" val="889574872"/>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58</a:t>
                      </a:r>
                    </a:p>
                  </a:txBody>
                  <a:tcPr anchor="ctr"/>
                </a:tc>
                <a:tc>
                  <a:txBody>
                    <a:bodyPr/>
                    <a:lstStyle/>
                    <a:p>
                      <a:pPr algn="just"/>
                      <a:r>
                        <a:rPr lang="es-ES" sz="1600" dirty="0">
                          <a:latin typeface="Arial" panose="020B0604020202020204" pitchFamily="34" charset="0"/>
                          <a:cs typeface="Arial" panose="020B0604020202020204" pitchFamily="34" charset="0"/>
                        </a:rPr>
                        <a:t>Modelo de Notas de “Criterios de Valuación” a los Estados Contables según nuevas Normas.</a:t>
                      </a:r>
                    </a:p>
                  </a:txBody>
                  <a:tcPr/>
                </a:tc>
                <a:extLst>
                  <a:ext uri="{0D108BD9-81ED-4DB2-BD59-A6C34878D82A}">
                    <a16:rowId xmlns:a16="http://schemas.microsoft.com/office/drawing/2014/main" val="844836837"/>
                  </a:ext>
                </a:extLst>
              </a:tr>
              <a:tr h="601474">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57</a:t>
                      </a:r>
                    </a:p>
                  </a:txBody>
                  <a:tcPr anchor="ctr"/>
                </a:tc>
                <a:tc>
                  <a:txBody>
                    <a:bodyPr/>
                    <a:lstStyle/>
                    <a:p>
                      <a:pPr algn="just"/>
                      <a:r>
                        <a:rPr lang="es-ES" sz="1600" dirty="0">
                          <a:latin typeface="Arial" panose="020B0604020202020204" pitchFamily="34" charset="0"/>
                          <a:cs typeface="Arial" panose="020B0604020202020204" pitchFamily="34" charset="0"/>
                        </a:rPr>
                        <a:t>Imputación y exposición de la depreciación sobre bienes revaluados técnicamente</a:t>
                      </a:r>
                    </a:p>
                  </a:txBody>
                  <a:tcPr/>
                </a:tc>
                <a:extLst>
                  <a:ext uri="{0D108BD9-81ED-4DB2-BD59-A6C34878D82A}">
                    <a16:rowId xmlns:a16="http://schemas.microsoft.com/office/drawing/2014/main" val="2248185518"/>
                  </a:ext>
                </a:extLst>
              </a:tr>
              <a:tr h="88251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56</a:t>
                      </a:r>
                    </a:p>
                  </a:txBody>
                  <a:tcPr anchor="ctr"/>
                </a:tc>
                <a:tc>
                  <a:txBody>
                    <a:bodyPr/>
                    <a:lstStyle/>
                    <a:p>
                      <a:pPr algn="just"/>
                      <a:r>
                        <a:rPr lang="es-ES" sz="1600" dirty="0">
                          <a:latin typeface="Arial" panose="020B0604020202020204" pitchFamily="34" charset="0"/>
                          <a:cs typeface="Arial" panose="020B0604020202020204" pitchFamily="34" charset="0"/>
                        </a:rPr>
                        <a:t>Segregación de los componentes financieros implícitos en activos y pasivos, y posterior valuación de los mismos en relación con la Resolución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266/02 de la Junta de Gobierno de la FACPCE</a:t>
                      </a:r>
                    </a:p>
                  </a:txBody>
                  <a:tcPr/>
                </a:tc>
                <a:extLst>
                  <a:ext uri="{0D108BD9-81ED-4DB2-BD59-A6C34878D82A}">
                    <a16:rowId xmlns:a16="http://schemas.microsoft.com/office/drawing/2014/main" val="1328168579"/>
                  </a:ext>
                </a:extLst>
              </a:tr>
            </a:tbl>
          </a:graphicData>
        </a:graphic>
      </p:graphicFrame>
    </p:spTree>
    <p:extLst>
      <p:ext uri="{BB962C8B-B14F-4D97-AF65-F5344CB8AC3E}">
        <p14:creationId xmlns:p14="http://schemas.microsoft.com/office/powerpoint/2010/main" val="36612867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406927778"/>
              </p:ext>
            </p:extLst>
          </p:nvPr>
        </p:nvGraphicFramePr>
        <p:xfrm>
          <a:off x="1121435" y="543466"/>
          <a:ext cx="9411418" cy="5930928"/>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17810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610868">
                <a:tc rowSpan="7">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55</a:t>
                      </a:r>
                    </a:p>
                  </a:txBody>
                  <a:tcPr anchor="ctr"/>
                </a:tc>
                <a:tc>
                  <a:txBody>
                    <a:bodyPr/>
                    <a:lstStyle/>
                    <a:p>
                      <a:pPr algn="just"/>
                      <a:r>
                        <a:rPr lang="es-ES" sz="1600" dirty="0">
                          <a:latin typeface="Arial" panose="020B0604020202020204" pitchFamily="34" charset="0"/>
                          <a:cs typeface="Arial" panose="020B0604020202020204" pitchFamily="34" charset="0"/>
                        </a:rPr>
                        <a:t>Registración de operaciones realizadas por cuenta y orden de terceros</a:t>
                      </a:r>
                    </a:p>
                  </a:txBody>
                  <a:tcPr/>
                </a:tc>
                <a:extLst>
                  <a:ext uri="{0D108BD9-81ED-4DB2-BD59-A6C34878D82A}">
                    <a16:rowId xmlns:a16="http://schemas.microsoft.com/office/drawing/2014/main" val="821804953"/>
                  </a:ext>
                </a:extLst>
              </a:tr>
              <a:tr h="8726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54</a:t>
                      </a:r>
                    </a:p>
                  </a:txBody>
                  <a:tcPr anchor="ctr"/>
                </a:tc>
                <a:tc>
                  <a:txBody>
                    <a:bodyPr/>
                    <a:lstStyle/>
                    <a:p>
                      <a:pPr algn="just"/>
                      <a:r>
                        <a:rPr lang="es-ES" sz="1600" dirty="0">
                          <a:latin typeface="Arial" panose="020B0604020202020204" pitchFamily="34" charset="0"/>
                          <a:cs typeface="Arial" panose="020B0604020202020204" pitchFamily="34" charset="0"/>
                        </a:rPr>
                        <a:t>Valuación de los activos fijos a valores de reposición (o sus sustitutos si no existieran estos últimos) según las opciones previstas en la Resolución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241/02</a:t>
                      </a:r>
                    </a:p>
                  </a:txBody>
                  <a:tcPr/>
                </a:tc>
                <a:extLst>
                  <a:ext uri="{0D108BD9-81ED-4DB2-BD59-A6C34878D82A}">
                    <a16:rowId xmlns:a16="http://schemas.microsoft.com/office/drawing/2014/main" val="1971911663"/>
                  </a:ext>
                </a:extLst>
              </a:tr>
              <a:tr h="6108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53</a:t>
                      </a:r>
                    </a:p>
                  </a:txBody>
                  <a:tcPr anchor="ctr"/>
                </a:tc>
                <a:tc>
                  <a:txBody>
                    <a:bodyPr/>
                    <a:lstStyle/>
                    <a:p>
                      <a:pPr algn="just"/>
                      <a:r>
                        <a:rPr lang="es-ES" sz="1600" dirty="0">
                          <a:latin typeface="Arial" panose="020B0604020202020204" pitchFamily="34" charset="0"/>
                          <a:cs typeface="Arial" panose="020B0604020202020204" pitchFamily="34" charset="0"/>
                        </a:rPr>
                        <a:t>Conversión de estados contables de una subsidiaria del exterior con cierre contable distinto de su controlante argentina</a:t>
                      </a:r>
                    </a:p>
                  </a:txBody>
                  <a:tcPr/>
                </a:tc>
                <a:extLst>
                  <a:ext uri="{0D108BD9-81ED-4DB2-BD59-A6C34878D82A}">
                    <a16:rowId xmlns:a16="http://schemas.microsoft.com/office/drawing/2014/main" val="889574872"/>
                  </a:ext>
                </a:extLst>
              </a:tr>
              <a:tr h="6108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52</a:t>
                      </a:r>
                    </a:p>
                  </a:txBody>
                  <a:tcPr anchor="ctr"/>
                </a:tc>
                <a:tc>
                  <a:txBody>
                    <a:bodyPr/>
                    <a:lstStyle/>
                    <a:p>
                      <a:pPr algn="just"/>
                      <a:r>
                        <a:rPr lang="es-ES" sz="1600" dirty="0">
                          <a:latin typeface="Arial" panose="020B0604020202020204" pitchFamily="34" charset="0"/>
                          <a:cs typeface="Arial" panose="020B0604020202020204" pitchFamily="34" charset="0"/>
                        </a:rPr>
                        <a:t>Contabilización de ingresos de un instituto de obra social provincial en caso de que aplica la Ley de Administración Pública</a:t>
                      </a:r>
                    </a:p>
                  </a:txBody>
                  <a:tcPr/>
                </a:tc>
                <a:extLst>
                  <a:ext uri="{0D108BD9-81ED-4DB2-BD59-A6C34878D82A}">
                    <a16:rowId xmlns:a16="http://schemas.microsoft.com/office/drawing/2014/main" val="844836837"/>
                  </a:ext>
                </a:extLst>
              </a:tr>
              <a:tr h="6108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51</a:t>
                      </a:r>
                    </a:p>
                  </a:txBody>
                  <a:tcPr anchor="ctr"/>
                </a:tc>
                <a:tc>
                  <a:txBody>
                    <a:bodyPr/>
                    <a:lstStyle/>
                    <a:p>
                      <a:pPr algn="just"/>
                      <a:r>
                        <a:rPr lang="es-ES" sz="1600" dirty="0">
                          <a:latin typeface="Arial" panose="020B0604020202020204" pitchFamily="34" charset="0"/>
                          <a:cs typeface="Arial" panose="020B0604020202020204" pitchFamily="34" charset="0"/>
                        </a:rPr>
                        <a:t>Efectos contables del Decreto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664/2003 y sus implicancias para el auditor y síndico</a:t>
                      </a:r>
                    </a:p>
                  </a:txBody>
                  <a:tcPr/>
                </a:tc>
                <a:extLst>
                  <a:ext uri="{0D108BD9-81ED-4DB2-BD59-A6C34878D82A}">
                    <a16:rowId xmlns:a16="http://schemas.microsoft.com/office/drawing/2014/main" val="2248185518"/>
                  </a:ext>
                </a:extLst>
              </a:tr>
              <a:tr h="610868">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50</a:t>
                      </a:r>
                    </a:p>
                  </a:txBody>
                  <a:tcPr anchor="ctr"/>
                </a:tc>
                <a:tc>
                  <a:txBody>
                    <a:bodyPr/>
                    <a:lstStyle/>
                    <a:p>
                      <a:pPr algn="just"/>
                      <a:r>
                        <a:rPr lang="es-ES" sz="1600" dirty="0">
                          <a:latin typeface="Arial" panose="020B0604020202020204" pitchFamily="34" charset="0"/>
                          <a:cs typeface="Arial" panose="020B0604020202020204" pitchFamily="34" charset="0"/>
                        </a:rPr>
                        <a:t>Ajuste al capital de sucursal de sociedad constituida en el extranjero por aplicación de la </a:t>
                      </a:r>
                      <a:r>
                        <a:rPr lang="es-ES" sz="1600" dirty="0" err="1">
                          <a:latin typeface="Arial" panose="020B0604020202020204" pitchFamily="34" charset="0"/>
                          <a:cs typeface="Arial" panose="020B0604020202020204" pitchFamily="34" charset="0"/>
                        </a:rPr>
                        <a:t>RT°</a:t>
                      </a:r>
                      <a:r>
                        <a:rPr lang="es-ES" sz="1600" dirty="0">
                          <a:latin typeface="Arial" panose="020B0604020202020204" pitchFamily="34" charset="0"/>
                          <a:cs typeface="Arial" panose="020B0604020202020204" pitchFamily="34" charset="0"/>
                        </a:rPr>
                        <a:t> 6</a:t>
                      </a:r>
                    </a:p>
                  </a:txBody>
                  <a:tcPr/>
                </a:tc>
                <a:extLst>
                  <a:ext uri="{0D108BD9-81ED-4DB2-BD59-A6C34878D82A}">
                    <a16:rowId xmlns:a16="http://schemas.microsoft.com/office/drawing/2014/main" val="1328168579"/>
                  </a:ext>
                </a:extLst>
              </a:tr>
              <a:tr h="769480">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49</a:t>
                      </a:r>
                    </a:p>
                  </a:txBody>
                  <a:tcPr anchor="ctr"/>
                </a:tc>
                <a:tc>
                  <a:txBody>
                    <a:bodyPr/>
                    <a:lstStyle/>
                    <a:p>
                      <a:pPr algn="just"/>
                      <a:r>
                        <a:rPr lang="es-ES" sz="1600" dirty="0">
                          <a:latin typeface="Arial" panose="020B0604020202020204" pitchFamily="34" charset="0"/>
                          <a:cs typeface="Arial" panose="020B0604020202020204" pitchFamily="34" charset="0"/>
                        </a:rPr>
                        <a:t>Consulta sobre libros rubricados y comerciantes no matriculados</a:t>
                      </a:r>
                    </a:p>
                  </a:txBody>
                  <a:tcPr anchor="ctr"/>
                </a:tc>
                <a:extLst>
                  <a:ext uri="{0D108BD9-81ED-4DB2-BD59-A6C34878D82A}">
                    <a16:rowId xmlns:a16="http://schemas.microsoft.com/office/drawing/2014/main" val="1004815855"/>
                  </a:ext>
                </a:extLst>
              </a:tr>
            </a:tbl>
          </a:graphicData>
        </a:graphic>
      </p:graphicFrame>
    </p:spTree>
    <p:extLst>
      <p:ext uri="{BB962C8B-B14F-4D97-AF65-F5344CB8AC3E}">
        <p14:creationId xmlns:p14="http://schemas.microsoft.com/office/powerpoint/2010/main" val="99979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426441076"/>
              </p:ext>
            </p:extLst>
          </p:nvPr>
        </p:nvGraphicFramePr>
        <p:xfrm>
          <a:off x="1045029" y="634483"/>
          <a:ext cx="9405257" cy="5756424"/>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40320">
                <a:tc>
                  <a:txBody>
                    <a:bodyPr/>
                    <a:lstStyle/>
                    <a:p>
                      <a:pPr algn="ctr"/>
                      <a:r>
                        <a:rPr lang="es-ES" sz="3000" b="1" dirty="0">
                          <a:solidFill>
                            <a:schemeClr val="tx1"/>
                          </a:solidFill>
                          <a:latin typeface="Arial "/>
                        </a:rPr>
                        <a:t>REGLAMENTO DE CERTIFICACIONES DE FIRMAS</a:t>
                      </a:r>
                    </a:p>
                    <a:p>
                      <a:pPr algn="ctr"/>
                      <a:r>
                        <a:rPr lang="es-ES" sz="3000" b="1" dirty="0">
                          <a:solidFill>
                            <a:schemeClr val="tx1"/>
                          </a:solidFill>
                          <a:latin typeface="Arial "/>
                        </a:rPr>
                        <a:t>CONTROL DE ACTUACIONES PROFESIONALES</a:t>
                      </a:r>
                    </a:p>
                  </a:txBody>
                  <a:tcPr/>
                </a:tc>
                <a:extLst>
                  <a:ext uri="{0D108BD9-81ED-4DB2-BD59-A6C34878D82A}">
                    <a16:rowId xmlns:a16="http://schemas.microsoft.com/office/drawing/2014/main" val="2945704819"/>
                  </a:ext>
                </a:extLst>
              </a:tr>
              <a:tr h="4750584">
                <a:tc>
                  <a:txBody>
                    <a:bodyPr/>
                    <a:lstStyle/>
                    <a:p>
                      <a:endParaRPr lang="es-ES" b="1" dirty="0">
                        <a:latin typeface="Arial "/>
                      </a:endParaRPr>
                    </a:p>
                    <a:p>
                      <a:pPr>
                        <a:buFontTx/>
                        <a:buNone/>
                      </a:pPr>
                      <a:endParaRPr lang="es-ES" altLang="es-ES" sz="1800" b="1" dirty="0">
                        <a:latin typeface="Arial" panose="020B0604020202020204" pitchFamily="34" charset="0"/>
                        <a:cs typeface="Arial" panose="020B0604020202020204" pitchFamily="34" charset="0"/>
                      </a:endParaRPr>
                    </a:p>
                    <a:p>
                      <a:pPr algn="just">
                        <a:lnSpc>
                          <a:spcPct val="150000"/>
                        </a:lnSpc>
                        <a:buFontTx/>
                        <a:buNone/>
                      </a:pPr>
                      <a:r>
                        <a:rPr lang="es-ES" altLang="es-ES" sz="2200" b="1" dirty="0">
                          <a:latin typeface="Arial" panose="020B0604020202020204" pitchFamily="34" charset="0"/>
                          <a:cs typeface="Arial" panose="020B0604020202020204" pitchFamily="34" charset="0"/>
                        </a:rPr>
                        <a:t>ARTICULO 1º: </a:t>
                      </a:r>
                      <a:r>
                        <a:rPr lang="es-ES" altLang="es-ES" sz="2200" dirty="0">
                          <a:latin typeface="Arial" panose="020B0604020202020204" pitchFamily="34" charset="0"/>
                          <a:cs typeface="Arial" panose="020B0604020202020204" pitchFamily="34" charset="0"/>
                        </a:rPr>
                        <a:t>La certificación de la firma de un matriculado tiene por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significado</a:t>
                      </a:r>
                      <a:r>
                        <a:rPr lang="es-ES" altLang="es-ES" sz="2200" dirty="0">
                          <a:latin typeface="Arial" panose="020B0604020202020204" pitchFamily="34" charset="0"/>
                          <a:cs typeface="Arial" panose="020B0604020202020204" pitchFamily="34" charset="0"/>
                        </a:rPr>
                        <a:t> que se ha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verificado</a:t>
                      </a:r>
                      <a:r>
                        <a:rPr lang="es-ES" altLang="es-ES" sz="2200" dirty="0">
                          <a:latin typeface="Arial" panose="020B0604020202020204" pitchFamily="34" charset="0"/>
                          <a:cs typeface="Arial" panose="020B0604020202020204" pitchFamily="34" charset="0"/>
                        </a:rPr>
                        <a:t> que esa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firma</a:t>
                      </a:r>
                      <a:r>
                        <a:rPr lang="es-ES" altLang="es-ES" sz="2200" dirty="0">
                          <a:latin typeface="Arial" panose="020B0604020202020204" pitchFamily="34" charset="0"/>
                          <a:cs typeface="Arial" panose="020B0604020202020204" pitchFamily="34" charset="0"/>
                        </a:rPr>
                        <a:t> se corresponde con la que ese profesional ha registrado ante el Consejo Profesional y que el mismo se encuentra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habilitado</a:t>
                      </a:r>
                      <a:r>
                        <a:rPr lang="es-ES" altLang="es-ES" sz="2200" dirty="0">
                          <a:latin typeface="Arial" panose="020B0604020202020204" pitchFamily="34" charset="0"/>
                          <a:cs typeface="Arial" panose="020B0604020202020204" pitchFamily="34" charset="0"/>
                        </a:rPr>
                        <a:t> a esos efectos, y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implica la emisión de un juicio </a:t>
                      </a:r>
                      <a:r>
                        <a:rPr lang="es-ES" altLang="es-ES" sz="2200" dirty="0">
                          <a:latin typeface="Arial" panose="020B0604020202020204" pitchFamily="34" charset="0"/>
                          <a:cs typeface="Arial" panose="020B0604020202020204" pitchFamily="34" charset="0"/>
                        </a:rPr>
                        <a:t>sobre el informe que la contiene.</a:t>
                      </a:r>
                    </a:p>
                    <a:p>
                      <a:pPr algn="just">
                        <a:lnSpc>
                          <a:spcPct val="150000"/>
                        </a:lnSpc>
                        <a:buFontTx/>
                        <a:buNone/>
                      </a:pPr>
                      <a:endParaRPr lang="es-ES" altLang="es-ES" sz="2200" b="1" dirty="0">
                        <a:latin typeface="Arial" panose="020B0604020202020204" pitchFamily="34" charset="0"/>
                        <a:cs typeface="Arial" panose="020B0604020202020204" pitchFamily="34" charset="0"/>
                      </a:endParaRPr>
                    </a:p>
                    <a:p>
                      <a:pPr algn="just">
                        <a:lnSpc>
                          <a:spcPct val="150000"/>
                        </a:lnSpc>
                        <a:buFontTx/>
                        <a:buNone/>
                      </a:pPr>
                      <a:r>
                        <a:rPr lang="es-ES" altLang="es-ES" sz="2200" b="1" dirty="0">
                          <a:latin typeface="Arial" panose="020B0604020202020204" pitchFamily="34" charset="0"/>
                          <a:cs typeface="Arial" panose="020B0604020202020204" pitchFamily="34" charset="0"/>
                        </a:rPr>
                        <a:t>ARTICULO 2º:</a:t>
                      </a:r>
                      <a:r>
                        <a:rPr lang="es-ES" altLang="es-ES" sz="2200" dirty="0">
                          <a:latin typeface="Arial" panose="020B0604020202020204" pitchFamily="34" charset="0"/>
                          <a:cs typeface="Arial" panose="020B0604020202020204" pitchFamily="34" charset="0"/>
                        </a:rPr>
                        <a:t> Para cada certificación de firma es necesario satisfacer:</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5489778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2242452082"/>
              </p:ext>
            </p:extLst>
          </p:nvPr>
        </p:nvGraphicFramePr>
        <p:xfrm>
          <a:off x="1121435" y="543465"/>
          <a:ext cx="9411418" cy="6003983"/>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385535">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718425">
                <a:tc rowSpan="6">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48</a:t>
                      </a:r>
                    </a:p>
                  </a:txBody>
                  <a:tcPr anchor="ctr"/>
                </a:tc>
                <a:tc>
                  <a:txBody>
                    <a:bodyPr/>
                    <a:lstStyle/>
                    <a:p>
                      <a:pPr algn="just"/>
                      <a:r>
                        <a:rPr lang="es-ES" sz="1600" dirty="0">
                          <a:latin typeface="Arial" panose="020B0604020202020204" pitchFamily="34" charset="0"/>
                          <a:cs typeface="Arial" panose="020B0604020202020204" pitchFamily="34" charset="0"/>
                        </a:rPr>
                        <a:t>Contabilización del Canje de Deuda Pública Nacional y Provincial previsto en el Decreto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1387/2001</a:t>
                      </a:r>
                    </a:p>
                  </a:txBody>
                  <a:tcPr/>
                </a:tc>
                <a:extLst>
                  <a:ext uri="{0D108BD9-81ED-4DB2-BD59-A6C34878D82A}">
                    <a16:rowId xmlns:a16="http://schemas.microsoft.com/office/drawing/2014/main" val="821804953"/>
                  </a:ext>
                </a:extLst>
              </a:tr>
              <a:tr h="71842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47</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que se le debe dar al factor de convergencia o empalme establecido por el Decreto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803/01</a:t>
                      </a:r>
                    </a:p>
                  </a:txBody>
                  <a:tcPr/>
                </a:tc>
                <a:extLst>
                  <a:ext uri="{0D108BD9-81ED-4DB2-BD59-A6C34878D82A}">
                    <a16:rowId xmlns:a16="http://schemas.microsoft.com/office/drawing/2014/main" val="1971911663"/>
                  </a:ext>
                </a:extLst>
              </a:tr>
              <a:tr h="102632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46</a:t>
                      </a:r>
                    </a:p>
                  </a:txBody>
                  <a:tcPr anchor="ctr"/>
                </a:tc>
                <a:tc>
                  <a:txBody>
                    <a:bodyPr/>
                    <a:lstStyle/>
                    <a:p>
                      <a:pPr algn="just"/>
                      <a:r>
                        <a:rPr lang="es-ES" sz="1600" dirty="0">
                          <a:latin typeface="Arial" panose="020B0604020202020204" pitchFamily="34" charset="0"/>
                          <a:cs typeface="Arial" panose="020B0604020202020204" pitchFamily="34" charset="0"/>
                        </a:rPr>
                        <a:t>Consulta sobre el apartado 4. “Elementos de los estados contables”, punto 1. “Situación patrimonial”, inc. 1. “Activos” de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16</a:t>
                      </a:r>
                    </a:p>
                  </a:txBody>
                  <a:tcPr/>
                </a:tc>
                <a:extLst>
                  <a:ext uri="{0D108BD9-81ED-4DB2-BD59-A6C34878D82A}">
                    <a16:rowId xmlns:a16="http://schemas.microsoft.com/office/drawing/2014/main" val="889574872"/>
                  </a:ext>
                </a:extLst>
              </a:tr>
              <a:tr h="71842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45</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que se debe dar a los ingresos por aportes de los afiliados de un instituto de seguridad social</a:t>
                      </a:r>
                    </a:p>
                  </a:txBody>
                  <a:tcPr/>
                </a:tc>
                <a:extLst>
                  <a:ext uri="{0D108BD9-81ED-4DB2-BD59-A6C34878D82A}">
                    <a16:rowId xmlns:a16="http://schemas.microsoft.com/office/drawing/2014/main" val="844836837"/>
                  </a:ext>
                </a:extLst>
              </a:tr>
              <a:tr h="41052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44</a:t>
                      </a:r>
                    </a:p>
                  </a:txBody>
                  <a:tcPr anchor="ctr"/>
                </a:tc>
                <a:tc>
                  <a:txBody>
                    <a:bodyPr/>
                    <a:lstStyle/>
                    <a:p>
                      <a:pPr algn="just"/>
                      <a:r>
                        <a:rPr lang="es-ES" sz="1600" dirty="0">
                          <a:latin typeface="Arial" panose="020B0604020202020204" pitchFamily="34" charset="0"/>
                          <a:cs typeface="Arial" panose="020B0604020202020204" pitchFamily="34" charset="0"/>
                        </a:rPr>
                        <a:t>Consulta sobre Valuación de Reservas Mineras</a:t>
                      </a:r>
                    </a:p>
                  </a:txBody>
                  <a:tcPr/>
                </a:tc>
                <a:extLst>
                  <a:ext uri="{0D108BD9-81ED-4DB2-BD59-A6C34878D82A}">
                    <a16:rowId xmlns:a16="http://schemas.microsoft.com/office/drawing/2014/main" val="2248185518"/>
                  </a:ext>
                </a:extLst>
              </a:tr>
              <a:tr h="102632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43</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de la refinanciación de deudas con el Banco Nación bajo el Régimen de Reinserción Productiva para Pequeños empresarios</a:t>
                      </a:r>
                    </a:p>
                  </a:txBody>
                  <a:tcPr/>
                </a:tc>
                <a:extLst>
                  <a:ext uri="{0D108BD9-81ED-4DB2-BD59-A6C34878D82A}">
                    <a16:rowId xmlns:a16="http://schemas.microsoft.com/office/drawing/2014/main" val="1328168579"/>
                  </a:ext>
                </a:extLst>
              </a:tr>
            </a:tbl>
          </a:graphicData>
        </a:graphic>
      </p:graphicFrame>
    </p:spTree>
    <p:extLst>
      <p:ext uri="{BB962C8B-B14F-4D97-AF65-F5344CB8AC3E}">
        <p14:creationId xmlns:p14="http://schemas.microsoft.com/office/powerpoint/2010/main" val="33940175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95116040"/>
              </p:ext>
            </p:extLst>
          </p:nvPr>
        </p:nvGraphicFramePr>
        <p:xfrm>
          <a:off x="1121435" y="543464"/>
          <a:ext cx="9411418" cy="5970459"/>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0498">
                  <a:extLst>
                    <a:ext uri="{9D8B030D-6E8A-4147-A177-3AD203B41FA5}">
                      <a16:colId xmlns:a16="http://schemas.microsoft.com/office/drawing/2014/main" val="2481808506"/>
                    </a:ext>
                  </a:extLst>
                </a:gridCol>
                <a:gridCol w="6383547">
                  <a:extLst>
                    <a:ext uri="{9D8B030D-6E8A-4147-A177-3AD203B41FA5}">
                      <a16:colId xmlns:a16="http://schemas.microsoft.com/office/drawing/2014/main" val="3297108625"/>
                    </a:ext>
                  </a:extLst>
                </a:gridCol>
              </a:tblGrid>
              <a:tr h="1295428">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1449036">
                <a:tc rowSpan="5">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42</a:t>
                      </a:r>
                    </a:p>
                  </a:txBody>
                  <a:tcPr anchor="ctr"/>
                </a:tc>
                <a:tc>
                  <a:txBody>
                    <a:bodyPr/>
                    <a:lstStyle/>
                    <a:p>
                      <a:pPr algn="just"/>
                      <a:r>
                        <a:rPr lang="es-ES" sz="1700" dirty="0">
                          <a:latin typeface="Arial" panose="020B0604020202020204" pitchFamily="34" charset="0"/>
                          <a:cs typeface="Arial" panose="020B0604020202020204" pitchFamily="34" charset="0"/>
                        </a:rPr>
                        <a:t>Tratamiento contable a brindar a los ingresos obtenidos por una obra social provenientes de los aportes y contribuciones calculados sobre el sueldo anual complementario que cobran los afiliados.</a:t>
                      </a:r>
                    </a:p>
                  </a:txBody>
                  <a:tcPr/>
                </a:tc>
                <a:extLst>
                  <a:ext uri="{0D108BD9-81ED-4DB2-BD59-A6C34878D82A}">
                    <a16:rowId xmlns:a16="http://schemas.microsoft.com/office/drawing/2014/main" val="821804953"/>
                  </a:ext>
                </a:extLst>
              </a:tr>
              <a:tr h="875752">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41</a:t>
                      </a:r>
                    </a:p>
                  </a:txBody>
                  <a:tcPr anchor="ctr"/>
                </a:tc>
                <a:tc>
                  <a:txBody>
                    <a:bodyPr/>
                    <a:lstStyle/>
                    <a:p>
                      <a:pPr algn="just"/>
                      <a:r>
                        <a:rPr lang="es-ES" sz="1700" dirty="0">
                          <a:latin typeface="Arial" panose="020B0604020202020204" pitchFamily="34" charset="0"/>
                          <a:cs typeface="Arial" panose="020B0604020202020204" pitchFamily="34" charset="0"/>
                        </a:rPr>
                        <a:t>Tratamiento contable de mejoras efectuadas en bienes de propiedad de terceros.</a:t>
                      </a:r>
                    </a:p>
                  </a:txBody>
                  <a:tcPr/>
                </a:tc>
                <a:extLst>
                  <a:ext uri="{0D108BD9-81ED-4DB2-BD59-A6C34878D82A}">
                    <a16:rowId xmlns:a16="http://schemas.microsoft.com/office/drawing/2014/main" val="1971911663"/>
                  </a:ext>
                </a:extLst>
              </a:tr>
              <a:tr h="45534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40</a:t>
                      </a:r>
                    </a:p>
                  </a:txBody>
                  <a:tcPr anchor="ctr"/>
                </a:tc>
                <a:tc>
                  <a:txBody>
                    <a:bodyPr/>
                    <a:lstStyle/>
                    <a:p>
                      <a:pPr algn="just"/>
                      <a:r>
                        <a:rPr lang="es-ES" sz="1700" dirty="0">
                          <a:latin typeface="Arial" panose="020B0604020202020204" pitchFamily="34" charset="0"/>
                          <a:cs typeface="Arial" panose="020B0604020202020204" pitchFamily="34" charset="0"/>
                        </a:rPr>
                        <a:t>Revalúo Técnico de una Licencia	</a:t>
                      </a:r>
                    </a:p>
                  </a:txBody>
                  <a:tcPr/>
                </a:tc>
                <a:extLst>
                  <a:ext uri="{0D108BD9-81ED-4DB2-BD59-A6C34878D82A}">
                    <a16:rowId xmlns:a16="http://schemas.microsoft.com/office/drawing/2014/main" val="889574872"/>
                  </a:ext>
                </a:extLst>
              </a:tr>
              <a:tr h="780251">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39</a:t>
                      </a:r>
                    </a:p>
                  </a:txBody>
                  <a:tcPr anchor="ctr"/>
                </a:tc>
                <a:tc>
                  <a:txBody>
                    <a:bodyPr/>
                    <a:lstStyle/>
                    <a:p>
                      <a:pPr algn="just"/>
                      <a:r>
                        <a:rPr lang="es-ES" sz="1700" dirty="0">
                          <a:latin typeface="Arial" panose="020B0604020202020204" pitchFamily="34" charset="0"/>
                          <a:cs typeface="Arial" panose="020B0604020202020204" pitchFamily="34" charset="0"/>
                        </a:rPr>
                        <a:t>Amortización de los bienes de uso con revalúo técnico y desafectación de la reserva de revalúo técnico</a:t>
                      </a:r>
                    </a:p>
                  </a:txBody>
                  <a:tcPr/>
                </a:tc>
                <a:extLst>
                  <a:ext uri="{0D108BD9-81ED-4DB2-BD59-A6C34878D82A}">
                    <a16:rowId xmlns:a16="http://schemas.microsoft.com/office/drawing/2014/main" val="844836837"/>
                  </a:ext>
                </a:extLst>
              </a:tr>
              <a:tr h="111464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38</a:t>
                      </a:r>
                    </a:p>
                  </a:txBody>
                  <a:tcPr anchor="ctr"/>
                </a:tc>
                <a:tc>
                  <a:txBody>
                    <a:bodyPr/>
                    <a:lstStyle/>
                    <a:p>
                      <a:pPr algn="just"/>
                      <a:r>
                        <a:rPr lang="es-ES" sz="1700" dirty="0">
                          <a:latin typeface="Arial" panose="020B0604020202020204" pitchFamily="34" charset="0"/>
                          <a:cs typeface="Arial" panose="020B0604020202020204" pitchFamily="34" charset="0"/>
                        </a:rPr>
                        <a:t>Tratamiento de las amortizaciones de los bienes de uso revaluados técnicamente y desafectación de la reserva de revalúo técnico en un ente cooperativo</a:t>
                      </a:r>
                    </a:p>
                  </a:txBody>
                  <a:tcPr/>
                </a:tc>
                <a:extLst>
                  <a:ext uri="{0D108BD9-81ED-4DB2-BD59-A6C34878D82A}">
                    <a16:rowId xmlns:a16="http://schemas.microsoft.com/office/drawing/2014/main" val="2248185518"/>
                  </a:ext>
                </a:extLst>
              </a:tr>
            </a:tbl>
          </a:graphicData>
        </a:graphic>
      </p:graphicFrame>
    </p:spTree>
    <p:extLst>
      <p:ext uri="{BB962C8B-B14F-4D97-AF65-F5344CB8AC3E}">
        <p14:creationId xmlns:p14="http://schemas.microsoft.com/office/powerpoint/2010/main" val="27972925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205579381"/>
              </p:ext>
            </p:extLst>
          </p:nvPr>
        </p:nvGraphicFramePr>
        <p:xfrm>
          <a:off x="1121435" y="543464"/>
          <a:ext cx="9411418" cy="5943600"/>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871267">
                  <a:extLst>
                    <a:ext uri="{9D8B030D-6E8A-4147-A177-3AD203B41FA5}">
                      <a16:colId xmlns:a16="http://schemas.microsoft.com/office/drawing/2014/main" val="2481808506"/>
                    </a:ext>
                  </a:extLst>
                </a:gridCol>
                <a:gridCol w="6262778">
                  <a:extLst>
                    <a:ext uri="{9D8B030D-6E8A-4147-A177-3AD203B41FA5}">
                      <a16:colId xmlns:a16="http://schemas.microsoft.com/office/drawing/2014/main" val="3297108625"/>
                    </a:ext>
                  </a:extLst>
                </a:gridCol>
              </a:tblGrid>
              <a:tr h="1343713">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1177314">
                <a:tc rowSpan="6">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37</a:t>
                      </a:r>
                    </a:p>
                  </a:txBody>
                  <a:tcPr anchor="ctr"/>
                </a:tc>
                <a:tc>
                  <a:txBody>
                    <a:bodyPr/>
                    <a:lstStyle/>
                    <a:p>
                      <a:pPr algn="just"/>
                      <a:r>
                        <a:rPr lang="es-ES" sz="1600" dirty="0">
                          <a:latin typeface="Arial" panose="020B0604020202020204" pitchFamily="34" charset="0"/>
                          <a:cs typeface="Arial" panose="020B0604020202020204" pitchFamily="34" charset="0"/>
                        </a:rPr>
                        <a:t>Registración y reconocimiento de resultados por parte de las participaciones en Uniones Transitorias de Empresas de acuerdo a lo dispuesto por la RT 14 y cuando difieran las fechas de cierre de los ejercicios económicos de las participantes</a:t>
                      </a:r>
                    </a:p>
                  </a:txBody>
                  <a:tcPr/>
                </a:tc>
                <a:extLst>
                  <a:ext uri="{0D108BD9-81ED-4DB2-BD59-A6C34878D82A}">
                    <a16:rowId xmlns:a16="http://schemas.microsoft.com/office/drawing/2014/main" val="821804953"/>
                  </a:ext>
                </a:extLst>
              </a:tr>
              <a:tr h="63393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36</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del Impuesto a la Ganancia Mínima Presunta</a:t>
                      </a:r>
                    </a:p>
                  </a:txBody>
                  <a:tcPr/>
                </a:tc>
                <a:extLst>
                  <a:ext uri="{0D108BD9-81ED-4DB2-BD59-A6C34878D82A}">
                    <a16:rowId xmlns:a16="http://schemas.microsoft.com/office/drawing/2014/main" val="1971911663"/>
                  </a:ext>
                </a:extLst>
              </a:tr>
              <a:tr h="362270">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35</a:t>
                      </a:r>
                    </a:p>
                  </a:txBody>
                  <a:tcPr anchor="ctr"/>
                </a:tc>
                <a:tc>
                  <a:txBody>
                    <a:bodyPr/>
                    <a:lstStyle/>
                    <a:p>
                      <a:pPr algn="just"/>
                      <a:r>
                        <a:rPr lang="es-ES" sz="1600" dirty="0">
                          <a:latin typeface="Arial" panose="020B0604020202020204" pitchFamily="34" charset="0"/>
                          <a:cs typeface="Arial" panose="020B0604020202020204" pitchFamily="34" charset="0"/>
                        </a:rPr>
                        <a:t>Estados contables por períodos superiores a 12 meses</a:t>
                      </a:r>
                    </a:p>
                  </a:txBody>
                  <a:tcPr/>
                </a:tc>
                <a:extLst>
                  <a:ext uri="{0D108BD9-81ED-4DB2-BD59-A6C34878D82A}">
                    <a16:rowId xmlns:a16="http://schemas.microsoft.com/office/drawing/2014/main" val="889574872"/>
                  </a:ext>
                </a:extLst>
              </a:tr>
              <a:tr h="633939">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34</a:t>
                      </a:r>
                    </a:p>
                  </a:txBody>
                  <a:tcPr anchor="ctr"/>
                </a:tc>
                <a:tc>
                  <a:txBody>
                    <a:bodyPr/>
                    <a:lstStyle/>
                    <a:p>
                      <a:pPr algn="just"/>
                      <a:r>
                        <a:rPr lang="es-ES" sz="1600" dirty="0">
                          <a:latin typeface="Arial" panose="020B0604020202020204" pitchFamily="34" charset="0"/>
                          <a:cs typeface="Arial" panose="020B0604020202020204" pitchFamily="34" charset="0"/>
                        </a:rPr>
                        <a:t>Capitalización del ajuste del capital y del saldo de la reserva por revalúo técnico</a:t>
                      </a:r>
                    </a:p>
                  </a:txBody>
                  <a:tcPr/>
                </a:tc>
                <a:extLst>
                  <a:ext uri="{0D108BD9-81ED-4DB2-BD59-A6C34878D82A}">
                    <a16:rowId xmlns:a16="http://schemas.microsoft.com/office/drawing/2014/main" val="844836837"/>
                  </a:ext>
                </a:extLst>
              </a:tr>
              <a:tr h="905627">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33</a:t>
                      </a:r>
                    </a:p>
                  </a:txBody>
                  <a:tcPr anchor="ctr"/>
                </a:tc>
                <a:tc>
                  <a:txBody>
                    <a:bodyPr/>
                    <a:lstStyle/>
                    <a:p>
                      <a:pPr algn="just"/>
                      <a:r>
                        <a:rPr lang="es-ES" sz="1600" dirty="0">
                          <a:latin typeface="Arial" panose="020B0604020202020204" pitchFamily="34" charset="0"/>
                          <a:cs typeface="Arial" panose="020B0604020202020204" pitchFamily="34" charset="0"/>
                        </a:rPr>
                        <a:t>Tratamiento en un balance de fusión entre la controlante y su controlada del excedente abonado por la primera sobre el valor de libros de la segunda</a:t>
                      </a:r>
                    </a:p>
                  </a:txBody>
                  <a:tcPr/>
                </a:tc>
                <a:extLst>
                  <a:ext uri="{0D108BD9-81ED-4DB2-BD59-A6C34878D82A}">
                    <a16:rowId xmlns:a16="http://schemas.microsoft.com/office/drawing/2014/main" val="2248185518"/>
                  </a:ext>
                </a:extLst>
              </a:tr>
              <a:tr h="886798">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32</a:t>
                      </a: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Persona física: requisitos contables a cumplir</a:t>
                      </a:r>
                    </a:p>
                  </a:txBody>
                  <a:tcPr/>
                </a:tc>
                <a:extLst>
                  <a:ext uri="{0D108BD9-81ED-4DB2-BD59-A6C34878D82A}">
                    <a16:rowId xmlns:a16="http://schemas.microsoft.com/office/drawing/2014/main" val="1960240651"/>
                  </a:ext>
                </a:extLst>
              </a:tr>
            </a:tbl>
          </a:graphicData>
        </a:graphic>
      </p:graphicFrame>
    </p:spTree>
    <p:extLst>
      <p:ext uri="{BB962C8B-B14F-4D97-AF65-F5344CB8AC3E}">
        <p14:creationId xmlns:p14="http://schemas.microsoft.com/office/powerpoint/2010/main" val="33698694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3889803169"/>
              </p:ext>
            </p:extLst>
          </p:nvPr>
        </p:nvGraphicFramePr>
        <p:xfrm>
          <a:off x="1121435" y="543464"/>
          <a:ext cx="9411418" cy="5762701"/>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871267">
                  <a:extLst>
                    <a:ext uri="{9D8B030D-6E8A-4147-A177-3AD203B41FA5}">
                      <a16:colId xmlns:a16="http://schemas.microsoft.com/office/drawing/2014/main" val="2481808506"/>
                    </a:ext>
                  </a:extLst>
                </a:gridCol>
                <a:gridCol w="6262778">
                  <a:extLst>
                    <a:ext uri="{9D8B030D-6E8A-4147-A177-3AD203B41FA5}">
                      <a16:colId xmlns:a16="http://schemas.microsoft.com/office/drawing/2014/main" val="3297108625"/>
                    </a:ext>
                  </a:extLst>
                </a:gridCol>
              </a:tblGrid>
              <a:tr h="1343713">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303932">
                <a:tc rowSpan="7">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31</a:t>
                      </a:r>
                    </a:p>
                  </a:txBody>
                  <a:tcPr anchor="ctr"/>
                </a:tc>
                <a:tc>
                  <a:txBody>
                    <a:bodyPr/>
                    <a:lstStyle/>
                    <a:p>
                      <a:pPr algn="just"/>
                      <a:r>
                        <a:rPr lang="es-ES" sz="1600" dirty="0">
                          <a:latin typeface="Arial" panose="020B0604020202020204" pitchFamily="34" charset="0"/>
                          <a:cs typeface="Arial" panose="020B0604020202020204" pitchFamily="34" charset="0"/>
                        </a:rPr>
                        <a:t>Consolidación proporcional en sociedades</a:t>
                      </a:r>
                    </a:p>
                  </a:txBody>
                  <a:tcPr/>
                </a:tc>
                <a:extLst>
                  <a:ext uri="{0D108BD9-81ED-4DB2-BD59-A6C34878D82A}">
                    <a16:rowId xmlns:a16="http://schemas.microsoft.com/office/drawing/2014/main" val="821804953"/>
                  </a:ext>
                </a:extLst>
              </a:tr>
              <a:tr h="274603">
                <a:tc vMerge="1">
                  <a:txBody>
                    <a:bodyPr/>
                    <a:lstStyle/>
                    <a:p>
                      <a:endParaRPr lang="es-ES" dirty="0"/>
                    </a:p>
                  </a:txBody>
                  <a:tcP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30</a:t>
                      </a:r>
                    </a:p>
                  </a:txBody>
                  <a:tcPr anchor="ctr"/>
                </a:tc>
                <a:tc>
                  <a:txBody>
                    <a:bodyPr/>
                    <a:lstStyle/>
                    <a:p>
                      <a:pPr algn="just"/>
                      <a:r>
                        <a:rPr lang="es-ES" sz="1600" dirty="0">
                          <a:latin typeface="Arial" panose="020B0604020202020204" pitchFamily="34" charset="0"/>
                          <a:cs typeface="Arial" panose="020B0604020202020204" pitchFamily="34" charset="0"/>
                        </a:rPr>
                        <a:t>Compensación de saldos bancarios</a:t>
                      </a:r>
                    </a:p>
                  </a:txBody>
                  <a:tcPr/>
                </a:tc>
                <a:extLst>
                  <a:ext uri="{0D108BD9-81ED-4DB2-BD59-A6C34878D82A}">
                    <a16:rowId xmlns:a16="http://schemas.microsoft.com/office/drawing/2014/main" val="1971911663"/>
                  </a:ext>
                </a:extLst>
              </a:tr>
              <a:tr h="362270">
                <a:tc vMerge="1">
                  <a:txBody>
                    <a:bodyPr/>
                    <a:lstStyle/>
                    <a:p>
                      <a:endParaRPr lang="es-ES" dirty="0"/>
                    </a:p>
                  </a:txBody>
                  <a:tcP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29</a:t>
                      </a:r>
                    </a:p>
                  </a:txBody>
                  <a:tcPr anchor="ctr"/>
                </a:tc>
                <a:tc>
                  <a:txBody>
                    <a:bodyPr/>
                    <a:lstStyle/>
                    <a:p>
                      <a:pPr algn="just"/>
                      <a:r>
                        <a:rPr lang="es-ES" sz="1600" dirty="0">
                          <a:latin typeface="Arial" panose="020B0604020202020204" pitchFamily="34" charset="0"/>
                          <a:cs typeface="Arial" panose="020B0604020202020204" pitchFamily="34" charset="0"/>
                        </a:rPr>
                        <a:t>Problemática originada por el año 2000. Implicancias contables</a:t>
                      </a:r>
                    </a:p>
                  </a:txBody>
                  <a:tcPr/>
                </a:tc>
                <a:extLst>
                  <a:ext uri="{0D108BD9-81ED-4DB2-BD59-A6C34878D82A}">
                    <a16:rowId xmlns:a16="http://schemas.microsoft.com/office/drawing/2014/main" val="889574872"/>
                  </a:ext>
                </a:extLst>
              </a:tr>
              <a:tr h="633939">
                <a:tc vMerge="1">
                  <a:txBody>
                    <a:bodyPr/>
                    <a:lstStyle/>
                    <a:p>
                      <a:endParaRPr lang="es-ES" dirty="0"/>
                    </a:p>
                  </a:txBody>
                  <a:tcP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28</a:t>
                      </a:r>
                    </a:p>
                  </a:txBody>
                  <a:tcPr anchor="ctr"/>
                </a:tc>
                <a:tc>
                  <a:txBody>
                    <a:bodyPr/>
                    <a:lstStyle/>
                    <a:p>
                      <a:pPr algn="just"/>
                      <a:r>
                        <a:rPr lang="es-ES" sz="1600" dirty="0">
                          <a:latin typeface="Arial" panose="020B0604020202020204" pitchFamily="34" charset="0"/>
                          <a:cs typeface="Arial" panose="020B0604020202020204" pitchFamily="34" charset="0"/>
                        </a:rPr>
                        <a:t>Tratamiento en los estados contables consolidados de participaciones en sociedades controladas con actividad no homogénea</a:t>
                      </a:r>
                    </a:p>
                  </a:txBody>
                  <a:tcPr/>
                </a:tc>
                <a:extLst>
                  <a:ext uri="{0D108BD9-81ED-4DB2-BD59-A6C34878D82A}">
                    <a16:rowId xmlns:a16="http://schemas.microsoft.com/office/drawing/2014/main" val="844836837"/>
                  </a:ext>
                </a:extLst>
              </a:tr>
              <a:tr h="905627">
                <a:tc vMerge="1">
                  <a:txBody>
                    <a:bodyPr/>
                    <a:lstStyle/>
                    <a:p>
                      <a:endParaRPr lang="es-ES" dirty="0"/>
                    </a:p>
                  </a:txBody>
                  <a:tcP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27</a:t>
                      </a:r>
                    </a:p>
                  </a:txBody>
                  <a:tcPr anchor="ctr"/>
                </a:tc>
                <a:tc>
                  <a:txBody>
                    <a:bodyPr/>
                    <a:lstStyle/>
                    <a:p>
                      <a:pPr algn="just"/>
                      <a:r>
                        <a:rPr lang="es-ES" sz="1600" dirty="0">
                          <a:latin typeface="Arial" panose="020B0604020202020204" pitchFamily="34" charset="0"/>
                          <a:cs typeface="Arial" panose="020B0604020202020204" pitchFamily="34" charset="0"/>
                        </a:rPr>
                        <a:t>Tratamiento contable que debe dispensarse a los pasivos concursados una vez declarados “verificados”, “admisibles” o “inadmisibles” y a la quita que puede originarse en el acuerdo homologado.</a:t>
                      </a:r>
                    </a:p>
                  </a:txBody>
                  <a:tcPr/>
                </a:tc>
                <a:extLst>
                  <a:ext uri="{0D108BD9-81ED-4DB2-BD59-A6C34878D82A}">
                    <a16:rowId xmlns:a16="http://schemas.microsoft.com/office/drawing/2014/main" val="2248185518"/>
                  </a:ext>
                </a:extLst>
              </a:tr>
              <a:tr h="571351">
                <a:tc vMerge="1">
                  <a:txBody>
                    <a:bodyPr/>
                    <a:lstStyle/>
                    <a:p>
                      <a:endParaRPr lang="es-ES" dirty="0"/>
                    </a:p>
                  </a:txBody>
                  <a:tcPr anchor="ct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26</a:t>
                      </a:r>
                    </a:p>
                  </a:txBody>
                  <a:tcPr anchor="ctr"/>
                </a:tc>
                <a:tc>
                  <a:txBody>
                    <a:bodyPr/>
                    <a:lstStyle/>
                    <a:p>
                      <a:pPr algn="just"/>
                      <a:r>
                        <a:rPr lang="es-ES" sz="1600" dirty="0">
                          <a:latin typeface="Arial" panose="020B0604020202020204" pitchFamily="34" charset="0"/>
                          <a:cs typeface="Arial" panose="020B0604020202020204" pitchFamily="34" charset="0"/>
                        </a:rPr>
                        <a:t>Contabilización de un activo intangible por la obtención de una concesión en base al valor actual de ingresos futuros de fondos</a:t>
                      </a:r>
                    </a:p>
                  </a:txBody>
                  <a:tcPr/>
                </a:tc>
                <a:extLst>
                  <a:ext uri="{0D108BD9-81ED-4DB2-BD59-A6C34878D82A}">
                    <a16:rowId xmlns:a16="http://schemas.microsoft.com/office/drawing/2014/main" val="1960240651"/>
                  </a:ext>
                </a:extLst>
              </a:tr>
              <a:tr h="886798">
                <a:tc vMerge="1">
                  <a:txBody>
                    <a:bodyPr/>
                    <a:lstStyle/>
                    <a:p>
                      <a:endParaRPr lang="es-ES" dirty="0"/>
                    </a:p>
                  </a:txBody>
                  <a:tcPr anchor="ctr"/>
                </a:tc>
                <a:tc>
                  <a:txBody>
                    <a:bodyPr/>
                    <a:lstStyle/>
                    <a:p>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25</a:t>
                      </a: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Amortización del Valor de Bienes de Uso revaluados técnicamente</a:t>
                      </a:r>
                    </a:p>
                  </a:txBody>
                  <a:tcPr/>
                </a:tc>
                <a:extLst>
                  <a:ext uri="{0D108BD9-81ED-4DB2-BD59-A6C34878D82A}">
                    <a16:rowId xmlns:a16="http://schemas.microsoft.com/office/drawing/2014/main" val="540312120"/>
                  </a:ext>
                </a:extLst>
              </a:tr>
            </a:tbl>
          </a:graphicData>
        </a:graphic>
      </p:graphicFrame>
    </p:spTree>
    <p:extLst>
      <p:ext uri="{BB962C8B-B14F-4D97-AF65-F5344CB8AC3E}">
        <p14:creationId xmlns:p14="http://schemas.microsoft.com/office/powerpoint/2010/main" val="10941024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1734986008"/>
              </p:ext>
            </p:extLst>
          </p:nvPr>
        </p:nvGraphicFramePr>
        <p:xfrm>
          <a:off x="1121435" y="543464"/>
          <a:ext cx="9411418" cy="6072997"/>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871267">
                  <a:extLst>
                    <a:ext uri="{9D8B030D-6E8A-4147-A177-3AD203B41FA5}">
                      <a16:colId xmlns:a16="http://schemas.microsoft.com/office/drawing/2014/main" val="2481808506"/>
                    </a:ext>
                  </a:extLst>
                </a:gridCol>
                <a:gridCol w="6262778">
                  <a:extLst>
                    <a:ext uri="{9D8B030D-6E8A-4147-A177-3AD203B41FA5}">
                      <a16:colId xmlns:a16="http://schemas.microsoft.com/office/drawing/2014/main" val="3297108625"/>
                    </a:ext>
                  </a:extLst>
                </a:gridCol>
              </a:tblGrid>
              <a:tr h="136471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371476">
                <a:tc rowSpan="9">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24</a:t>
                      </a:r>
                    </a:p>
                  </a:txBody>
                  <a:tcPr anchor="ctr"/>
                </a:tc>
                <a:tc>
                  <a:txBody>
                    <a:bodyPr/>
                    <a:lstStyle/>
                    <a:p>
                      <a:pPr algn="just"/>
                      <a:r>
                        <a:rPr lang="es-ES" sz="1600" dirty="0">
                          <a:latin typeface="Arial" panose="020B0604020202020204" pitchFamily="34" charset="0"/>
                          <a:cs typeface="Arial" panose="020B0604020202020204" pitchFamily="34" charset="0"/>
                        </a:rPr>
                        <a:t>Cómputo de la Reserva Legal</a:t>
                      </a:r>
                    </a:p>
                  </a:txBody>
                  <a:tcPr/>
                </a:tc>
                <a:extLst>
                  <a:ext uri="{0D108BD9-81ED-4DB2-BD59-A6C34878D82A}">
                    <a16:rowId xmlns:a16="http://schemas.microsoft.com/office/drawing/2014/main" val="821804953"/>
                  </a:ext>
                </a:extLst>
              </a:tr>
              <a:tr h="6500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23</a:t>
                      </a:r>
                    </a:p>
                  </a:txBody>
                  <a:tcPr anchor="ctr"/>
                </a:tc>
                <a:tc>
                  <a:txBody>
                    <a:bodyPr/>
                    <a:lstStyle/>
                    <a:p>
                      <a:pPr algn="just"/>
                      <a:r>
                        <a:rPr lang="es-ES" sz="1600" dirty="0">
                          <a:latin typeface="Arial" panose="020B0604020202020204" pitchFamily="34" charset="0"/>
                          <a:cs typeface="Arial" panose="020B0604020202020204" pitchFamily="34" charset="0"/>
                        </a:rPr>
                        <a:t>Índice a aplicar para ajustar los Estados Contables por inflación conforme a la Resolución Técnica Nro. 6 de la FACPCE</a:t>
                      </a:r>
                    </a:p>
                  </a:txBody>
                  <a:tcPr/>
                </a:tc>
                <a:extLst>
                  <a:ext uri="{0D108BD9-81ED-4DB2-BD59-A6C34878D82A}">
                    <a16:rowId xmlns:a16="http://schemas.microsoft.com/office/drawing/2014/main" val="1971911663"/>
                  </a:ext>
                </a:extLst>
              </a:tr>
              <a:tr h="6500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22</a:t>
                      </a:r>
                    </a:p>
                  </a:txBody>
                  <a:tcPr anchor="ctr"/>
                </a:tc>
                <a:tc>
                  <a:txBody>
                    <a:bodyPr/>
                    <a:lstStyle/>
                    <a:p>
                      <a:pPr algn="just"/>
                      <a:r>
                        <a:rPr lang="es-ES" sz="1600" dirty="0">
                          <a:latin typeface="Arial" panose="020B0604020202020204" pitchFamily="34" charset="0"/>
                          <a:cs typeface="Arial" panose="020B0604020202020204" pitchFamily="34" charset="0"/>
                        </a:rPr>
                        <a:t>Aplicación en los períodos intermedios de la pauta del 8% para volver a </a:t>
                      </a:r>
                      <a:r>
                        <a:rPr lang="es-ES" sz="1600" dirty="0" err="1">
                          <a:latin typeface="Arial" panose="020B0604020202020204" pitchFamily="34" charset="0"/>
                          <a:cs typeface="Arial" panose="020B0604020202020204" pitchFamily="34" charset="0"/>
                        </a:rPr>
                        <a:t>reexpresar</a:t>
                      </a:r>
                      <a:r>
                        <a:rPr lang="es-ES" sz="1600" dirty="0">
                          <a:latin typeface="Arial" panose="020B0604020202020204" pitchFamily="34" charset="0"/>
                          <a:cs typeface="Arial" panose="020B0604020202020204" pitchFamily="34" charset="0"/>
                        </a:rPr>
                        <a:t> los estados contables</a:t>
                      </a:r>
                    </a:p>
                  </a:txBody>
                  <a:tcPr/>
                </a:tc>
                <a:extLst>
                  <a:ext uri="{0D108BD9-81ED-4DB2-BD59-A6C34878D82A}">
                    <a16:rowId xmlns:a16="http://schemas.microsoft.com/office/drawing/2014/main" val="889574872"/>
                  </a:ext>
                </a:extLst>
              </a:tr>
              <a:tr h="6500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21</a:t>
                      </a:r>
                    </a:p>
                  </a:txBody>
                  <a:tcPr anchor="ctr"/>
                </a:tc>
                <a:tc>
                  <a:txBody>
                    <a:bodyPr/>
                    <a:lstStyle/>
                    <a:p>
                      <a:pPr algn="just"/>
                      <a:r>
                        <a:rPr lang="es-ES" sz="1600" dirty="0">
                          <a:latin typeface="Arial" panose="020B0604020202020204" pitchFamily="34" charset="0"/>
                          <a:cs typeface="Arial" panose="020B0604020202020204" pitchFamily="34" charset="0"/>
                        </a:rPr>
                        <a:t>Validez en Instancias Judiciales de Registros Contables llevados por medios mecánicos</a:t>
                      </a:r>
                    </a:p>
                  </a:txBody>
                  <a:tcPr/>
                </a:tc>
                <a:extLst>
                  <a:ext uri="{0D108BD9-81ED-4DB2-BD59-A6C34878D82A}">
                    <a16:rowId xmlns:a16="http://schemas.microsoft.com/office/drawing/2014/main" val="844836837"/>
                  </a:ext>
                </a:extLst>
              </a:tr>
              <a:tr h="37147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20</a:t>
                      </a:r>
                    </a:p>
                  </a:txBody>
                  <a:tcPr anchor="ctr"/>
                </a:tc>
                <a:tc>
                  <a:txBody>
                    <a:bodyPr/>
                    <a:lstStyle/>
                    <a:p>
                      <a:pPr algn="just"/>
                      <a:r>
                        <a:rPr lang="es-ES" sz="1600" dirty="0">
                          <a:latin typeface="Arial" panose="020B0604020202020204" pitchFamily="34" charset="0"/>
                          <a:cs typeface="Arial" panose="020B0604020202020204" pitchFamily="34" charset="0"/>
                        </a:rPr>
                        <a:t>Modelo de Notas de Valuación</a:t>
                      </a:r>
                    </a:p>
                  </a:txBody>
                  <a:tcPr/>
                </a:tc>
                <a:extLst>
                  <a:ext uri="{0D108BD9-81ED-4DB2-BD59-A6C34878D82A}">
                    <a16:rowId xmlns:a16="http://schemas.microsoft.com/office/drawing/2014/main" val="2248185518"/>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19</a:t>
                      </a:r>
                    </a:p>
                  </a:txBody>
                  <a:tcPr anchor="ctr"/>
                </a:tc>
                <a:tc>
                  <a:txBody>
                    <a:bodyPr/>
                    <a:lstStyle/>
                    <a:p>
                      <a:pPr algn="just"/>
                      <a:r>
                        <a:rPr lang="es-ES" sz="1600" dirty="0">
                          <a:latin typeface="Arial" panose="020B0604020202020204" pitchFamily="34" charset="0"/>
                          <a:cs typeface="Arial" panose="020B0604020202020204" pitchFamily="34" charset="0"/>
                        </a:rPr>
                        <a:t>Registros contables - Registros auxiliares</a:t>
                      </a:r>
                    </a:p>
                  </a:txBody>
                  <a:tcPr/>
                </a:tc>
                <a:extLst>
                  <a:ext uri="{0D108BD9-81ED-4DB2-BD59-A6C34878D82A}">
                    <a16:rowId xmlns:a16="http://schemas.microsoft.com/office/drawing/2014/main" val="1960240651"/>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18</a:t>
                      </a:r>
                    </a:p>
                  </a:txBody>
                  <a:tcPr anchor="ctr"/>
                </a:tc>
                <a:tc>
                  <a:txBody>
                    <a:bodyPr/>
                    <a:lstStyle/>
                    <a:p>
                      <a:pPr algn="just"/>
                      <a:r>
                        <a:rPr lang="es-ES" sz="1600" dirty="0">
                          <a:latin typeface="Arial" panose="020B0604020202020204" pitchFamily="34" charset="0"/>
                          <a:cs typeface="Arial" panose="020B0604020202020204" pitchFamily="34" charset="0"/>
                        </a:rPr>
                        <a:t>Resolución Técnica Nro. 10. Normas Contables Profesionales</a:t>
                      </a:r>
                    </a:p>
                  </a:txBody>
                  <a:tcPr/>
                </a:tc>
                <a:extLst>
                  <a:ext uri="{0D108BD9-81ED-4DB2-BD59-A6C34878D82A}">
                    <a16:rowId xmlns:a16="http://schemas.microsoft.com/office/drawing/2014/main" val="540312120"/>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17</a:t>
                      </a:r>
                    </a:p>
                  </a:txBody>
                  <a:tcPr anchor="ctr"/>
                </a:tc>
                <a:tc>
                  <a:txBody>
                    <a:bodyPr/>
                    <a:lstStyle/>
                    <a:p>
                      <a:pPr algn="just"/>
                      <a:r>
                        <a:rPr lang="es-AR" sz="1600" kern="1200" dirty="0">
                          <a:solidFill>
                            <a:schemeClr val="dk1"/>
                          </a:solidFill>
                          <a:effectLst/>
                          <a:latin typeface="Arial" panose="020B0604020202020204" pitchFamily="34" charset="0"/>
                          <a:ea typeface="+mn-ea"/>
                          <a:cs typeface="Arial" panose="020B0604020202020204" pitchFamily="34" charset="0"/>
                        </a:rPr>
                        <a:t>Aplicación del ajuste por inflación ante la estabilidad de precios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8823244"/>
                  </a:ext>
                </a:extLst>
              </a:tr>
              <a:tr h="90065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16</a:t>
                      </a:r>
                    </a:p>
                  </a:txBody>
                  <a:tcPr anchor="ctr"/>
                </a:tc>
                <a:tc>
                  <a:txBody>
                    <a:bodyPr/>
                    <a:lstStyle/>
                    <a:p>
                      <a:pPr algn="just"/>
                      <a:r>
                        <a:rPr lang="es-AR" sz="1600" kern="1200" dirty="0">
                          <a:solidFill>
                            <a:schemeClr val="dk1"/>
                          </a:solidFill>
                          <a:effectLst/>
                          <a:latin typeface="Arial" panose="020B0604020202020204" pitchFamily="34" charset="0"/>
                          <a:ea typeface="+mn-ea"/>
                          <a:cs typeface="Arial" panose="020B0604020202020204" pitchFamily="34" charset="0"/>
                        </a:rPr>
                        <a:t>Esquema de registración contable en los sistemas de planes cerrados de ahorro previo para fines determinados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487679"/>
                  </a:ext>
                </a:extLst>
              </a:tr>
            </a:tbl>
          </a:graphicData>
        </a:graphic>
      </p:graphicFrame>
    </p:spTree>
    <p:extLst>
      <p:ext uri="{BB962C8B-B14F-4D97-AF65-F5344CB8AC3E}">
        <p14:creationId xmlns:p14="http://schemas.microsoft.com/office/powerpoint/2010/main" val="12966368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727301224"/>
              </p:ext>
            </p:extLst>
          </p:nvPr>
        </p:nvGraphicFramePr>
        <p:xfrm>
          <a:off x="1121435" y="543464"/>
          <a:ext cx="9411418" cy="603203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845388">
                  <a:extLst>
                    <a:ext uri="{9D8B030D-6E8A-4147-A177-3AD203B41FA5}">
                      <a16:colId xmlns:a16="http://schemas.microsoft.com/office/drawing/2014/main" val="2481808506"/>
                    </a:ext>
                  </a:extLst>
                </a:gridCol>
                <a:gridCol w="6288657">
                  <a:extLst>
                    <a:ext uri="{9D8B030D-6E8A-4147-A177-3AD203B41FA5}">
                      <a16:colId xmlns:a16="http://schemas.microsoft.com/office/drawing/2014/main" val="3297108625"/>
                    </a:ext>
                  </a:extLst>
                </a:gridCol>
              </a:tblGrid>
              <a:tr h="136471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371476">
                <a:tc rowSpan="10">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15</a:t>
                      </a:r>
                    </a:p>
                  </a:txBody>
                  <a:tcPr anchor="ctr"/>
                </a:tc>
                <a:tc>
                  <a:txBody>
                    <a:bodyPr/>
                    <a:lstStyle/>
                    <a:p>
                      <a:pPr algn="just"/>
                      <a:r>
                        <a:rPr lang="es-ES" sz="1600" dirty="0">
                          <a:latin typeface="Arial" panose="020B0604020202020204" pitchFamily="34" charset="0"/>
                          <a:cs typeface="Arial" panose="020B0604020202020204" pitchFamily="34" charset="0"/>
                        </a:rPr>
                        <a:t>Exposición del cargo por impuesto a las ganancias</a:t>
                      </a:r>
                    </a:p>
                  </a:txBody>
                  <a:tcPr/>
                </a:tc>
                <a:extLst>
                  <a:ext uri="{0D108BD9-81ED-4DB2-BD59-A6C34878D82A}">
                    <a16:rowId xmlns:a16="http://schemas.microsoft.com/office/drawing/2014/main" val="821804953"/>
                  </a:ext>
                </a:extLst>
              </a:tr>
              <a:tr h="32552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14</a:t>
                      </a:r>
                    </a:p>
                  </a:txBody>
                  <a:tcPr anchor="ctr"/>
                </a:tc>
                <a:tc>
                  <a:txBody>
                    <a:bodyPr/>
                    <a:lstStyle/>
                    <a:p>
                      <a:pPr algn="just"/>
                      <a:r>
                        <a:rPr lang="es-ES" sz="1600" dirty="0">
                          <a:latin typeface="Arial" panose="020B0604020202020204" pitchFamily="34" charset="0"/>
                          <a:cs typeface="Arial" panose="020B0604020202020204" pitchFamily="34" charset="0"/>
                        </a:rPr>
                        <a:t>Amortización de bienes de uso revaluados técnicamente</a:t>
                      </a:r>
                    </a:p>
                  </a:txBody>
                  <a:tcPr/>
                </a:tc>
                <a:extLst>
                  <a:ext uri="{0D108BD9-81ED-4DB2-BD59-A6C34878D82A}">
                    <a16:rowId xmlns:a16="http://schemas.microsoft.com/office/drawing/2014/main" val="1971911663"/>
                  </a:ext>
                </a:extLst>
              </a:tr>
              <a:tr h="25306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13</a:t>
                      </a:r>
                    </a:p>
                  </a:txBody>
                  <a:tcPr anchor="ctr"/>
                </a:tc>
                <a:tc>
                  <a:txBody>
                    <a:bodyPr/>
                    <a:lstStyle/>
                    <a:p>
                      <a:pPr algn="just"/>
                      <a:r>
                        <a:rPr lang="es-ES" sz="1600" dirty="0">
                          <a:latin typeface="Arial" panose="020B0604020202020204" pitchFamily="34" charset="0"/>
                          <a:cs typeface="Arial" panose="020B0604020202020204" pitchFamily="34" charset="0"/>
                        </a:rPr>
                        <a:t>Presentación comparativa de la información complementaria</a:t>
                      </a:r>
                    </a:p>
                  </a:txBody>
                  <a:tcPr/>
                </a:tc>
                <a:extLst>
                  <a:ext uri="{0D108BD9-81ED-4DB2-BD59-A6C34878D82A}">
                    <a16:rowId xmlns:a16="http://schemas.microsoft.com/office/drawing/2014/main" val="889574872"/>
                  </a:ext>
                </a:extLst>
              </a:tr>
              <a:tr h="6500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12</a:t>
                      </a:r>
                    </a:p>
                  </a:txBody>
                  <a:tcPr anchor="ctr"/>
                </a:tc>
                <a:tc>
                  <a:txBody>
                    <a:bodyPr/>
                    <a:lstStyle/>
                    <a:p>
                      <a:pPr algn="just"/>
                      <a:r>
                        <a:rPr lang="es-ES" sz="1600" dirty="0">
                          <a:latin typeface="Arial" panose="020B0604020202020204" pitchFamily="34" charset="0"/>
                          <a:cs typeface="Arial" panose="020B0604020202020204" pitchFamily="34" charset="0"/>
                        </a:rPr>
                        <a:t>Información a ser presentada a la Administración Nacional del Seguro de Salud</a:t>
                      </a:r>
                    </a:p>
                  </a:txBody>
                  <a:tcPr/>
                </a:tc>
                <a:extLst>
                  <a:ext uri="{0D108BD9-81ED-4DB2-BD59-A6C34878D82A}">
                    <a16:rowId xmlns:a16="http://schemas.microsoft.com/office/drawing/2014/main" val="844836837"/>
                  </a:ext>
                </a:extLst>
              </a:tr>
              <a:tr h="37147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11</a:t>
                      </a:r>
                    </a:p>
                  </a:txBody>
                  <a:tcPr anchor="ctr"/>
                </a:tc>
                <a:tc>
                  <a:txBody>
                    <a:bodyPr/>
                    <a:lstStyle/>
                    <a:p>
                      <a:pPr algn="just"/>
                      <a:r>
                        <a:rPr lang="es-ES" sz="1600" dirty="0">
                          <a:latin typeface="Arial" panose="020B0604020202020204" pitchFamily="34" charset="0"/>
                          <a:cs typeface="Arial" panose="020B0604020202020204" pitchFamily="34" charset="0"/>
                        </a:rPr>
                        <a:t>Estados contables comparativos	</a:t>
                      </a:r>
                    </a:p>
                  </a:txBody>
                  <a:tcPr/>
                </a:tc>
                <a:extLst>
                  <a:ext uri="{0D108BD9-81ED-4DB2-BD59-A6C34878D82A}">
                    <a16:rowId xmlns:a16="http://schemas.microsoft.com/office/drawing/2014/main" val="2248185518"/>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10</a:t>
                      </a:r>
                    </a:p>
                  </a:txBody>
                  <a:tcPr anchor="ctr"/>
                </a:tc>
                <a:tc>
                  <a:txBody>
                    <a:bodyPr/>
                    <a:lstStyle/>
                    <a:p>
                      <a:pPr algn="just"/>
                      <a:r>
                        <a:rPr lang="es-ES" sz="1600" dirty="0">
                          <a:latin typeface="Arial" panose="020B0604020202020204" pitchFamily="34" charset="0"/>
                          <a:cs typeface="Arial" panose="020B0604020202020204" pitchFamily="34" charset="0"/>
                        </a:rPr>
                        <a:t>Exposición de Bonos Externos en los estados contables</a:t>
                      </a:r>
                    </a:p>
                  </a:txBody>
                  <a:tcPr/>
                </a:tc>
                <a:extLst>
                  <a:ext uri="{0D108BD9-81ED-4DB2-BD59-A6C34878D82A}">
                    <a16:rowId xmlns:a16="http://schemas.microsoft.com/office/drawing/2014/main" val="1960240651"/>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9</a:t>
                      </a:r>
                    </a:p>
                  </a:txBody>
                  <a:tcPr anchor="ctr"/>
                </a:tc>
                <a:tc>
                  <a:txBody>
                    <a:bodyPr/>
                    <a:lstStyle/>
                    <a:p>
                      <a:pPr algn="just"/>
                      <a:r>
                        <a:rPr lang="es-ES" sz="1600" dirty="0">
                          <a:latin typeface="Arial" panose="020B0604020202020204" pitchFamily="34" charset="0"/>
                          <a:cs typeface="Arial" panose="020B0604020202020204" pitchFamily="34" charset="0"/>
                        </a:rPr>
                        <a:t>Ajuste de los conceptos componentes  de gastos a los efectos de su  presentación en los estados contables</a:t>
                      </a:r>
                    </a:p>
                  </a:txBody>
                  <a:tcPr/>
                </a:tc>
                <a:extLst>
                  <a:ext uri="{0D108BD9-81ED-4DB2-BD59-A6C34878D82A}">
                    <a16:rowId xmlns:a16="http://schemas.microsoft.com/office/drawing/2014/main" val="540312120"/>
                  </a:ext>
                </a:extLst>
              </a:tr>
              <a:tr h="37147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8</a:t>
                      </a:r>
                    </a:p>
                  </a:txBody>
                  <a:tcPr anchor="ctr"/>
                </a:tc>
                <a:tc>
                  <a:txBody>
                    <a:bodyPr/>
                    <a:lstStyle/>
                    <a:p>
                      <a:pPr algn="just"/>
                      <a:r>
                        <a:rPr lang="es-ES" sz="1600" dirty="0">
                          <a:latin typeface="Arial" panose="020B0604020202020204" pitchFamily="34" charset="0"/>
                          <a:cs typeface="Arial" panose="020B0604020202020204" pitchFamily="34" charset="0"/>
                        </a:rPr>
                        <a:t>Implicancias contables de la  situación económica actual</a:t>
                      </a:r>
                    </a:p>
                  </a:txBody>
                  <a:tcPr/>
                </a:tc>
                <a:extLst>
                  <a:ext uri="{0D108BD9-81ED-4DB2-BD59-A6C34878D82A}">
                    <a16:rowId xmlns:a16="http://schemas.microsoft.com/office/drawing/2014/main" val="828823244"/>
                  </a:ext>
                </a:extLst>
              </a:tr>
              <a:tr h="320803">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7</a:t>
                      </a:r>
                    </a:p>
                  </a:txBody>
                  <a:tcPr anchor="ctr"/>
                </a:tc>
                <a:tc>
                  <a:txBody>
                    <a:bodyPr/>
                    <a:lstStyle/>
                    <a:p>
                      <a:pPr algn="just"/>
                      <a:r>
                        <a:rPr lang="es-ES" sz="1600" dirty="0">
                          <a:latin typeface="Arial" panose="020B0604020202020204" pitchFamily="34" charset="0"/>
                          <a:cs typeface="Arial" panose="020B0604020202020204" pitchFamily="34" charset="0"/>
                        </a:rPr>
                        <a:t>Implicancias contables del proceso hiperinflacionario</a:t>
                      </a:r>
                    </a:p>
                  </a:txBody>
                  <a:tcPr/>
                </a:tc>
                <a:extLst>
                  <a:ext uri="{0D108BD9-81ED-4DB2-BD59-A6C34878D82A}">
                    <a16:rowId xmlns:a16="http://schemas.microsoft.com/office/drawing/2014/main" val="78487679"/>
                  </a:ext>
                </a:extLst>
              </a:tr>
              <a:tr h="900656">
                <a:tc vMerge="1">
                  <a:txBody>
                    <a:bodyPr/>
                    <a:lstStyle/>
                    <a:p>
                      <a:endParaRPr lang="es-ES" dirty="0"/>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6</a:t>
                      </a:r>
                    </a:p>
                  </a:txBody>
                  <a:tcPr anchor="ctr"/>
                </a:tc>
                <a:tc>
                  <a:txBody>
                    <a:bodyPr/>
                    <a:lstStyle/>
                    <a:p>
                      <a:pPr algn="just"/>
                      <a:r>
                        <a:rPr lang="es-AR" sz="1600" kern="1200" dirty="0">
                          <a:solidFill>
                            <a:schemeClr val="dk1"/>
                          </a:solidFill>
                          <a:effectLst/>
                          <a:latin typeface="Arial" panose="020B0604020202020204" pitchFamily="34" charset="0"/>
                          <a:ea typeface="+mn-ea"/>
                          <a:cs typeface="Arial" panose="020B0604020202020204" pitchFamily="34" charset="0"/>
                        </a:rPr>
                        <a:t>Tratamiento contable del impuesto a las ganancias en el caso de existir quebrantos impositivos con utilización suspendida</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127682"/>
                  </a:ext>
                </a:extLst>
              </a:tr>
            </a:tbl>
          </a:graphicData>
        </a:graphic>
      </p:graphicFrame>
    </p:spTree>
    <p:extLst>
      <p:ext uri="{BB962C8B-B14F-4D97-AF65-F5344CB8AC3E}">
        <p14:creationId xmlns:p14="http://schemas.microsoft.com/office/powerpoint/2010/main" val="39623495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0F9BAEF-DE6B-4404-A1DC-BBE5FD7EF582}"/>
              </a:ext>
            </a:extLst>
          </p:cNvPr>
          <p:cNvGraphicFramePr>
            <a:graphicFrameLocks noGrp="1"/>
          </p:cNvGraphicFramePr>
          <p:nvPr>
            <p:extLst>
              <p:ext uri="{D42A27DB-BD31-4B8C-83A1-F6EECF244321}">
                <p14:modId xmlns:p14="http://schemas.microsoft.com/office/powerpoint/2010/main" val="2040936412"/>
              </p:ext>
            </p:extLst>
          </p:nvPr>
        </p:nvGraphicFramePr>
        <p:xfrm>
          <a:off x="1121435" y="543464"/>
          <a:ext cx="9411418" cy="4575115"/>
        </p:xfrm>
        <a:graphic>
          <a:graphicData uri="http://schemas.openxmlformats.org/drawingml/2006/table">
            <a:tbl>
              <a:tblPr firstRow="1" bandRow="1">
                <a:tableStyleId>{5C22544A-7EE6-4342-B048-85BDC9FD1C3A}</a:tableStyleId>
              </a:tblPr>
              <a:tblGrid>
                <a:gridCol w="2277373">
                  <a:extLst>
                    <a:ext uri="{9D8B030D-6E8A-4147-A177-3AD203B41FA5}">
                      <a16:colId xmlns:a16="http://schemas.microsoft.com/office/drawing/2014/main" val="117428587"/>
                    </a:ext>
                  </a:extLst>
                </a:gridCol>
                <a:gridCol w="759124">
                  <a:extLst>
                    <a:ext uri="{9D8B030D-6E8A-4147-A177-3AD203B41FA5}">
                      <a16:colId xmlns:a16="http://schemas.microsoft.com/office/drawing/2014/main" val="2481808506"/>
                    </a:ext>
                  </a:extLst>
                </a:gridCol>
                <a:gridCol w="6374921">
                  <a:extLst>
                    <a:ext uri="{9D8B030D-6E8A-4147-A177-3AD203B41FA5}">
                      <a16:colId xmlns:a16="http://schemas.microsoft.com/office/drawing/2014/main" val="3297108625"/>
                    </a:ext>
                  </a:extLst>
                </a:gridCol>
              </a:tblGrid>
              <a:tr h="1364712">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813618783"/>
                  </a:ext>
                </a:extLst>
              </a:tr>
              <a:tr h="371476">
                <a:tc rowSpan="5">
                  <a:txBody>
                    <a:bodyPr/>
                    <a:lstStyle/>
                    <a:p>
                      <a:pPr algn="ctr"/>
                      <a:r>
                        <a:rPr lang="es-ES" sz="1500" b="1" dirty="0">
                          <a:latin typeface="Arial" panose="020B0604020202020204" pitchFamily="34" charset="0"/>
                          <a:cs typeface="Arial" panose="020B0604020202020204" pitchFamily="34" charset="0"/>
                        </a:rPr>
                        <a:t>MEMORANDOS</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SECRETARIA TECNICA – </a:t>
                      </a:r>
                    </a:p>
                    <a:p>
                      <a:pPr algn="ctr"/>
                      <a:r>
                        <a:rPr lang="es-ES" sz="1500" b="1" dirty="0">
                          <a:latin typeface="Arial" panose="020B0604020202020204" pitchFamily="34" charset="0"/>
                          <a:cs typeface="Arial" panose="020B0604020202020204" pitchFamily="34" charset="0"/>
                        </a:rPr>
                        <a:t>FACPCE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SERIE C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CONTABILIDAD</a:t>
                      </a:r>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nchor="ct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5</a:t>
                      </a:r>
                    </a:p>
                  </a:txBody>
                  <a:tcPr anchor="ctr"/>
                </a:tc>
                <a:tc>
                  <a:txBody>
                    <a:bodyPr/>
                    <a:lstStyle/>
                    <a:p>
                      <a:pPr algn="just"/>
                      <a:r>
                        <a:rPr lang="es-ES" sz="1600" dirty="0">
                          <a:latin typeface="Arial" panose="020B0604020202020204" pitchFamily="34" charset="0"/>
                          <a:cs typeface="Arial" panose="020B0604020202020204" pitchFamily="34" charset="0"/>
                        </a:rPr>
                        <a:t>Clasificación de activos y pasivos en corrientes y no corrientes en  los estados contables de entidades financieras</a:t>
                      </a:r>
                    </a:p>
                  </a:txBody>
                  <a:tcPr/>
                </a:tc>
                <a:extLst>
                  <a:ext uri="{0D108BD9-81ED-4DB2-BD59-A6C34878D82A}">
                    <a16:rowId xmlns:a16="http://schemas.microsoft.com/office/drawing/2014/main" val="821804953"/>
                  </a:ext>
                </a:extLst>
              </a:tr>
              <a:tr h="325525">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a:t>
                      </a:r>
                    </a:p>
                  </a:txBody>
                  <a:tcPr anchor="ctr"/>
                </a:tc>
                <a:tc>
                  <a:txBody>
                    <a:bodyPr/>
                    <a:lstStyle/>
                    <a:p>
                      <a:pPr algn="just"/>
                      <a:r>
                        <a:rPr lang="es-ES" sz="1600" dirty="0">
                          <a:latin typeface="Arial" panose="020B0604020202020204" pitchFamily="34" charset="0"/>
                          <a:cs typeface="Arial" panose="020B0604020202020204" pitchFamily="34" charset="0"/>
                        </a:rPr>
                        <a:t>Presentación de información comparativa en estados contables de  períodos intermedios</a:t>
                      </a:r>
                    </a:p>
                  </a:txBody>
                  <a:tcPr/>
                </a:tc>
                <a:extLst>
                  <a:ext uri="{0D108BD9-81ED-4DB2-BD59-A6C34878D82A}">
                    <a16:rowId xmlns:a16="http://schemas.microsoft.com/office/drawing/2014/main" val="1971911663"/>
                  </a:ext>
                </a:extLst>
              </a:tr>
              <a:tr h="25306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a:t>
                      </a:r>
                    </a:p>
                  </a:txBody>
                  <a:tcPr anchor="ctr"/>
                </a:tc>
                <a:tc>
                  <a:txBody>
                    <a:bodyPr/>
                    <a:lstStyle/>
                    <a:p>
                      <a:pPr algn="just"/>
                      <a:r>
                        <a:rPr lang="es-ES" sz="1600" dirty="0">
                          <a:latin typeface="Arial" panose="020B0604020202020204" pitchFamily="34" charset="0"/>
                          <a:cs typeface="Arial" panose="020B0604020202020204" pitchFamily="34" charset="0"/>
                        </a:rPr>
                        <a:t>Validez técnica y legal de estados contables que no surgen de libros rubricados</a:t>
                      </a:r>
                    </a:p>
                  </a:txBody>
                  <a:tcPr/>
                </a:tc>
                <a:extLst>
                  <a:ext uri="{0D108BD9-81ED-4DB2-BD59-A6C34878D82A}">
                    <a16:rowId xmlns:a16="http://schemas.microsoft.com/office/drawing/2014/main" val="889574872"/>
                  </a:ext>
                </a:extLst>
              </a:tr>
              <a:tr h="650083">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a:t>
                      </a:r>
                    </a:p>
                  </a:txBody>
                  <a:tcPr anchor="ctr"/>
                </a:tc>
                <a:tc>
                  <a:txBody>
                    <a:bodyPr/>
                    <a:lstStyle/>
                    <a:p>
                      <a:pPr algn="just"/>
                      <a:r>
                        <a:rPr lang="es-ES" sz="1600" dirty="0">
                          <a:latin typeface="Arial" panose="020B0604020202020204" pitchFamily="34" charset="0"/>
                          <a:cs typeface="Arial" panose="020B0604020202020204" pitchFamily="34" charset="0"/>
                        </a:rPr>
                        <a:t>Aplicabilidad de la Resolución SAC 615 a cooperativas en liquidación</a:t>
                      </a:r>
                    </a:p>
                  </a:txBody>
                  <a:tcPr/>
                </a:tc>
                <a:extLst>
                  <a:ext uri="{0D108BD9-81ED-4DB2-BD59-A6C34878D82A}">
                    <a16:rowId xmlns:a16="http://schemas.microsoft.com/office/drawing/2014/main" val="844836837"/>
                  </a:ext>
                </a:extLst>
              </a:tr>
              <a:tr h="371476">
                <a:tc vMerge="1">
                  <a:txBody>
                    <a:bodyPr/>
                    <a:lstStyle/>
                    <a:p>
                      <a:endParaRPr lang="es-ES" dirty="0"/>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txBody>
                  <a:tcPr anchor="ctr"/>
                </a:tc>
                <a:tc>
                  <a:txBody>
                    <a:bodyPr/>
                    <a:lstStyle/>
                    <a:p>
                      <a:pPr algn="just"/>
                      <a:r>
                        <a:rPr lang="es-AR" sz="1600" kern="1200" dirty="0">
                          <a:solidFill>
                            <a:schemeClr val="dk1"/>
                          </a:solidFill>
                          <a:effectLst/>
                          <a:latin typeface="Arial" panose="020B0604020202020204" pitchFamily="34" charset="0"/>
                          <a:ea typeface="+mn-ea"/>
                          <a:cs typeface="Arial" panose="020B0604020202020204" pitchFamily="34" charset="0"/>
                        </a:rPr>
                        <a:t>Interpretación con respecto al plazo de aplicación del método simplificado permitido por la Resolución Técnica No. 6 de la  FACPCE</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8185518"/>
                  </a:ext>
                </a:extLst>
              </a:tr>
            </a:tbl>
          </a:graphicData>
        </a:graphic>
      </p:graphicFrame>
    </p:spTree>
    <p:extLst>
      <p:ext uri="{BB962C8B-B14F-4D97-AF65-F5344CB8AC3E}">
        <p14:creationId xmlns:p14="http://schemas.microsoft.com/office/powerpoint/2010/main" val="16644517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4366A964-CCEB-4325-BE4D-095CB7B4B0EC}"/>
              </a:ext>
            </a:extLst>
          </p:cNvPr>
          <p:cNvGraphicFramePr>
            <a:graphicFrameLocks noGrp="1"/>
          </p:cNvGraphicFramePr>
          <p:nvPr>
            <p:extLst>
              <p:ext uri="{D42A27DB-BD31-4B8C-83A1-F6EECF244321}">
                <p14:modId xmlns:p14="http://schemas.microsoft.com/office/powerpoint/2010/main" val="1337859949"/>
              </p:ext>
            </p:extLst>
          </p:nvPr>
        </p:nvGraphicFramePr>
        <p:xfrm>
          <a:off x="1036320" y="557348"/>
          <a:ext cx="9431382" cy="5717945"/>
        </p:xfrm>
        <a:graphic>
          <a:graphicData uri="http://schemas.openxmlformats.org/drawingml/2006/table">
            <a:tbl>
              <a:tblPr firstRow="1" bandRow="1">
                <a:tableStyleId>{5C22544A-7EE6-4342-B048-85BDC9FD1C3A}</a:tableStyleId>
              </a:tblPr>
              <a:tblGrid>
                <a:gridCol w="2155115">
                  <a:extLst>
                    <a:ext uri="{9D8B030D-6E8A-4147-A177-3AD203B41FA5}">
                      <a16:colId xmlns:a16="http://schemas.microsoft.com/office/drawing/2014/main" val="1694414866"/>
                    </a:ext>
                  </a:extLst>
                </a:gridCol>
                <a:gridCol w="726141">
                  <a:extLst>
                    <a:ext uri="{9D8B030D-6E8A-4147-A177-3AD203B41FA5}">
                      <a16:colId xmlns:a16="http://schemas.microsoft.com/office/drawing/2014/main" val="2330169179"/>
                    </a:ext>
                  </a:extLst>
                </a:gridCol>
                <a:gridCol w="6550126">
                  <a:extLst>
                    <a:ext uri="{9D8B030D-6E8A-4147-A177-3AD203B41FA5}">
                      <a16:colId xmlns:a16="http://schemas.microsoft.com/office/drawing/2014/main" val="2018501547"/>
                    </a:ext>
                  </a:extLst>
                </a:gridCol>
              </a:tblGrid>
              <a:tr h="1297349">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309059465"/>
                  </a:ext>
                </a:extLst>
              </a:tr>
              <a:tr h="1249299">
                <a:tc rowSpan="4">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MEMORANDOS</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SECRETARIA TECNICA –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FACPCE </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 O</a:t>
                      </a:r>
                    </a:p>
                    <a:p>
                      <a:pPr marL="0" marR="0" lvl="0" indent="0" algn="ctr" defTabSz="914431" rtl="0" eaLnBrk="1" fontAlgn="auto" latinLnBrk="0" hangingPunct="1">
                        <a:lnSpc>
                          <a:spcPct val="100000"/>
                        </a:lnSpc>
                        <a:spcBef>
                          <a:spcPts val="0"/>
                        </a:spcBef>
                        <a:spcAft>
                          <a:spcPts val="0"/>
                        </a:spcAft>
                        <a:buClrTx/>
                        <a:buSzTx/>
                        <a:buFontTx/>
                        <a:buNone/>
                        <a:tabLst/>
                        <a:defRPr/>
                      </a:pPr>
                      <a:endPar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OTROS</a:t>
                      </a:r>
                      <a:endPar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31" rtl="0" eaLnBrk="1" fontAlgn="auto" latinLnBrk="0" hangingPunct="1">
                        <a:lnSpc>
                          <a:spcPct val="100000"/>
                        </a:lnSpc>
                        <a:spcBef>
                          <a:spcPts val="0"/>
                        </a:spcBef>
                        <a:spcAft>
                          <a:spcPts val="0"/>
                        </a:spcAft>
                        <a:buClrTx/>
                        <a:buSzTx/>
                        <a:buFontTx/>
                        <a:buNone/>
                        <a:tabLst/>
                        <a:defRPr/>
                      </a:pPr>
                      <a:endParaRPr kumimoji="0" lang="es-E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s-ES" sz="1500" dirty="0">
                        <a:latin typeface="Arial" panose="020B0604020202020204" pitchFamily="34" charset="0"/>
                        <a:cs typeface="Arial" panose="020B0604020202020204" pitchFamily="34" charset="0"/>
                      </a:endParaRPr>
                    </a:p>
                    <a:p>
                      <a:endParaRPr lang="es-ES" sz="1500" dirty="0">
                        <a:latin typeface="Arial" panose="020B0604020202020204" pitchFamily="34" charset="0"/>
                        <a:cs typeface="Arial" panose="020B0604020202020204" pitchFamily="34" charset="0"/>
                      </a:endParaRPr>
                    </a:p>
                  </a:txBody>
                  <a:tcPr/>
                </a:tc>
                <a:tc>
                  <a:txBody>
                    <a:bodyPr/>
                    <a:lstStyle/>
                    <a:p>
                      <a:pPr algn="ctr"/>
                      <a:endParaRPr lang="es-ES" sz="1700" b="1" dirty="0">
                        <a:latin typeface="Arial" panose="020B0604020202020204" pitchFamily="34" charset="0"/>
                        <a:cs typeface="Arial" panose="020B0604020202020204" pitchFamily="34" charset="0"/>
                      </a:endParaRPr>
                    </a:p>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4</a:t>
                      </a:r>
                    </a:p>
                  </a:txBody>
                  <a:tcPr/>
                </a:tc>
                <a:tc>
                  <a:txBody>
                    <a:bodyPr/>
                    <a:lstStyle/>
                    <a:p>
                      <a:pPr algn="just"/>
                      <a:r>
                        <a:rPr lang="es-ES" sz="1600" dirty="0">
                          <a:latin typeface="Arial" panose="020B0604020202020204" pitchFamily="34" charset="0"/>
                          <a:cs typeface="Arial" panose="020B0604020202020204" pitchFamily="34" charset="0"/>
                        </a:rPr>
                        <a:t>Legalizaciones con Firma Digital de Trabajos Profesionales en Formato Electrónico. Procesos de Emisión, Recomendaciones Relativas a su uso y validación por Parte de los Destinatarios o Receptores de los mismos</a:t>
                      </a:r>
                    </a:p>
                  </a:txBody>
                  <a:tcPr/>
                </a:tc>
                <a:extLst>
                  <a:ext uri="{0D108BD9-81ED-4DB2-BD59-A6C34878D82A}">
                    <a16:rowId xmlns:a16="http://schemas.microsoft.com/office/drawing/2014/main" val="3476154949"/>
                  </a:ext>
                </a:extLst>
              </a:tr>
              <a:tr h="384400">
                <a:tc vMerge="1">
                  <a:txBody>
                    <a:bodyPr/>
                    <a:lstStyle/>
                    <a:p>
                      <a:endParaRPr lang="es-ES"/>
                    </a:p>
                  </a:txBody>
                  <a:tcPr/>
                </a:tc>
                <a:tc>
                  <a:txBody>
                    <a:bodyPr/>
                    <a:lstStyle/>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3</a:t>
                      </a:r>
                    </a:p>
                  </a:txBody>
                  <a:tcPr/>
                </a:tc>
                <a:tc>
                  <a:txBody>
                    <a:bodyPr/>
                    <a:lstStyle/>
                    <a:p>
                      <a:pPr algn="just"/>
                      <a:r>
                        <a:rPr lang="es-ES" sz="1600" b="0" i="0" kern="1200" dirty="0">
                          <a:solidFill>
                            <a:schemeClr val="dk1"/>
                          </a:solidFill>
                          <a:effectLst/>
                          <a:latin typeface="Arial" panose="020B0604020202020204" pitchFamily="34" charset="0"/>
                          <a:ea typeface="+mn-ea"/>
                          <a:cs typeface="Arial" panose="020B0604020202020204" pitchFamily="34" charset="0"/>
                        </a:rPr>
                        <a:t>Legalizaciones de Trabajos - Cambio de Domicilio</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1406455"/>
                  </a:ext>
                </a:extLst>
              </a:tr>
              <a:tr h="960999">
                <a:tc vMerge="1">
                  <a:txBody>
                    <a:bodyPr/>
                    <a:lstStyle/>
                    <a:p>
                      <a:endParaRPr lang="es-ES" dirty="0"/>
                    </a:p>
                  </a:txBody>
                  <a:tcPr/>
                </a:tc>
                <a:tc>
                  <a:txBody>
                    <a:bodyPr/>
                    <a:lstStyle/>
                    <a:p>
                      <a:pPr algn="ctr"/>
                      <a:endParaRPr lang="es-ES" sz="1700" b="1" dirty="0">
                        <a:latin typeface="Arial" panose="020B0604020202020204" pitchFamily="34" charset="0"/>
                        <a:cs typeface="Arial" panose="020B0604020202020204" pitchFamily="34" charset="0"/>
                      </a:endParaRPr>
                    </a:p>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2</a:t>
                      </a:r>
                    </a:p>
                  </a:txBody>
                  <a:tcP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Consulta sobre Obligatoriedad de Registración de los Profesionales de Ciencias Económicas ante la Unidad de Información Financiera</a:t>
                      </a:r>
                    </a:p>
                  </a:txBody>
                  <a:tcPr/>
                </a:tc>
                <a:extLst>
                  <a:ext uri="{0D108BD9-81ED-4DB2-BD59-A6C34878D82A}">
                    <a16:rowId xmlns:a16="http://schemas.microsoft.com/office/drawing/2014/main" val="2285807947"/>
                  </a:ext>
                </a:extLst>
              </a:tr>
              <a:tr h="1825898">
                <a:tc vMerge="1">
                  <a:txBody>
                    <a:bodyPr/>
                    <a:lstStyle/>
                    <a:p>
                      <a:endParaRPr lang="es-ES" dirty="0"/>
                    </a:p>
                  </a:txBody>
                  <a:tcPr/>
                </a:tc>
                <a:tc>
                  <a:txBody>
                    <a:bodyPr/>
                    <a:lstStyle/>
                    <a:p>
                      <a:pPr algn="ctr"/>
                      <a:endParaRPr lang="es-ES" sz="1700" b="1" dirty="0">
                        <a:latin typeface="Arial" panose="020B0604020202020204" pitchFamily="34" charset="0"/>
                        <a:cs typeface="Arial" panose="020B0604020202020204" pitchFamily="34" charset="0"/>
                      </a:endParaRPr>
                    </a:p>
                    <a:p>
                      <a:pPr algn="ctr"/>
                      <a:endParaRPr lang="es-ES" sz="1700" b="1" dirty="0">
                        <a:latin typeface="Arial" panose="020B0604020202020204" pitchFamily="34" charset="0"/>
                        <a:cs typeface="Arial" panose="020B0604020202020204" pitchFamily="34" charset="0"/>
                      </a:endParaRPr>
                    </a:p>
                    <a:p>
                      <a:pPr algn="ctr"/>
                      <a:r>
                        <a:rPr lang="es-ES" sz="1700" b="1" dirty="0" err="1">
                          <a:latin typeface="Arial" panose="020B0604020202020204" pitchFamily="34" charset="0"/>
                          <a:cs typeface="Arial" panose="020B0604020202020204" pitchFamily="34" charset="0"/>
                        </a:rPr>
                        <a:t>N°</a:t>
                      </a:r>
                      <a:r>
                        <a:rPr lang="es-ES" sz="1700" b="1" dirty="0">
                          <a:latin typeface="Arial" panose="020B0604020202020204" pitchFamily="34" charset="0"/>
                          <a:cs typeface="Arial" panose="020B0604020202020204" pitchFamily="34" charset="0"/>
                        </a:rPr>
                        <a:t> 1</a:t>
                      </a:r>
                    </a:p>
                  </a:txBody>
                  <a:tcP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Responsabilidad del Contador Público que actúa como Auditor, Sindico Societario, Consultor o Asesor Técnico impositivo o previsional, liquidador impositivo, o que presta servicios de tercerización (llevar la contabilidad, liquidación de sueldos y otros).- Recomendaciones</a:t>
                      </a:r>
                    </a:p>
                  </a:txBody>
                  <a:tcPr/>
                </a:tc>
                <a:extLst>
                  <a:ext uri="{0D108BD9-81ED-4DB2-BD59-A6C34878D82A}">
                    <a16:rowId xmlns:a16="http://schemas.microsoft.com/office/drawing/2014/main" val="3348138627"/>
                  </a:ext>
                </a:extLst>
              </a:tr>
            </a:tbl>
          </a:graphicData>
        </a:graphic>
      </p:graphicFrame>
    </p:spTree>
    <p:extLst>
      <p:ext uri="{BB962C8B-B14F-4D97-AF65-F5344CB8AC3E}">
        <p14:creationId xmlns:p14="http://schemas.microsoft.com/office/powerpoint/2010/main" val="284943760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532BC94D-29FC-4DE6-9602-3172E3FFE45D}"/>
              </a:ext>
            </a:extLst>
          </p:cNvPr>
          <p:cNvGraphicFramePr>
            <a:graphicFrameLocks noGrp="1"/>
          </p:cNvGraphicFramePr>
          <p:nvPr>
            <p:extLst>
              <p:ext uri="{D42A27DB-BD31-4B8C-83A1-F6EECF244321}">
                <p14:modId xmlns:p14="http://schemas.microsoft.com/office/powerpoint/2010/main" val="3768551813"/>
              </p:ext>
            </p:extLst>
          </p:nvPr>
        </p:nvGraphicFramePr>
        <p:xfrm>
          <a:off x="1095555" y="715992"/>
          <a:ext cx="9454551" cy="5943600"/>
        </p:xfrm>
        <a:graphic>
          <a:graphicData uri="http://schemas.openxmlformats.org/drawingml/2006/table">
            <a:tbl>
              <a:tblPr firstRow="1" bandRow="1">
                <a:tableStyleId>{5C22544A-7EE6-4342-B048-85BDC9FD1C3A}</a:tableStyleId>
              </a:tblPr>
              <a:tblGrid>
                <a:gridCol w="9454551">
                  <a:extLst>
                    <a:ext uri="{9D8B030D-6E8A-4147-A177-3AD203B41FA5}">
                      <a16:colId xmlns:a16="http://schemas.microsoft.com/office/drawing/2014/main" val="2407778834"/>
                    </a:ext>
                  </a:extLst>
                </a:gridCol>
              </a:tblGrid>
              <a:tr h="4728074">
                <a:tc>
                  <a:txBody>
                    <a:bodyPr/>
                    <a:lstStyle/>
                    <a:p>
                      <a:endParaRPr lang="es-ES" dirty="0"/>
                    </a:p>
                    <a:p>
                      <a:endParaRPr lang="es-ES" dirty="0"/>
                    </a:p>
                    <a:p>
                      <a:endParaRPr lang="es-ES" dirty="0"/>
                    </a:p>
                    <a:p>
                      <a:endParaRPr lang="es-ES" sz="4000" dirty="0">
                        <a:latin typeface="Arial" panose="020B0604020202020204" pitchFamily="34" charset="0"/>
                        <a:cs typeface="Arial" panose="020B0604020202020204" pitchFamily="34" charset="0"/>
                      </a:endParaRPr>
                    </a:p>
                    <a:p>
                      <a:endParaRPr lang="es-ES" sz="4000" dirty="0">
                        <a:latin typeface="Arial" panose="020B0604020202020204" pitchFamily="34" charset="0"/>
                        <a:cs typeface="Arial" panose="020B0604020202020204" pitchFamily="34" charset="0"/>
                      </a:endParaRPr>
                    </a:p>
                    <a:p>
                      <a:pPr algn="ctr"/>
                      <a:r>
                        <a:rPr lang="es-ES" sz="4000" dirty="0">
                          <a:solidFill>
                            <a:schemeClr val="tx1"/>
                          </a:solidFill>
                          <a:latin typeface="Arial" panose="020B0604020202020204" pitchFamily="34" charset="0"/>
                          <a:cs typeface="Arial" panose="020B0604020202020204" pitchFamily="34" charset="0"/>
                        </a:rPr>
                        <a:t>MUCHAS GRACIAS </a:t>
                      </a:r>
                    </a:p>
                    <a:p>
                      <a:pPr algn="ctr"/>
                      <a:r>
                        <a:rPr lang="es-ES" sz="4000" dirty="0">
                          <a:solidFill>
                            <a:schemeClr val="tx1"/>
                          </a:solidFill>
                          <a:latin typeface="Arial" panose="020B0604020202020204" pitchFamily="34" charset="0"/>
                          <a:cs typeface="Arial" panose="020B0604020202020204" pitchFamily="34" charset="0"/>
                        </a:rPr>
                        <a:t>POR SU ATENCION</a:t>
                      </a:r>
                    </a:p>
                    <a:p>
                      <a:pPr algn="ctr"/>
                      <a:endParaRPr lang="es-ES" sz="4000" dirty="0">
                        <a:solidFill>
                          <a:schemeClr val="tx1"/>
                        </a:solidFill>
                        <a:latin typeface="Arial "/>
                      </a:endParaRPr>
                    </a:p>
                    <a:p>
                      <a:pPr algn="ctr"/>
                      <a:r>
                        <a:rPr lang="es-ES" sz="4000" dirty="0">
                          <a:solidFill>
                            <a:schemeClr val="tx1"/>
                          </a:solidFill>
                          <a:latin typeface="Arial "/>
                        </a:rPr>
                        <a:t>                                     </a:t>
                      </a:r>
                      <a:r>
                        <a:rPr lang="es-ES" sz="1800" dirty="0">
                          <a:solidFill>
                            <a:schemeClr val="tx1"/>
                          </a:solidFill>
                          <a:latin typeface="Arial" panose="020B0604020202020204" pitchFamily="34" charset="0"/>
                          <a:cs typeface="Arial" panose="020B0604020202020204" pitchFamily="34" charset="0"/>
                        </a:rPr>
                        <a:t>Secretaria Tecnica</a:t>
                      </a:r>
                    </a:p>
                    <a:p>
                      <a:pPr algn="ctr"/>
                      <a:r>
                        <a:rPr lang="es-ES" sz="1800" dirty="0">
                          <a:solidFill>
                            <a:schemeClr val="tx1"/>
                          </a:solidFill>
                          <a:latin typeface="Arial" panose="020B0604020202020204" pitchFamily="34" charset="0"/>
                          <a:cs typeface="Arial" panose="020B0604020202020204" pitchFamily="34" charset="0"/>
                        </a:rPr>
                        <a:t>                                                                                   stecnica@consejosalta.org.ar</a:t>
                      </a:r>
                      <a:endParaRPr lang="es-ES" sz="1800" dirty="0">
                        <a:latin typeface="Arial" panose="020B0604020202020204" pitchFamily="34" charset="0"/>
                        <a:cs typeface="Arial" panose="020B0604020202020204" pitchFamily="34" charset="0"/>
                      </a:endParaRPr>
                    </a:p>
                    <a:p>
                      <a:endParaRPr lang="es-ES" dirty="0"/>
                    </a:p>
                    <a:p>
                      <a:endParaRPr lang="es-ES" dirty="0"/>
                    </a:p>
                    <a:p>
                      <a:endParaRPr lang="es-ES" dirty="0"/>
                    </a:p>
                    <a:p>
                      <a:endParaRPr lang="es-ES" dirty="0"/>
                    </a:p>
                  </a:txBody>
                  <a:tcPr/>
                </a:tc>
                <a:extLst>
                  <a:ext uri="{0D108BD9-81ED-4DB2-BD59-A6C34878D82A}">
                    <a16:rowId xmlns:a16="http://schemas.microsoft.com/office/drawing/2014/main" val="493031591"/>
                  </a:ext>
                </a:extLst>
              </a:tr>
            </a:tbl>
          </a:graphicData>
        </a:graphic>
      </p:graphicFrame>
    </p:spTree>
    <p:extLst>
      <p:ext uri="{BB962C8B-B14F-4D97-AF65-F5344CB8AC3E}">
        <p14:creationId xmlns:p14="http://schemas.microsoft.com/office/powerpoint/2010/main" val="96756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590170257"/>
              </p:ext>
            </p:extLst>
          </p:nvPr>
        </p:nvGraphicFramePr>
        <p:xfrm>
          <a:off x="1045029" y="634482"/>
          <a:ext cx="9405257" cy="6087435"/>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16772">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081595">
                <a:tc>
                  <a:txBody>
                    <a:bodyPr/>
                    <a:lstStyle/>
                    <a:p>
                      <a:pPr marL="457200" indent="-457200" algn="just">
                        <a:lnSpc>
                          <a:spcPct val="150000"/>
                        </a:lnSpc>
                        <a:buFont typeface="+mj-lt"/>
                        <a:buAutoNum type="arabicPeriod"/>
                        <a:defRPr/>
                      </a:pPr>
                      <a:r>
                        <a:rPr lang="es-ES" sz="2200" dirty="0">
                          <a:latin typeface="Arial "/>
                          <a:cs typeface="Arial" pitchFamily="34" charset="0"/>
                        </a:rPr>
                        <a:t>Los  </a:t>
                      </a:r>
                      <a:r>
                        <a:rPr lang="es-ES" sz="2200" i="1" u="sng" dirty="0">
                          <a:effectLst>
                            <a:outerShdw blurRad="38100" dist="38100" dir="2700000" algn="tl">
                              <a:srgbClr val="000000">
                                <a:alpha val="43137"/>
                              </a:srgbClr>
                            </a:outerShdw>
                          </a:effectLst>
                          <a:latin typeface="Arial "/>
                          <a:cs typeface="Arial" pitchFamily="34" charset="0"/>
                        </a:rPr>
                        <a:t>requisitos enumerados  </a:t>
                      </a:r>
                      <a:r>
                        <a:rPr lang="es-ES" sz="2200" dirty="0">
                          <a:latin typeface="Arial "/>
                          <a:cs typeface="Arial" pitchFamily="34" charset="0"/>
                        </a:rPr>
                        <a:t>en la primera columna de Anexo “A” de este Reglamento, cuyo </a:t>
                      </a:r>
                      <a:r>
                        <a:rPr lang="es-ES" sz="2200" i="1" u="sng" dirty="0">
                          <a:effectLst>
                            <a:outerShdw blurRad="38100" dist="38100" dir="2700000" algn="tl">
                              <a:srgbClr val="000000">
                                <a:alpha val="43137"/>
                              </a:srgbClr>
                            </a:outerShdw>
                          </a:effectLst>
                          <a:latin typeface="Arial "/>
                          <a:cs typeface="Arial" pitchFamily="34" charset="0"/>
                        </a:rPr>
                        <a:t>incumplimiento dará lugar a las acciones </a:t>
                      </a:r>
                      <a:r>
                        <a:rPr lang="es-ES" sz="2200" dirty="0">
                          <a:latin typeface="Arial "/>
                          <a:cs typeface="Arial" pitchFamily="34" charset="0"/>
                        </a:rPr>
                        <a:t>enunciadas en la segunda columna del mismo Anexo.</a:t>
                      </a:r>
                    </a:p>
                    <a:p>
                      <a:pPr marL="457200" indent="-457200" algn="just">
                        <a:lnSpc>
                          <a:spcPct val="150000"/>
                        </a:lnSpc>
                        <a:buFont typeface="+mj-lt"/>
                        <a:buAutoNum type="arabicPeriod"/>
                        <a:defRPr/>
                      </a:pPr>
                      <a:r>
                        <a:rPr lang="es-ES" sz="2200" dirty="0">
                          <a:latin typeface="Arial "/>
                          <a:cs typeface="Arial" pitchFamily="34" charset="0"/>
                        </a:rPr>
                        <a:t>El </a:t>
                      </a:r>
                      <a:r>
                        <a:rPr lang="es-ES" sz="2200" i="1" u="sng" dirty="0">
                          <a:effectLst>
                            <a:outerShdw blurRad="38100" dist="38100" dir="2700000" algn="tl">
                              <a:srgbClr val="000000">
                                <a:alpha val="43137"/>
                              </a:srgbClr>
                            </a:outerShdw>
                          </a:effectLst>
                          <a:latin typeface="Arial "/>
                          <a:cs typeface="Arial" pitchFamily="34" charset="0"/>
                        </a:rPr>
                        <a:t>pago del Derecho de Certificación de Firmas y arancel o aporte </a:t>
                      </a:r>
                      <a:r>
                        <a:rPr lang="es-ES" sz="2200" dirty="0">
                          <a:latin typeface="Arial "/>
                          <a:cs typeface="Arial" pitchFamily="34" charset="0"/>
                        </a:rPr>
                        <a:t>que correspondiera, según sea  el caso, de acuerdo con las normas del Consejo Profesional.</a:t>
                      </a:r>
                    </a:p>
                    <a:p>
                      <a:pPr algn="just">
                        <a:lnSpc>
                          <a:spcPct val="150000"/>
                        </a:lnSpc>
                        <a:buFontTx/>
                        <a:buNone/>
                        <a:defRPr/>
                      </a:pPr>
                      <a:r>
                        <a:rPr lang="es-ES" sz="2200" b="1" dirty="0">
                          <a:latin typeface="Arial "/>
                          <a:cs typeface="Arial" pitchFamily="34" charset="0"/>
                        </a:rPr>
                        <a:t> ARTICULO 3º:</a:t>
                      </a:r>
                      <a:r>
                        <a:rPr lang="es-ES" sz="2200" dirty="0">
                          <a:latin typeface="Arial "/>
                          <a:cs typeface="Arial" pitchFamily="34" charset="0"/>
                        </a:rPr>
                        <a:t> Durante el proceso de certificación de firmas el Consejo Profesional </a:t>
                      </a:r>
                      <a:r>
                        <a:rPr lang="es-ES" sz="2300" i="1" u="sng" dirty="0">
                          <a:effectLst>
                            <a:outerShdw blurRad="38100" dist="38100" dir="2700000" algn="tl">
                              <a:srgbClr val="000000">
                                <a:alpha val="43137"/>
                              </a:srgbClr>
                            </a:outerShdw>
                          </a:effectLst>
                          <a:latin typeface="Arial "/>
                          <a:cs typeface="Arial" pitchFamily="34" charset="0"/>
                        </a:rPr>
                        <a:t>puede observar la aparente existencia de faltas de aplicación de normas técnicas profesionales vigentes. </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95784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95856299"/>
              </p:ext>
            </p:extLst>
          </p:nvPr>
        </p:nvGraphicFramePr>
        <p:xfrm>
          <a:off x="1045029" y="634483"/>
          <a:ext cx="9405257" cy="5646254"/>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18514">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640414">
                <a:tc>
                  <a:txBody>
                    <a:bodyPr/>
                    <a:lstStyle/>
                    <a:p>
                      <a:pPr>
                        <a:lnSpc>
                          <a:spcPct val="150000"/>
                        </a:lnSpc>
                      </a:pPr>
                      <a:endParaRPr lang="es-ES" sz="2200" b="1" dirty="0">
                        <a:latin typeface="Arial "/>
                      </a:endParaRPr>
                    </a:p>
                    <a:p>
                      <a:pPr algn="just">
                        <a:lnSpc>
                          <a:spcPct val="150000"/>
                        </a:lnSpc>
                        <a:buFontTx/>
                        <a:buNone/>
                      </a:pPr>
                      <a:r>
                        <a:rPr lang="es-ES" altLang="es-ES" sz="2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caso que el Consejo Profesional llegue a la conclusión de que </a:t>
                      </a:r>
                      <a:r>
                        <a:rPr lang="es-ES" altLang="es-ES" sz="23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existe aparente inobservancia en la aplicación de las normas técnicas y el profesional no se avenga a salvarlo, </a:t>
                      </a:r>
                      <a:r>
                        <a:rPr lang="es-ES" altLang="es-ES" sz="2300" i="1" u="none" dirty="0">
                          <a:effectLst/>
                          <a:latin typeface="Arial" panose="020B0604020202020204" pitchFamily="34" charset="0"/>
                          <a:cs typeface="Arial" panose="020B0604020202020204" pitchFamily="34" charset="0"/>
                        </a:rPr>
                        <a:t>se</a:t>
                      </a:r>
                      <a:r>
                        <a:rPr lang="es-ES" altLang="es-ES" sz="23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elevarán los antecedentes al Consejo Directivo</a:t>
                      </a:r>
                      <a:r>
                        <a:rPr lang="es-ES" altLang="es-ES" sz="23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los efectos que correspondan.</a:t>
                      </a:r>
                    </a:p>
                    <a:p>
                      <a:pPr algn="just">
                        <a:buFontTx/>
                        <a:buNone/>
                      </a:pPr>
                      <a:r>
                        <a:rPr lang="es-ES" altLang="es-ES" sz="2200" b="1" dirty="0">
                          <a:latin typeface="Arial" panose="020B0604020202020204" pitchFamily="34" charset="0"/>
                          <a:cs typeface="Arial" panose="020B0604020202020204" pitchFamily="34" charset="0"/>
                        </a:rPr>
                        <a:t>    </a:t>
                      </a:r>
                    </a:p>
                    <a:p>
                      <a:pPr algn="just">
                        <a:lnSpc>
                          <a:spcPct val="150000"/>
                        </a:lnSpc>
                        <a:buFontTx/>
                        <a:buNone/>
                      </a:pPr>
                      <a:r>
                        <a:rPr lang="es-ES" altLang="es-ES" sz="2200" b="1" dirty="0">
                          <a:latin typeface="Arial" panose="020B0604020202020204" pitchFamily="34" charset="0"/>
                          <a:cs typeface="Arial" panose="020B0604020202020204" pitchFamily="34" charset="0"/>
                        </a:rPr>
                        <a:t>ARTICULO 4º:</a:t>
                      </a:r>
                      <a:r>
                        <a:rPr lang="es-ES" altLang="es-ES" sz="2200" dirty="0">
                          <a:latin typeface="Arial" panose="020B0604020202020204" pitchFamily="34" charset="0"/>
                          <a:cs typeface="Arial" panose="020B0604020202020204" pitchFamily="34" charset="0"/>
                        </a:rPr>
                        <a:t> Para la certificación de firma se utilizará el siguiente texto:</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25486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451867824"/>
              </p:ext>
            </p:extLst>
          </p:nvPr>
        </p:nvGraphicFramePr>
        <p:xfrm>
          <a:off x="1045029" y="634483"/>
          <a:ext cx="9405257" cy="5701339"/>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29417">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695499">
                <a:tc>
                  <a:txBody>
                    <a:bodyPr/>
                    <a:lstStyle/>
                    <a:p>
                      <a:pPr>
                        <a:lnSpc>
                          <a:spcPct val="150000"/>
                        </a:lnSpc>
                      </a:pPr>
                      <a:endParaRPr lang="es-ES" sz="2200" b="1" dirty="0">
                        <a:latin typeface="Arial "/>
                      </a:endParaRPr>
                    </a:p>
                    <a:p>
                      <a:pPr marL="0" marR="0" lvl="0" indent="0" algn="just" defTabSz="914431" rtl="0" eaLnBrk="1" fontAlgn="auto" latinLnBrk="0" hangingPunct="1">
                        <a:lnSpc>
                          <a:spcPct val="150000"/>
                        </a:lnSpc>
                        <a:spcBef>
                          <a:spcPts val="0"/>
                        </a:spcBef>
                        <a:spcAft>
                          <a:spcPts val="0"/>
                        </a:spcAft>
                        <a:buClrTx/>
                        <a:buSzTx/>
                        <a:buFontTx/>
                        <a:buNone/>
                        <a:tabLst/>
                        <a:defRPr/>
                      </a:pPr>
                      <a:r>
                        <a:rPr lang="es-ES" altLang="es-ES" sz="2200" b="1" dirty="0">
                          <a:latin typeface="Arial" panose="020B0604020202020204" pitchFamily="34" charset="0"/>
                          <a:cs typeface="Arial" panose="020B0604020202020204" pitchFamily="34" charset="0"/>
                        </a:rPr>
                        <a:t>“El Consejo Profesional de Ciencias Económicas de Salta CERTIFICA que la firma del profesional que antecede  (que figura al dorso) concuerda con la de su registro, el que corresponde a...........................................................inscripto en la  Matrícula de (ACTUARIO, CONTADOR PUBLICO, LICENCIADO EN ADMINISTRACION, LICENCIADO EN ECONOMIA) </a:t>
                      </a:r>
                      <a:r>
                        <a:rPr lang="es-ES" altLang="es-ES" sz="2200" b="1" dirty="0" err="1">
                          <a:latin typeface="Arial" panose="020B0604020202020204" pitchFamily="34" charset="0"/>
                          <a:cs typeface="Arial" panose="020B0604020202020204" pitchFamily="34" charset="0"/>
                        </a:rPr>
                        <a:t>Nº</a:t>
                      </a:r>
                      <a:r>
                        <a:rPr lang="es-ES" altLang="es-ES" sz="2200" b="1" dirty="0">
                          <a:latin typeface="Arial" panose="020B0604020202020204" pitchFamily="34" charset="0"/>
                          <a:cs typeface="Arial" panose="020B0604020202020204" pitchFamily="34" charset="0"/>
                        </a:rPr>
                        <a:t>..............,</a:t>
                      </a:r>
                      <a:r>
                        <a:rPr lang="es-ES" altLang="es-ES" sz="2200" b="1" dirty="0" err="1">
                          <a:latin typeface="Arial" panose="020B0604020202020204" pitchFamily="34" charset="0"/>
                          <a:cs typeface="Arial" panose="020B0604020202020204" pitchFamily="34" charset="0"/>
                        </a:rPr>
                        <a:t>Fº</a:t>
                      </a:r>
                      <a:r>
                        <a:rPr lang="es-ES" altLang="es-ES" sz="2200" b="1" dirty="0">
                          <a:latin typeface="Arial" panose="020B0604020202020204" pitchFamily="34" charset="0"/>
                          <a:cs typeface="Arial" panose="020B0604020202020204" pitchFamily="34" charset="0"/>
                        </a:rPr>
                        <a:t>...............,</a:t>
                      </a:r>
                      <a:r>
                        <a:rPr lang="es-ES" altLang="es-ES" sz="2200" b="1" dirty="0" err="1">
                          <a:latin typeface="Arial" panose="020B0604020202020204" pitchFamily="34" charset="0"/>
                          <a:cs typeface="Arial" panose="020B0604020202020204" pitchFamily="34" charset="0"/>
                        </a:rPr>
                        <a:t>Tº</a:t>
                      </a:r>
                      <a:r>
                        <a:rPr lang="es-ES" altLang="es-ES" sz="2200" b="1" dirty="0">
                          <a:latin typeface="Arial" panose="020B0604020202020204" pitchFamily="34" charset="0"/>
                          <a:cs typeface="Arial" panose="020B0604020202020204" pitchFamily="34" charset="0"/>
                        </a:rPr>
                        <a:t>.............Salta, ...................................”.</a:t>
                      </a:r>
                      <a:r>
                        <a:rPr lang="es-ES" altLang="es-ES" sz="2200" dirty="0">
                          <a:latin typeface="Arial" panose="020B0604020202020204" pitchFamily="34" charset="0"/>
                          <a:cs typeface="Arial" panose="020B0604020202020204" pitchFamily="34" charset="0"/>
                        </a:rPr>
                        <a:t>  A ello deberá agregarse  el lugar y fecha de la certificación.</a:t>
                      </a:r>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220910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2091059305"/>
              </p:ext>
            </p:extLst>
          </p:nvPr>
        </p:nvGraphicFramePr>
        <p:xfrm>
          <a:off x="1045029" y="634482"/>
          <a:ext cx="9405257" cy="6126480"/>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16772">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081595">
                <a:tc>
                  <a:txBody>
                    <a:bodyPr/>
                    <a:lstStyle/>
                    <a:p>
                      <a:pPr algn="just">
                        <a:lnSpc>
                          <a:spcPct val="100000"/>
                        </a:lnSpc>
                        <a:buFontTx/>
                        <a:buNone/>
                      </a:pPr>
                      <a:endParaRPr lang="es-ES" altLang="es-ES" sz="2200" b="1" dirty="0">
                        <a:latin typeface="Arial" panose="020B0604020202020204" pitchFamily="34" charset="0"/>
                        <a:cs typeface="Arial" panose="020B0604020202020204" pitchFamily="34" charset="0"/>
                      </a:endParaRPr>
                    </a:p>
                    <a:p>
                      <a:pPr algn="just">
                        <a:lnSpc>
                          <a:spcPct val="100000"/>
                        </a:lnSpc>
                        <a:buFontTx/>
                        <a:buNone/>
                      </a:pPr>
                      <a:r>
                        <a:rPr lang="es-ES" altLang="es-ES" sz="2200" b="1" dirty="0">
                          <a:latin typeface="Arial" panose="020B0604020202020204" pitchFamily="34" charset="0"/>
                          <a:cs typeface="Arial" panose="020B0604020202020204" pitchFamily="34" charset="0"/>
                        </a:rPr>
                        <a:t>ARTICULO 5º: </a:t>
                      </a:r>
                      <a:r>
                        <a:rPr lang="es-ES" altLang="es-ES" sz="2200" dirty="0">
                          <a:latin typeface="Arial" panose="020B0604020202020204" pitchFamily="34" charset="0"/>
                          <a:cs typeface="Arial" panose="020B0604020202020204" pitchFamily="34" charset="0"/>
                        </a:rPr>
                        <a:t>La certificación de la firma no es válida si carece del sello y firma del Secretario Técnico o de quien lo reemplace.</a:t>
                      </a:r>
                    </a:p>
                    <a:p>
                      <a:pPr algn="just">
                        <a:lnSpc>
                          <a:spcPct val="100000"/>
                        </a:lnSpc>
                        <a:buFontTx/>
                        <a:buNone/>
                      </a:pPr>
                      <a:endParaRPr lang="es-ES" altLang="es-ES" sz="2200" dirty="0">
                        <a:latin typeface="Arial" panose="020B0604020202020204" pitchFamily="34" charset="0"/>
                        <a:cs typeface="Arial" panose="020B0604020202020204" pitchFamily="34" charset="0"/>
                      </a:endParaRPr>
                    </a:p>
                    <a:p>
                      <a:pPr algn="just">
                        <a:lnSpc>
                          <a:spcPct val="100000"/>
                        </a:lnSpc>
                        <a:buFontTx/>
                        <a:buNone/>
                      </a:pPr>
                      <a:r>
                        <a:rPr lang="es-ES" altLang="es-ES" sz="2200" b="1" dirty="0">
                          <a:latin typeface="Arial" panose="020B0604020202020204" pitchFamily="34" charset="0"/>
                          <a:cs typeface="Arial" panose="020B0604020202020204" pitchFamily="34" charset="0"/>
                        </a:rPr>
                        <a:t>ARTICULO 6º:</a:t>
                      </a:r>
                      <a:r>
                        <a:rPr lang="es-ES" altLang="es-ES" sz="2200" dirty="0">
                          <a:latin typeface="Arial" panose="020B0604020202020204" pitchFamily="34" charset="0"/>
                          <a:cs typeface="Arial" panose="020B0604020202020204" pitchFamily="34" charset="0"/>
                        </a:rPr>
                        <a:t> Los Formularios que se incluyen en el ANEXO B se utilizarán ante el incumplimiento de los requisitos detallados en el ANEXO A y de acuerdo a lo allí indicado.</a:t>
                      </a:r>
                    </a:p>
                    <a:p>
                      <a:pPr algn="just">
                        <a:lnSpc>
                          <a:spcPct val="100000"/>
                        </a:lnSpc>
                      </a:pPr>
                      <a:endParaRPr lang="es-ES" altLang="es-ES" sz="2200" b="1" dirty="0">
                        <a:latin typeface="Arial" panose="020B0604020202020204" pitchFamily="34" charset="0"/>
                        <a:cs typeface="Arial" panose="020B0604020202020204" pitchFamily="34" charset="0"/>
                      </a:endParaRPr>
                    </a:p>
                    <a:p>
                      <a:pPr algn="just">
                        <a:lnSpc>
                          <a:spcPct val="100000"/>
                        </a:lnSpc>
                      </a:pPr>
                      <a:r>
                        <a:rPr lang="es-ES" altLang="es-ES" sz="2200" b="1" dirty="0">
                          <a:latin typeface="Arial" panose="020B0604020202020204" pitchFamily="34" charset="0"/>
                          <a:cs typeface="Arial" panose="020B0604020202020204" pitchFamily="34" charset="0"/>
                        </a:rPr>
                        <a:t>ARTICULO 7º:</a:t>
                      </a:r>
                      <a:r>
                        <a:rPr lang="es-ES" altLang="es-ES" sz="2200" dirty="0">
                          <a:latin typeface="Arial" panose="020B0604020202020204" pitchFamily="34" charset="0"/>
                          <a:cs typeface="Arial" panose="020B0604020202020204" pitchFamily="34" charset="0"/>
                        </a:rPr>
                        <a:t> La documentación </a:t>
                      </a:r>
                      <a:r>
                        <a:rPr lang="es-ES" altLang="es-ES" sz="2200" dirty="0" err="1">
                          <a:latin typeface="Arial" panose="020B0604020202020204" pitchFamily="34" charset="0"/>
                          <a:cs typeface="Arial" panose="020B0604020202020204" pitchFamily="34" charset="0"/>
                        </a:rPr>
                        <a:t>acompañatoria</a:t>
                      </a:r>
                      <a:r>
                        <a:rPr lang="es-ES" altLang="es-ES" sz="2200" dirty="0">
                          <a:latin typeface="Arial" panose="020B0604020202020204" pitchFamily="34" charset="0"/>
                          <a:cs typeface="Arial" panose="020B0604020202020204" pitchFamily="34" charset="0"/>
                        </a:rPr>
                        <a:t> a la que se refiere el informe o certificación y que el profesional interviniente guarde junto con los papeles de trabajo y los informes emitidos, </a:t>
                      </a:r>
                      <a:r>
                        <a:rPr lang="es-ES" altLang="es-ES" sz="23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deberá encontrarse firmada por autoridad responsable del ente emisor de la información. Dicho requisito podrá cumplimentarse con posterioridad al acto de certificación de firma por este Consejo.</a:t>
                      </a:r>
                    </a:p>
                    <a:p>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59081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291695745"/>
              </p:ext>
            </p:extLst>
          </p:nvPr>
        </p:nvGraphicFramePr>
        <p:xfrm>
          <a:off x="1045029" y="634482"/>
          <a:ext cx="9405257" cy="5549502"/>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033245">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516257">
                <a:tc>
                  <a:txBody>
                    <a:bodyPr/>
                    <a:lstStyle/>
                    <a:p>
                      <a:pPr algn="just">
                        <a:lnSpc>
                          <a:spcPct val="100000"/>
                        </a:lnSpc>
                        <a:buFontTx/>
                        <a:buNone/>
                      </a:pPr>
                      <a:endParaRPr lang="es-ES" altLang="es-ES" sz="2200" b="1" dirty="0">
                        <a:latin typeface="Arial" panose="020B0604020202020204" pitchFamily="34" charset="0"/>
                        <a:cs typeface="Arial" panose="020B0604020202020204" pitchFamily="34" charset="0"/>
                      </a:endParaRPr>
                    </a:p>
                    <a:p>
                      <a:pPr algn="just">
                        <a:lnSpc>
                          <a:spcPct val="100000"/>
                        </a:lnSpc>
                        <a:buFontTx/>
                        <a:buNone/>
                      </a:pPr>
                      <a:endParaRPr lang="es-ES" altLang="es-ES" sz="2200" b="1" dirty="0">
                        <a:latin typeface="Arial" panose="020B0604020202020204" pitchFamily="34" charset="0"/>
                        <a:cs typeface="Arial" panose="020B0604020202020204" pitchFamily="34" charset="0"/>
                      </a:endParaRPr>
                    </a:p>
                    <a:p>
                      <a:pPr algn="just">
                        <a:lnSpc>
                          <a:spcPct val="100000"/>
                        </a:lnSpc>
                        <a:buFontTx/>
                        <a:buNone/>
                      </a:pPr>
                      <a:endParaRPr lang="es-ES" altLang="es-ES" sz="2200" b="1" dirty="0">
                        <a:latin typeface="Arial" panose="020B0604020202020204" pitchFamily="34" charset="0"/>
                        <a:cs typeface="Arial" panose="020B0604020202020204" pitchFamily="34" charset="0"/>
                      </a:endParaRPr>
                    </a:p>
                    <a:p>
                      <a:pPr algn="ctr">
                        <a:lnSpc>
                          <a:spcPct val="150000"/>
                        </a:lnSpc>
                        <a:buFontTx/>
                        <a:buNone/>
                      </a:pPr>
                      <a:r>
                        <a:rPr lang="es-ES" altLang="es-ES" sz="2400" b="1" dirty="0">
                          <a:latin typeface="Arial" panose="020B0604020202020204" pitchFamily="34" charset="0"/>
                          <a:cs typeface="Arial" panose="020B0604020202020204" pitchFamily="34" charset="0"/>
                        </a:rPr>
                        <a:t>ANEXO “A”</a:t>
                      </a:r>
                      <a:endParaRPr lang="es-ES" altLang="es-ES" sz="2400" dirty="0">
                        <a:latin typeface="Arial" panose="020B0604020202020204" pitchFamily="34" charset="0"/>
                        <a:cs typeface="Arial" panose="020B0604020202020204" pitchFamily="34" charset="0"/>
                      </a:endParaRPr>
                    </a:p>
                    <a:p>
                      <a:pPr algn="ctr">
                        <a:lnSpc>
                          <a:spcPct val="150000"/>
                        </a:lnSpc>
                        <a:buFontTx/>
                        <a:buNone/>
                      </a:pPr>
                      <a:r>
                        <a:rPr lang="es-ES" altLang="es-ES" sz="2400" b="1" dirty="0">
                          <a:latin typeface="Arial" panose="020B0604020202020204" pitchFamily="34" charset="0"/>
                          <a:cs typeface="Arial" panose="020B0604020202020204" pitchFamily="34" charset="0"/>
                        </a:rPr>
                        <a:t>REQUISITOS PARA LA CERTIFICACION </a:t>
                      </a:r>
                      <a:endParaRPr lang="es-ES" altLang="es-ES" sz="2400" dirty="0">
                        <a:latin typeface="Arial" panose="020B0604020202020204" pitchFamily="34" charset="0"/>
                        <a:cs typeface="Arial" panose="020B0604020202020204" pitchFamily="34" charset="0"/>
                      </a:endParaRPr>
                    </a:p>
                    <a:p>
                      <a:pPr algn="ctr">
                        <a:lnSpc>
                          <a:spcPct val="150000"/>
                        </a:lnSpc>
                        <a:buFontTx/>
                        <a:buNone/>
                      </a:pPr>
                      <a:r>
                        <a:rPr lang="es-ES" altLang="es-ES" sz="2400" b="1" dirty="0">
                          <a:latin typeface="Arial" panose="020B0604020202020204" pitchFamily="34" charset="0"/>
                          <a:cs typeface="Arial" panose="020B0604020202020204" pitchFamily="34" charset="0"/>
                        </a:rPr>
                        <a:t>DE FIRMAS Y MEDIDAS A ADOPTAR </a:t>
                      </a:r>
                      <a:endParaRPr lang="es-ES" altLang="es-ES" sz="2400" dirty="0">
                        <a:latin typeface="Arial" panose="020B0604020202020204" pitchFamily="34" charset="0"/>
                        <a:cs typeface="Arial" panose="020B0604020202020204" pitchFamily="34" charset="0"/>
                      </a:endParaRPr>
                    </a:p>
                    <a:p>
                      <a:pPr algn="ctr">
                        <a:lnSpc>
                          <a:spcPct val="150000"/>
                        </a:lnSpc>
                        <a:buFontTx/>
                        <a:buNone/>
                      </a:pPr>
                      <a:r>
                        <a:rPr lang="es-ES" altLang="es-ES" sz="2400" b="1" dirty="0">
                          <a:latin typeface="Arial" panose="020B0604020202020204" pitchFamily="34" charset="0"/>
                          <a:cs typeface="Arial" panose="020B0604020202020204" pitchFamily="34" charset="0"/>
                        </a:rPr>
                        <a:t>ANTE SU INCUMPLIMIENTO</a:t>
                      </a:r>
                      <a:endParaRPr lang="es-ES" sz="2200"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10352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518966768"/>
              </p:ext>
            </p:extLst>
          </p:nvPr>
        </p:nvGraphicFramePr>
        <p:xfrm>
          <a:off x="1120443" y="530787"/>
          <a:ext cx="9405257" cy="6256512"/>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018982">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237530">
                <a:tc>
                  <a:txBody>
                    <a:bodyPr/>
                    <a:lstStyle/>
                    <a:p>
                      <a:pPr>
                        <a:lnSpc>
                          <a:spcPct val="150000"/>
                        </a:lnSpc>
                        <a:buFontTx/>
                        <a:buNone/>
                      </a:pPr>
                      <a:r>
                        <a:rPr lang="es-ES" altLang="es-ES" sz="2400" b="1" dirty="0">
                          <a:latin typeface="Arial "/>
                        </a:rPr>
                        <a:t>REQUISITOS</a:t>
                      </a:r>
                      <a:endParaRPr lang="es-ES" altLang="es-ES" sz="2400" dirty="0">
                        <a:latin typeface="Arial "/>
                        <a:cs typeface="Arial" panose="020B0604020202020204" pitchFamily="34" charset="0"/>
                      </a:endParaRPr>
                    </a:p>
                    <a:p>
                      <a:pPr algn="just">
                        <a:lnSpc>
                          <a:spcPct val="150000"/>
                        </a:lnSpc>
                        <a:buFontTx/>
                        <a:buNone/>
                      </a:pPr>
                      <a:r>
                        <a:rPr lang="es-ES" altLang="es-ES" sz="2200" dirty="0">
                          <a:latin typeface="Arial "/>
                          <a:cs typeface="Arial" panose="020B0604020202020204" pitchFamily="34" charset="0"/>
                        </a:rPr>
                        <a:t>1.  </a:t>
                      </a:r>
                      <a:r>
                        <a:rPr lang="es-ES" altLang="es-ES" sz="2200" u="sng" dirty="0">
                          <a:latin typeface="Arial "/>
                          <a:cs typeface="Arial" panose="020B0604020202020204" pitchFamily="34" charset="0"/>
                        </a:rPr>
                        <a:t>DE LA JURISDICCION</a:t>
                      </a:r>
                    </a:p>
                    <a:p>
                      <a:pPr marL="358775" indent="-179388" algn="just">
                        <a:lnSpc>
                          <a:spcPct val="100000"/>
                        </a:lnSpc>
                        <a:buFontTx/>
                        <a:buNone/>
                      </a:pPr>
                      <a:r>
                        <a:rPr lang="es-ES" altLang="es-ES" sz="2200" b="1" dirty="0">
                          <a:latin typeface="Arial "/>
                          <a:cs typeface="Arial" panose="020B0604020202020204" pitchFamily="34" charset="0"/>
                        </a:rPr>
                        <a:t>  </a:t>
                      </a:r>
                      <a:r>
                        <a:rPr lang="es-ES" altLang="es-ES" sz="2200" dirty="0">
                          <a:latin typeface="Arial "/>
                          <a:cs typeface="Arial" panose="020B0604020202020204" pitchFamily="34" charset="0"/>
                        </a:rPr>
                        <a:t>De la documentación presentada debe surgir la jurisdicción del  Consejo correspondiente.</a:t>
                      </a:r>
                    </a:p>
                    <a:p>
                      <a:pPr algn="just">
                        <a:lnSpc>
                          <a:spcPct val="200000"/>
                        </a:lnSpc>
                        <a:buFontTx/>
                        <a:buNone/>
                      </a:pPr>
                      <a:r>
                        <a:rPr lang="es-ES" altLang="es-ES" sz="2200" dirty="0">
                          <a:latin typeface="Arial "/>
                          <a:cs typeface="Arial" panose="020B0604020202020204" pitchFamily="34" charset="0"/>
                        </a:rPr>
                        <a:t>2. </a:t>
                      </a:r>
                      <a:r>
                        <a:rPr lang="es-ES" altLang="es-ES" sz="2200" u="sng" dirty="0">
                          <a:latin typeface="Arial "/>
                          <a:cs typeface="Arial" panose="020B0604020202020204" pitchFamily="34" charset="0"/>
                        </a:rPr>
                        <a:t>DEL PROFESIONAL</a:t>
                      </a:r>
                    </a:p>
                    <a:p>
                      <a:pPr algn="just">
                        <a:lnSpc>
                          <a:spcPct val="150000"/>
                        </a:lnSpc>
                        <a:buFontTx/>
                        <a:buNone/>
                      </a:pPr>
                      <a:r>
                        <a:rPr lang="es-ES" altLang="es-ES" sz="2200" dirty="0">
                          <a:latin typeface="Arial "/>
                          <a:cs typeface="Arial" panose="020B0604020202020204" pitchFamily="34" charset="0"/>
                        </a:rPr>
                        <a:t>    A la fecha de su informe, el firmante debe:</a:t>
                      </a:r>
                    </a:p>
                    <a:p>
                      <a:pPr algn="just">
                        <a:lnSpc>
                          <a:spcPct val="150000"/>
                        </a:lnSpc>
                        <a:buFontTx/>
                        <a:buNone/>
                      </a:pPr>
                      <a:r>
                        <a:rPr lang="es-ES" altLang="es-ES" sz="2200" b="1" dirty="0">
                          <a:latin typeface="Arial "/>
                          <a:cs typeface="Arial" panose="020B0604020202020204" pitchFamily="34" charset="0"/>
                        </a:rPr>
                        <a:t>    </a:t>
                      </a:r>
                      <a:r>
                        <a:rPr lang="es-ES" altLang="es-ES" sz="2200" dirty="0">
                          <a:latin typeface="Arial "/>
                          <a:cs typeface="Arial" panose="020B0604020202020204" pitchFamily="34" charset="0"/>
                        </a:rPr>
                        <a:t>2.1. Estar matriculado. La matriculación lo habilita para</a:t>
                      </a:r>
                    </a:p>
                    <a:p>
                      <a:pPr algn="just">
                        <a:lnSpc>
                          <a:spcPct val="150000"/>
                        </a:lnSpc>
                        <a:buFontTx/>
                        <a:buNone/>
                      </a:pPr>
                      <a:r>
                        <a:rPr lang="es-ES" altLang="es-ES" sz="2200" dirty="0">
                          <a:latin typeface="Arial "/>
                          <a:cs typeface="Arial" panose="020B0604020202020204" pitchFamily="34" charset="0"/>
                        </a:rPr>
                        <a:t>    emitir informes sobre </a:t>
                      </a:r>
                      <a:r>
                        <a:rPr lang="es-ES" altLang="es-ES" sz="2300" i="0" dirty="0">
                          <a:effectLst/>
                          <a:latin typeface="Arial "/>
                          <a:cs typeface="Arial" panose="020B0604020202020204" pitchFamily="34" charset="0"/>
                        </a:rPr>
                        <a:t>hechos o situaciones acaecidos con</a:t>
                      </a:r>
                    </a:p>
                    <a:p>
                      <a:pPr algn="just">
                        <a:lnSpc>
                          <a:spcPct val="150000"/>
                        </a:lnSpc>
                        <a:buFontTx/>
                        <a:buNone/>
                      </a:pPr>
                      <a:r>
                        <a:rPr lang="es-ES" altLang="es-ES" sz="2300" i="0" dirty="0">
                          <a:effectLst/>
                          <a:latin typeface="Arial "/>
                          <a:cs typeface="Arial" panose="020B0604020202020204" pitchFamily="34" charset="0"/>
                        </a:rPr>
                        <a:t>    anterioridad a la fecha de matriculación, si el informe se</a:t>
                      </a:r>
                    </a:p>
                    <a:p>
                      <a:pPr algn="just">
                        <a:lnSpc>
                          <a:spcPct val="150000"/>
                        </a:lnSpc>
                        <a:buFontTx/>
                        <a:buNone/>
                      </a:pPr>
                      <a:r>
                        <a:rPr lang="es-ES" altLang="es-ES" sz="2300" i="0" dirty="0">
                          <a:effectLst/>
                          <a:latin typeface="Arial "/>
                          <a:cs typeface="Arial" panose="020B0604020202020204" pitchFamily="34" charset="0"/>
                        </a:rPr>
                        <a:t>    emite con posterioridad a esa fecha.</a:t>
                      </a:r>
                      <a:endParaRPr lang="es-ES" sz="2200" b="1" i="0" dirty="0">
                        <a:effectLst/>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6567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D6420515-B0DC-4A69-B3CF-E0A63F8B6D37}"/>
              </a:ext>
            </a:extLst>
          </p:cNvPr>
          <p:cNvGraphicFramePr>
            <a:graphicFrameLocks noGrp="1"/>
          </p:cNvGraphicFramePr>
          <p:nvPr>
            <p:extLst>
              <p:ext uri="{D42A27DB-BD31-4B8C-83A1-F6EECF244321}">
                <p14:modId xmlns:p14="http://schemas.microsoft.com/office/powerpoint/2010/main" val="144524108"/>
              </p:ext>
            </p:extLst>
          </p:nvPr>
        </p:nvGraphicFramePr>
        <p:xfrm>
          <a:off x="1233578" y="552091"/>
          <a:ext cx="9187131" cy="5672739"/>
        </p:xfrm>
        <a:graphic>
          <a:graphicData uri="http://schemas.openxmlformats.org/drawingml/2006/table">
            <a:tbl>
              <a:tblPr firstRow="1" bandRow="1">
                <a:tableStyleId>{5C22544A-7EE6-4342-B048-85BDC9FD1C3A}</a:tableStyleId>
              </a:tblPr>
              <a:tblGrid>
                <a:gridCol w="9187131">
                  <a:extLst>
                    <a:ext uri="{9D8B030D-6E8A-4147-A177-3AD203B41FA5}">
                      <a16:colId xmlns:a16="http://schemas.microsoft.com/office/drawing/2014/main" val="2424588845"/>
                    </a:ext>
                  </a:extLst>
                </a:gridCol>
              </a:tblGrid>
              <a:tr h="845388">
                <a:tc>
                  <a:txBody>
                    <a:bodyPr/>
                    <a:lstStyle/>
                    <a:p>
                      <a:r>
                        <a:rPr lang="es-ES" sz="3000" u="sng" dirty="0">
                          <a:solidFill>
                            <a:schemeClr val="tx1"/>
                          </a:solidFill>
                          <a:latin typeface="Arial" panose="020B0604020202020204" pitchFamily="34" charset="0"/>
                          <a:cs typeface="Arial" panose="020B0604020202020204" pitchFamily="34" charset="0"/>
                        </a:rPr>
                        <a:t>ESTRUCTURA</a:t>
                      </a:r>
                    </a:p>
                  </a:txBody>
                  <a:tcPr/>
                </a:tc>
                <a:extLst>
                  <a:ext uri="{0D108BD9-81ED-4DB2-BD59-A6C34878D82A}">
                    <a16:rowId xmlns:a16="http://schemas.microsoft.com/office/drawing/2014/main" val="722922514"/>
                  </a:ext>
                </a:extLst>
              </a:tr>
              <a:tr h="4827351">
                <a:tc>
                  <a:txBody>
                    <a:bodyPr/>
                    <a:lstStyle/>
                    <a:p>
                      <a:pPr marL="0" indent="0" algn="just" fontAlgn="base">
                        <a:spcBef>
                          <a:spcPct val="50000"/>
                        </a:spcBef>
                        <a:spcAft>
                          <a:spcPct val="0"/>
                        </a:spcAft>
                        <a:buFont typeface="+mj-lt"/>
                        <a:buNone/>
                      </a:pPr>
                      <a:r>
                        <a:rPr lang="es-ES" altLang="es-ES" sz="2200" dirty="0">
                          <a:solidFill>
                            <a:srgbClr val="000000"/>
                          </a:solidFill>
                          <a:latin typeface="Arial" panose="020B0604020202020204" pitchFamily="34" charset="0"/>
                          <a:cs typeface="Arial" panose="020B0604020202020204" pitchFamily="34" charset="0"/>
                        </a:rPr>
                        <a:t>                 </a:t>
                      </a: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r>
                        <a:rPr lang="es-ES" sz="2200" dirty="0">
                          <a:latin typeface="Arial" panose="020B0604020202020204" pitchFamily="34" charset="0"/>
                          <a:cs typeface="Arial" panose="020B0604020202020204" pitchFamily="34" charset="0"/>
                        </a:rPr>
                        <a:t>Reglamento de Certificación de Firmas y Control de Actuaciones Profesionales.</a:t>
                      </a: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endParaRPr lang="es-ES" sz="2200" dirty="0">
                        <a:latin typeface="Arial" panose="020B0604020202020204" pitchFamily="34" charset="0"/>
                        <a:cs typeface="Arial" panose="020B0604020202020204" pitchFamily="34" charset="0"/>
                      </a:endParaRPr>
                    </a:p>
                    <a:p>
                      <a:pPr marL="630238" marR="0" lvl="0" indent="-544513" algn="l" defTabSz="914431" rtl="0" eaLnBrk="1" fontAlgn="auto" latinLnBrk="0" hangingPunct="1">
                        <a:lnSpc>
                          <a:spcPct val="100000"/>
                        </a:lnSpc>
                        <a:spcBef>
                          <a:spcPts val="0"/>
                        </a:spcBef>
                        <a:spcAft>
                          <a:spcPts val="0"/>
                        </a:spcAft>
                        <a:buClrTx/>
                        <a:buSzTx/>
                        <a:buFont typeface="+mj-lt"/>
                        <a:buAutoNum type="arabicPeriod"/>
                        <a:tabLst/>
                        <a:defRPr/>
                      </a:pPr>
                      <a:endParaRPr lang="es-ES" sz="2200" dirty="0">
                        <a:latin typeface="Arial" panose="020B0604020202020204" pitchFamily="34" charset="0"/>
                        <a:cs typeface="Arial" panose="020B0604020202020204" pitchFamily="34" charset="0"/>
                      </a:endParaRP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r>
                        <a:rPr lang="es-ES" sz="2200" dirty="0">
                          <a:latin typeface="Arial" panose="020B0604020202020204" pitchFamily="34" charset="0"/>
                          <a:cs typeface="Arial" panose="020B0604020202020204" pitchFamily="34" charset="0"/>
                        </a:rPr>
                        <a:t>Recomendaciones más frecuentes resultantes de la tramitación de actuaciones profesionales.</a:t>
                      </a: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endParaRPr lang="es-ES" sz="2200" dirty="0">
                        <a:latin typeface="Arial" panose="020B0604020202020204" pitchFamily="34" charset="0"/>
                        <a:cs typeface="Arial" panose="020B0604020202020204" pitchFamily="34" charset="0"/>
                      </a:endParaRP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endParaRPr lang="es-ES" sz="2200" dirty="0">
                        <a:latin typeface="Arial" panose="020B0604020202020204" pitchFamily="34" charset="0"/>
                        <a:cs typeface="Arial" panose="020B0604020202020204" pitchFamily="34" charset="0"/>
                      </a:endParaRPr>
                    </a:p>
                    <a:p>
                      <a:pPr marL="542925" marR="0" lvl="0" indent="-457200" algn="l" defTabSz="914431" rtl="0" eaLnBrk="1" fontAlgn="auto" latinLnBrk="0" hangingPunct="1">
                        <a:lnSpc>
                          <a:spcPct val="100000"/>
                        </a:lnSpc>
                        <a:spcBef>
                          <a:spcPts val="0"/>
                        </a:spcBef>
                        <a:spcAft>
                          <a:spcPts val="0"/>
                        </a:spcAft>
                        <a:buClrTx/>
                        <a:buSzTx/>
                        <a:buFont typeface="+mj-lt"/>
                        <a:buAutoNum type="arabicPeriod"/>
                        <a:tabLst/>
                        <a:defRPr/>
                      </a:pPr>
                      <a:r>
                        <a:rPr lang="es-ES" sz="2200" dirty="0">
                          <a:latin typeface="Arial" panose="020B0604020202020204" pitchFamily="34" charset="0"/>
                          <a:cs typeface="Arial" panose="020B0604020202020204" pitchFamily="34" charset="0"/>
                        </a:rPr>
                        <a:t>Guía de controles para profesionales sobre  aspectos mas frecuentes de exposición de Estados Contables, Estados de Situación Patrimonial, Manifestaciones de Bienes y Deudas, Ingresos y Origen de Fondos.</a:t>
                      </a:r>
                    </a:p>
                    <a:p>
                      <a:pPr marL="630238" marR="0" lvl="0" indent="-544513" algn="l" defTabSz="914431" rtl="0" eaLnBrk="1" fontAlgn="auto" latinLnBrk="0" hangingPunct="1">
                        <a:lnSpc>
                          <a:spcPct val="100000"/>
                        </a:lnSpc>
                        <a:spcBef>
                          <a:spcPts val="0"/>
                        </a:spcBef>
                        <a:spcAft>
                          <a:spcPts val="0"/>
                        </a:spcAft>
                        <a:buClrTx/>
                        <a:buSzTx/>
                        <a:buFont typeface="Calibri" panose="020F0502020204030204" pitchFamily="34" charset="0"/>
                        <a:buChar char="①"/>
                        <a:tabLst/>
                        <a:defRPr/>
                      </a:pPr>
                      <a:endParaRPr lang="es-E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2344317"/>
                  </a:ext>
                </a:extLst>
              </a:tr>
            </a:tbl>
          </a:graphicData>
        </a:graphic>
      </p:graphicFrame>
    </p:spTree>
    <p:extLst>
      <p:ext uri="{BB962C8B-B14F-4D97-AF65-F5344CB8AC3E}">
        <p14:creationId xmlns:p14="http://schemas.microsoft.com/office/powerpoint/2010/main" val="165119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2136781969"/>
              </p:ext>
            </p:extLst>
          </p:nvPr>
        </p:nvGraphicFramePr>
        <p:xfrm>
          <a:off x="1063883" y="596774"/>
          <a:ext cx="9405257" cy="6161694"/>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07827">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155854">
                <a:tc>
                  <a:txBody>
                    <a:bodyPr/>
                    <a:lstStyle/>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 Estar libre de sanciones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inhabilitantes</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2.3.Tener matrícula vigente de acuerdo con las normas del                     </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Consejo a la  fecha del informe o certificación 	profesional</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  haber regularizado la situación posteriormente.</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 Estar inscripto como socio de la  Sociedad Profesional    </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registrada, si en el informe aparece el nombre de aquélla.</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 Acreditar el pago del Derecho de Certificación de Firmas y </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arancel o aporte que correspondieran, según sea el           </a:t>
                      </a:r>
                    </a:p>
                    <a:p>
                      <a:pPr marL="342900" marR="0" lvl="0" indent="-342900" algn="just" defTabSz="914400" rtl="0" eaLnBrk="0" fontAlgn="base" latinLnBrk="0" hangingPunct="0">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caso de acuerdo con las normas del Consejo Profesional.</a:t>
                      </a:r>
                      <a:endParaRPr lang="es-ES" sz="2200" b="1" i="1" dirty="0">
                        <a:effectLst>
                          <a:outerShdw blurRad="38100" dist="38100" dir="2700000" algn="tl">
                            <a:srgbClr val="000000">
                              <a:alpha val="43137"/>
                            </a:srgbClr>
                          </a:outerShdw>
                        </a:effectLst>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107848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559345725"/>
              </p:ext>
            </p:extLst>
          </p:nvPr>
        </p:nvGraphicFramePr>
        <p:xfrm>
          <a:off x="1045029" y="634482"/>
          <a:ext cx="9405257" cy="6067976"/>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028940">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039036">
                <a:tc>
                  <a:txBody>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a:t>
                      </a:r>
                      <a:r>
                        <a:rPr kumimoji="0" lang="es-ES" altLang="es-ES" sz="22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 LA FIRMA</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firma en el informe o certificación debe: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3.1. Ser hológrafa e indeleble, tanto en el original como en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sus copias.</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 Corresponderse con la registrada en el Consejo.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Ser seguida de su aclaración, que ha de indicar: </a:t>
                      </a: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3.3.1. Nombre y Apellido del profesional (completos).</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3.3.2. Título Profesional habilitante de la Ley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Nº</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20.488. Los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matriculados en virtud de los Arts. 12 y 15 de dicha Ley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deberán consignarlo.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3.3.3.Número de inscripción en la matrícula correspondiente, tomo y folio,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el aditamento CPCE de SALTA.</a:t>
                      </a:r>
                      <a:endParaRPr lang="es-ES" sz="2200" b="1" i="1" dirty="0">
                        <a:effectLst>
                          <a:outerShdw blurRad="38100" dist="38100" dir="2700000" algn="tl">
                            <a:srgbClr val="000000">
                              <a:alpha val="43137"/>
                            </a:srgbClr>
                          </a:outerShdw>
                        </a:effectLst>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77538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384445875"/>
              </p:ext>
            </p:extLst>
          </p:nvPr>
        </p:nvGraphicFramePr>
        <p:xfrm>
          <a:off x="1045029" y="634483"/>
          <a:ext cx="9405257" cy="5995187"/>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56265">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989347">
                <a:tc>
                  <a: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3.3.4. Si la firma se efectúa a nombre de Sociedad Profesional, la indicación del carácter de socio firmante y número de inscripción de dicha Sociedad en el Registro de Asociaciones de Profesionales Universitarios.</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a:t>
                      </a:r>
                      <a:r>
                        <a:rPr kumimoji="0" lang="es-ES" altLang="es-ES" sz="22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 LA INCUMBENCIA PROFESIONAL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acto profesional referido en el informe debe ser de la incumbencia del profesional</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a:t>
                      </a:r>
                      <a:r>
                        <a:rPr kumimoji="0" lang="es-ES" altLang="es-ES" sz="22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 INFORME DEL PROFESIONAL</a:t>
                      </a: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informe o certificación profesional debe:</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 Estar escrito en forma indeleble, a máquina o impresora, habiéndose salvado toda enmienda, raspadura, deterioro o interlineado y no tener espacios en blanco dentro del texto.</a:t>
                      </a: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235380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923896450"/>
              </p:ext>
            </p:extLst>
          </p:nvPr>
        </p:nvGraphicFramePr>
        <p:xfrm>
          <a:off x="1045029" y="634483"/>
          <a:ext cx="9405257" cy="5939658"/>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45622">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933818">
                <a:tc>
                  <a:txBody>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 Diferenciarse de cualquier otro tipo de información. Estar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escrito sobre papel:</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5.2.1. Sin membrete, 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5.2.2. Con membrete del propio profesional,  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5.2.3. Con membrete de la Sociedad inscripta que integra, 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5.2.4. En formulario requerido por  entidad oficial.</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 Estar referido a una persona física, jurídica o ente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perfectamente  identificado.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 Guardar estilo adecuado.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5.5. Estar redactado en idioma nacional o acompañado de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traducción hecha por traductor público (Ley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Nº</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20.305).</a:t>
                      </a: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222248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147366339"/>
              </p:ext>
            </p:extLst>
          </p:nvPr>
        </p:nvGraphicFramePr>
        <p:xfrm>
          <a:off x="1045029" y="625151"/>
          <a:ext cx="9405257" cy="6078821"/>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00631">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072981">
                <a:tc>
                  <a:txBody>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 Contener: </a:t>
                      </a: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5.6.1. Título que lo caracterice y que denote que se trata de un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informe o certificación profesional.</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5.6.2. Lugar y fecha de emisión.</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5.6.3. Un destinatario.</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5.6.4. La identificación de la documentación sobre los que se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informe (Detalle taxativo de los estados, anexos, cuadros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notas se considera cumplido cuando se encuentren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consignados –de la misma forma- al pie de los estados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básicos, previo a la firma del profesional. Igual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procedimiento se podrá adoptar para los demás informes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emanados de  los profesionales en ciencias económicas.</a:t>
                      </a: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56247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095487364"/>
              </p:ext>
            </p:extLst>
          </p:nvPr>
        </p:nvGraphicFramePr>
        <p:xfrm>
          <a:off x="1045029" y="625151"/>
          <a:ext cx="9405257" cy="6077217"/>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600577">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5071377">
                <a:tc>
                  <a:txBody>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5.6.5.Si se trata de certificaciones el detalle de lo que se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certifica.</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5.6.6. Alcance de la tarea realizada.</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5.6.8. En caso de que corresponda el Importe de las deudas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devengadas y exigibles con la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A.N.Se.S</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(art. 10 Ley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Nº</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17.250) o la manifestación de su inexistencia.</a:t>
                      </a: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5.6.9.Que se deje constancia si surgen o no de registros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contables y si los mismos son llevados de acuerdo con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 normas legales vigentes, cuando corresponda</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5.6.10.Que se acompañe la documentación referida en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informe.</a:t>
                      </a: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34686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784591168"/>
              </p:ext>
            </p:extLst>
          </p:nvPr>
        </p:nvGraphicFramePr>
        <p:xfrm>
          <a:off x="1045029" y="625151"/>
          <a:ext cx="9405257" cy="5858256"/>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909754">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752773">
                <a:tc>
                  <a: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200" b="0" i="0" u="sng" strike="noStrike" kern="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200" b="0" i="0" u="sng" strike="noStrike" kern="0" cap="none" spc="0" normalizeH="0" baseline="0" noProof="0" dirty="0">
                        <a:ln>
                          <a:noFill/>
                        </a:ln>
                        <a:solidFill>
                          <a:srgbClr val="000000"/>
                        </a:solidFill>
                        <a:effectLst/>
                        <a:uLnTx/>
                        <a:uFillTx/>
                        <a:latin typeface="Arial" charset="0"/>
                        <a:ea typeface="+mn-ea"/>
                        <a:cs typeface="Arial" charset="0"/>
                      </a:endParaRPr>
                    </a:p>
                    <a:p>
                      <a:pPr marL="457200" marR="0" lvl="0" indent="-457200" algn="just" defTabSz="914400" rtl="0" eaLnBrk="0" fontAlgn="base" latinLnBrk="0" hangingPunct="0">
                        <a:lnSpc>
                          <a:spcPct val="100000"/>
                        </a:lnSpc>
                        <a:spcBef>
                          <a:spcPct val="20000"/>
                        </a:spcBef>
                        <a:spcAft>
                          <a:spcPct val="0"/>
                        </a:spcAft>
                        <a:buClrTx/>
                        <a:buSzTx/>
                        <a:buFontTx/>
                        <a:buAutoNum type="arabicPeriod" startAt="6"/>
                        <a:tabLst/>
                        <a:defRPr/>
                      </a:pPr>
                      <a:r>
                        <a:rPr kumimoji="0" lang="es-ES" sz="2200" b="0" i="0" u="sng" strike="noStrike" kern="0" cap="none" spc="0" normalizeH="0" baseline="0" noProof="0" dirty="0">
                          <a:ln>
                            <a:noFill/>
                          </a:ln>
                          <a:solidFill>
                            <a:srgbClr val="000000"/>
                          </a:solidFill>
                          <a:effectLst/>
                          <a:uLnTx/>
                          <a:uFillTx/>
                          <a:latin typeface="Arial" charset="0"/>
                          <a:ea typeface="+mn-ea"/>
                          <a:cs typeface="Arial" charset="0"/>
                        </a:rPr>
                        <a:t>DE LA DOCUMENTACION A LA QUE SE REFIERE EL   </a:t>
                      </a:r>
                    </a:p>
                    <a:p>
                      <a:pPr marL="457200" marR="0" lvl="0" indent="-4572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INFORME O CERTIFICACION</a:t>
                      </a:r>
                      <a:r>
                        <a:rPr kumimoji="0" lang="es-ES" sz="2200" b="0" i="0" u="sng" strike="noStrike" kern="0" cap="none" spc="0" normalizeH="0" baseline="0" noProof="0" dirty="0">
                          <a:ln>
                            <a:noFill/>
                          </a:ln>
                          <a:solidFill>
                            <a:srgbClr val="000000"/>
                          </a:solidFill>
                          <a:effectLst/>
                          <a:uLnTx/>
                          <a:uFillTx/>
                          <a:latin typeface="Arial" charset="0"/>
                          <a:ea typeface="+mn-ea"/>
                          <a:cs typeface="Arial"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La documentación </a:t>
                      </a:r>
                      <a:r>
                        <a:rPr kumimoji="0" lang="es-ES" sz="2200" b="0" i="0" u="none" strike="noStrike" kern="0" cap="none" spc="0" normalizeH="0" baseline="0" noProof="0" dirty="0" err="1">
                          <a:ln>
                            <a:noFill/>
                          </a:ln>
                          <a:solidFill>
                            <a:srgbClr val="000000"/>
                          </a:solidFill>
                          <a:effectLst/>
                          <a:uLnTx/>
                          <a:uFillTx/>
                          <a:latin typeface="Arial" charset="0"/>
                          <a:ea typeface="+mn-ea"/>
                          <a:cs typeface="Arial" charset="0"/>
                        </a:rPr>
                        <a:t>acompañatoria</a:t>
                      </a: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debe:</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6.1.Corresponderse inequívocamente  con la mencionada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por el profesional en su informe o certificación.</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6.2.Consignar el domicilio legal del ente al que está referido,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el cual debe ser en la jurisdicción del Consejo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Profesional,  o la firma debe haber sido certificada por el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sz="2200" b="0" i="0" u="none" strike="noStrike" kern="0" cap="none" spc="0" normalizeH="0" baseline="0" noProof="0" dirty="0">
                          <a:ln>
                            <a:noFill/>
                          </a:ln>
                          <a:solidFill>
                            <a:srgbClr val="000000"/>
                          </a:solidFill>
                          <a:effectLst/>
                          <a:uLnTx/>
                          <a:uFillTx/>
                          <a:latin typeface="Arial" charset="0"/>
                          <a:ea typeface="+mn-ea"/>
                          <a:cs typeface="Arial" charset="0"/>
                        </a:rPr>
                        <a:t>      Consejo correspondiente.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9555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290440550"/>
              </p:ext>
            </p:extLst>
          </p:nvPr>
        </p:nvGraphicFramePr>
        <p:xfrm>
          <a:off x="1045029" y="625151"/>
          <a:ext cx="9405257" cy="5858256"/>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74647">
                <a:tc>
                  <a:txBody>
                    <a:bodyPr/>
                    <a:lstStyle/>
                    <a:p>
                      <a:pPr algn="ctr"/>
                      <a:r>
                        <a:rPr lang="es-ES" altLang="es-ES" sz="3000" b="1" dirty="0">
                          <a:solidFill>
                            <a:schemeClr val="tx1"/>
                          </a:solidFill>
                          <a:latin typeface="Arial "/>
                          <a:cs typeface="Arial" panose="020B0604020202020204" pitchFamily="34" charset="0"/>
                        </a:rPr>
                        <a:t>REGLAMENTO DE CERTIFICACIONES DE FIRMAS</a:t>
                      </a:r>
                    </a:p>
                    <a:p>
                      <a:pPr algn="ctr"/>
                      <a:r>
                        <a:rPr lang="es-ES" altLang="es-ES" sz="3000" b="1" dirty="0">
                          <a:solidFill>
                            <a:schemeClr val="tx1"/>
                          </a:solidFill>
                          <a:latin typeface="Arial "/>
                          <a:cs typeface="Arial" panose="020B0604020202020204" pitchFamily="34" charset="0"/>
                        </a:rPr>
                        <a:t>CONTROL DE ACTUACIONES PROFESIONALES</a:t>
                      </a:r>
                    </a:p>
                  </a:txBody>
                  <a:tcPr/>
                </a:tc>
                <a:extLst>
                  <a:ext uri="{0D108BD9-81ED-4DB2-BD59-A6C34878D82A}">
                    <a16:rowId xmlns:a16="http://schemas.microsoft.com/office/drawing/2014/main" val="2945704819"/>
                  </a:ext>
                </a:extLst>
              </a:tr>
              <a:tr h="484643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200" b="0" i="0" u="sng" strike="noStrike" kern="0" cap="none" spc="0" normalizeH="0" baseline="0" noProof="0" dirty="0">
                        <a:ln>
                          <a:noFill/>
                        </a:ln>
                        <a:solidFill>
                          <a:srgbClr val="000000"/>
                        </a:solidFill>
                        <a:effectLst/>
                        <a:uLnTx/>
                        <a:uFillTx/>
                        <a:latin typeface="Arial" charset="0"/>
                        <a:ea typeface="+mn-ea"/>
                        <a:cs typeface="Arial"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 Estar íntegramente escrito en forma indeleble, a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máquina o impresora y no tener enmiendas, raspaduras,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deterioros, espacios en blanco o agregados o que éstos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no estén debidamente salvados.</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6.4. Encontrarse firmada de puño y letra los estados básicos,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cada uno de los documentos que lo acompañan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(anexos, cuadros y notas), por el profesional actuante.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Estar la firma seguida de la aclaración indicada en 3.3.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 el aditamento “Firmado a los efectos de su  </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identificación con mi informe de fecha..../..../.....”</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7536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995316610"/>
              </p:ext>
            </p:extLst>
          </p:nvPr>
        </p:nvGraphicFramePr>
        <p:xfrm>
          <a:off x="1045029" y="625151"/>
          <a:ext cx="9405257" cy="5421086"/>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74647">
                <a:tc>
                  <a:txBody>
                    <a:bodyPr/>
                    <a:lstStyle/>
                    <a:p>
                      <a:pPr algn="ctr"/>
                      <a:r>
                        <a:rPr lang="es-ES_tradnl" altLang="es-ES" sz="3000" b="1" dirty="0">
                          <a:solidFill>
                            <a:schemeClr val="tx1"/>
                          </a:solidFill>
                          <a:latin typeface="Arial "/>
                          <a:cs typeface="Arial" panose="020B0604020202020204" pitchFamily="34" charset="0"/>
                        </a:rPr>
                        <a:t>Resolución General </a:t>
                      </a:r>
                      <a:r>
                        <a:rPr lang="es-ES_tradnl" altLang="es-ES" sz="3000" b="1" dirty="0" err="1">
                          <a:solidFill>
                            <a:schemeClr val="tx1"/>
                          </a:solidFill>
                          <a:latin typeface="Arial "/>
                          <a:cs typeface="Arial" panose="020B0604020202020204" pitchFamily="34" charset="0"/>
                        </a:rPr>
                        <a:t>N°</a:t>
                      </a:r>
                      <a:r>
                        <a:rPr lang="es-ES_tradnl" altLang="es-ES" sz="3000" b="1" dirty="0">
                          <a:solidFill>
                            <a:schemeClr val="tx1"/>
                          </a:solidFill>
                          <a:latin typeface="Arial "/>
                          <a:cs typeface="Arial" panose="020B0604020202020204" pitchFamily="34" charset="0"/>
                        </a:rPr>
                        <a:t> 1.281 </a:t>
                      </a:r>
                      <a:r>
                        <a:rPr lang="es-ES_tradnl" altLang="es-ES" sz="2000" b="1" dirty="0">
                          <a:solidFill>
                            <a:schemeClr val="tx1"/>
                          </a:solidFill>
                          <a:latin typeface="Arial "/>
                          <a:cs typeface="Arial" panose="020B0604020202020204" pitchFamily="34" charset="0"/>
                        </a:rPr>
                        <a:t>(parte pertinente)</a:t>
                      </a:r>
                      <a:endParaRPr lang="es-ES" sz="2000" b="1" dirty="0">
                        <a:solidFill>
                          <a:schemeClr val="tx1"/>
                        </a:solidFill>
                        <a:latin typeface="Arial "/>
                      </a:endParaRPr>
                    </a:p>
                  </a:txBody>
                  <a:tcPr/>
                </a:tc>
                <a:extLst>
                  <a:ext uri="{0D108BD9-81ED-4DB2-BD59-A6C34878D82A}">
                    <a16:rowId xmlns:a16="http://schemas.microsoft.com/office/drawing/2014/main" val="2945704819"/>
                  </a:ext>
                </a:extLst>
              </a:tr>
              <a:tr h="484643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200" b="0" i="0" u="sng" strike="noStrike" kern="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200" b="0" i="0" u="sng" strike="noStrike" kern="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AR"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VISTO:</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0" algn="l" defTabSz="914400" rtl="0" eaLnBrk="0" fontAlgn="base" latinLnBrk="0" hangingPunct="0">
                        <a:lnSpc>
                          <a:spcPct val="100000"/>
                        </a:lnSpc>
                        <a:spcBef>
                          <a:spcPct val="20000"/>
                        </a:spcBef>
                        <a:spcAft>
                          <a:spcPct val="0"/>
                        </a:spcAft>
                        <a:buClrTx/>
                        <a:buSzTx/>
                        <a:buFontTx/>
                        <a:buNone/>
                        <a:tabLst/>
                        <a:defRPr/>
                      </a:pPr>
                      <a:r>
                        <a:rPr kumimoji="0" lang="es-AR"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Resolución General </a:t>
                      </a:r>
                      <a:r>
                        <a:rPr kumimoji="0" lang="es-AR" sz="22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Nº</a:t>
                      </a:r>
                      <a:r>
                        <a:rPr kumimoji="0" lang="es-AR"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1.022 del 24 de Marzo de 1.997, por la que se aprueba el Reglamento de Certificación de Firmas y Control de Actuaciones Profesionales;</a:t>
                      </a:r>
                      <a:endParaRPr kumimoji="0" lang="es-E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0" algn="l" defTabSz="914400" rtl="0" eaLnBrk="0" fontAlgn="base" latinLnBrk="0" hangingPunct="0">
                        <a:lnSpc>
                          <a:spcPct val="100000"/>
                        </a:lnSpc>
                        <a:spcBef>
                          <a:spcPct val="20000"/>
                        </a:spcBef>
                        <a:spcAft>
                          <a:spcPct val="0"/>
                        </a:spcAft>
                        <a:buClrTx/>
                        <a:buSzTx/>
                        <a:buFontTx/>
                        <a:buNone/>
                        <a:tabLst/>
                        <a:defRPr/>
                      </a:pPr>
                      <a:r>
                        <a:rPr kumimoji="0" lang="es-AR"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Memorando de Secretaría Técnica de FACPCE </a:t>
                      </a:r>
                      <a:r>
                        <a:rPr kumimoji="0" lang="es-AR" sz="22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Nº</a:t>
                      </a:r>
                      <a:r>
                        <a:rPr kumimoji="0" lang="es-AR"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A-38 del 13 de Octubre de 1998; y</a:t>
                      </a:r>
                    </a:p>
                    <a:p>
                      <a:pPr marL="342900" marR="0" lvl="0" indent="0" algn="l" defTabSz="914400" rtl="0" eaLnBrk="0" fontAlgn="base" latinLnBrk="0" hangingPunct="0">
                        <a:lnSpc>
                          <a:spcPct val="100000"/>
                        </a:lnSpc>
                        <a:spcBef>
                          <a:spcPct val="20000"/>
                        </a:spcBef>
                        <a:spcAft>
                          <a:spcPct val="0"/>
                        </a:spcAft>
                        <a:buClrTx/>
                        <a:buSzTx/>
                        <a:buFontTx/>
                        <a:buNone/>
                        <a:tabLst/>
                        <a:defRPr/>
                      </a:pPr>
                      <a:endParaRPr kumimoji="0" lang="es-E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06618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60212272"/>
              </p:ext>
            </p:extLst>
          </p:nvPr>
        </p:nvGraphicFramePr>
        <p:xfrm>
          <a:off x="1045029" y="625151"/>
          <a:ext cx="9405257" cy="5993991"/>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74647">
                <a:tc>
                  <a:txBody>
                    <a:bodyPr/>
                    <a:lstStyle/>
                    <a:p>
                      <a:pPr algn="ctr"/>
                      <a:r>
                        <a:rPr lang="es-ES_tradnl" altLang="es-ES" sz="3000" b="1" dirty="0">
                          <a:solidFill>
                            <a:schemeClr val="tx1"/>
                          </a:solidFill>
                          <a:latin typeface="Arial "/>
                          <a:cs typeface="Arial" panose="020B0604020202020204" pitchFamily="34" charset="0"/>
                        </a:rPr>
                        <a:t>Resolución General </a:t>
                      </a:r>
                      <a:r>
                        <a:rPr lang="es-ES_tradnl" altLang="es-ES" sz="3000" b="1" dirty="0" err="1">
                          <a:solidFill>
                            <a:schemeClr val="tx1"/>
                          </a:solidFill>
                          <a:latin typeface="Arial "/>
                          <a:cs typeface="Arial" panose="020B0604020202020204" pitchFamily="34" charset="0"/>
                        </a:rPr>
                        <a:t>N°</a:t>
                      </a:r>
                      <a:r>
                        <a:rPr lang="es-ES_tradnl" altLang="es-ES" sz="3000" b="1" dirty="0">
                          <a:solidFill>
                            <a:schemeClr val="tx1"/>
                          </a:solidFill>
                          <a:latin typeface="Arial "/>
                          <a:cs typeface="Arial" panose="020B0604020202020204" pitchFamily="34" charset="0"/>
                        </a:rPr>
                        <a:t> 1.281 </a:t>
                      </a:r>
                      <a:r>
                        <a:rPr lang="es-ES_tradnl" altLang="es-ES" sz="2000" b="1" dirty="0">
                          <a:solidFill>
                            <a:schemeClr val="tx1"/>
                          </a:solidFill>
                          <a:latin typeface="Arial "/>
                          <a:cs typeface="Arial" panose="020B0604020202020204" pitchFamily="34" charset="0"/>
                        </a:rPr>
                        <a:t>(parte pertinente)</a:t>
                      </a:r>
                      <a:endParaRPr lang="es-ES" sz="2000" b="1" dirty="0">
                        <a:solidFill>
                          <a:schemeClr val="tx1"/>
                        </a:solidFill>
                        <a:latin typeface="Arial "/>
                      </a:endParaRPr>
                    </a:p>
                  </a:txBody>
                  <a:tcPr/>
                </a:tc>
                <a:extLst>
                  <a:ext uri="{0D108BD9-81ED-4DB2-BD59-A6C34878D82A}">
                    <a16:rowId xmlns:a16="http://schemas.microsoft.com/office/drawing/2014/main" val="2945704819"/>
                  </a:ext>
                </a:extLst>
              </a:tr>
              <a:tr h="484643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AR" sz="2200" b="0" i="0" u="none" strike="noStrike" kern="0" cap="none" spc="0" normalizeH="0" baseline="0" noProof="0" dirty="0">
                          <a:ln>
                            <a:noFill/>
                          </a:ln>
                          <a:solidFill>
                            <a:srgbClr val="000000"/>
                          </a:solidFill>
                          <a:effectLst/>
                          <a:uLnTx/>
                          <a:uFillTx/>
                          <a:latin typeface="Arial "/>
                          <a:ea typeface="Times New Roman" panose="02020603050405020304" pitchFamily="18" charset="0"/>
                          <a:cs typeface="+mn-cs"/>
                        </a:rPr>
                        <a:t>CONSIDERANDO:</a:t>
                      </a:r>
                      <a:endParaRPr kumimoji="0" lang="es-ES" sz="2200" b="0" i="0" u="none" strike="noStrike" kern="0" cap="none" spc="0" normalizeH="0" baseline="0" noProof="0" dirty="0">
                        <a:ln>
                          <a:noFill/>
                        </a:ln>
                        <a:solidFill>
                          <a:srgbClr val="000000"/>
                        </a:solidFill>
                        <a:effectLst/>
                        <a:uLnTx/>
                        <a:uFillTx/>
                        <a:latin typeface="Arial "/>
                        <a:ea typeface="Times New Roman" panose="02020603050405020304" pitchFamily="18" charset="0"/>
                        <a:cs typeface="+mn-cs"/>
                      </a:endParaRPr>
                    </a:p>
                    <a:p>
                      <a:pPr marL="0" marR="0" lvl="0" indent="540000" algn="just" defTabSz="914400" rtl="0" eaLnBrk="0" fontAlgn="base" latinLnBrk="0" hangingPunct="0">
                        <a:lnSpc>
                          <a:spcPct val="100000"/>
                        </a:lnSpc>
                        <a:spcBef>
                          <a:spcPct val="20000"/>
                        </a:spcBef>
                        <a:spcAft>
                          <a:spcPct val="0"/>
                        </a:spcAft>
                        <a:buClrTx/>
                        <a:buSzTx/>
                        <a:buFontTx/>
                        <a:buNone/>
                        <a:tabLst/>
                        <a:defRPr/>
                      </a:pPr>
                      <a:r>
                        <a:rPr lang="es-AR" sz="2100" dirty="0">
                          <a:effectLst/>
                          <a:latin typeface="Arial "/>
                          <a:ea typeface="Times New Roman" panose="02020603050405020304" pitchFamily="18" charset="0"/>
                        </a:rPr>
                        <a:t>Que recientemente y dentro del proceso de armonización entre los distintos Consejos, se ha resuelto que a los efectos de la legalización </a:t>
                      </a:r>
                      <a:r>
                        <a:rPr lang="es-AR" sz="2100" i="1" u="sng" dirty="0">
                          <a:effectLst>
                            <a:outerShdw blurRad="38100" dist="38100" dir="2700000" algn="tl">
                              <a:srgbClr val="000000">
                                <a:alpha val="43137"/>
                              </a:srgbClr>
                            </a:outerShdw>
                          </a:effectLst>
                          <a:latin typeface="Arial "/>
                          <a:ea typeface="Times New Roman" panose="02020603050405020304" pitchFamily="18" charset="0"/>
                        </a:rPr>
                        <a:t>no se requiera la inclusión en el informe del auditor, del párrafo referido a que los estados contables surgen de registros contables y que estos registros están llevados de acuerdo con normas legales;</a:t>
                      </a:r>
                      <a:endParaRPr lang="es-ES" sz="2100" i="1" u="sng" dirty="0">
                        <a:effectLst>
                          <a:outerShdw blurRad="38100" dist="38100" dir="2700000" algn="tl">
                            <a:srgbClr val="000000">
                              <a:alpha val="43137"/>
                            </a:srgbClr>
                          </a:outerShdw>
                        </a:effectLst>
                        <a:latin typeface="Arial "/>
                        <a:ea typeface="Times New Roman" panose="02020603050405020304" pitchFamily="18" charset="0"/>
                      </a:endParaRPr>
                    </a:p>
                    <a:p>
                      <a:pPr marL="0" marR="0" lvl="0" indent="540000" algn="just" defTabSz="914400" rtl="0" eaLnBrk="0" fontAlgn="base" latinLnBrk="0" hangingPunct="0">
                        <a:lnSpc>
                          <a:spcPct val="100000"/>
                        </a:lnSpc>
                        <a:spcBef>
                          <a:spcPct val="20000"/>
                        </a:spcBef>
                        <a:spcAft>
                          <a:spcPct val="0"/>
                        </a:spcAft>
                        <a:buClrTx/>
                        <a:buSzTx/>
                        <a:buFontTx/>
                        <a:buNone/>
                        <a:tabLst/>
                        <a:defRPr/>
                      </a:pPr>
                      <a:endParaRPr lang="es-AR" sz="2100" dirty="0">
                        <a:effectLst/>
                        <a:latin typeface="Arial "/>
                        <a:ea typeface="Times New Roman" panose="02020603050405020304" pitchFamily="18" charset="0"/>
                      </a:endParaRPr>
                    </a:p>
                    <a:p>
                      <a:pPr marL="0" marR="0" lvl="0" indent="540000" algn="just" defTabSz="914400" rtl="0" eaLnBrk="0" fontAlgn="base" latinLnBrk="0" hangingPunct="0">
                        <a:lnSpc>
                          <a:spcPct val="100000"/>
                        </a:lnSpc>
                        <a:spcBef>
                          <a:spcPct val="20000"/>
                        </a:spcBef>
                        <a:spcAft>
                          <a:spcPct val="0"/>
                        </a:spcAft>
                        <a:buClrTx/>
                        <a:buSzTx/>
                        <a:buFontTx/>
                        <a:buNone/>
                        <a:tabLst/>
                        <a:defRPr/>
                      </a:pPr>
                      <a:r>
                        <a:rPr lang="es-AR" sz="2100" dirty="0">
                          <a:effectLst/>
                          <a:latin typeface="Arial "/>
                          <a:ea typeface="Times New Roman" panose="02020603050405020304" pitchFamily="18" charset="0"/>
                        </a:rPr>
                        <a:t>Que dicha recomendación se basa en que no se encuentra vigente actualmente ninguna norma legal que lo requiera;</a:t>
                      </a:r>
                      <a:endParaRPr lang="es-ES" sz="2100" dirty="0">
                        <a:effectLst/>
                        <a:latin typeface="Arial "/>
                        <a:ea typeface="Times New Roman" panose="02020603050405020304" pitchFamily="18" charset="0"/>
                      </a:endParaRPr>
                    </a:p>
                    <a:p>
                      <a:pPr indent="540000" algn="just"/>
                      <a:endParaRPr lang="es-AR" sz="2100" dirty="0">
                        <a:effectLst/>
                        <a:latin typeface="Arial "/>
                        <a:ea typeface="Times New Roman" panose="02020603050405020304" pitchFamily="18" charset="0"/>
                      </a:endParaRPr>
                    </a:p>
                    <a:p>
                      <a:pPr indent="540000" algn="just"/>
                      <a:r>
                        <a:rPr lang="es-AR" sz="2100" dirty="0">
                          <a:effectLst/>
                          <a:latin typeface="Arial "/>
                          <a:ea typeface="Times New Roman" panose="02020603050405020304" pitchFamily="18" charset="0"/>
                        </a:rPr>
                        <a:t>Que el Memorando </a:t>
                      </a:r>
                      <a:r>
                        <a:rPr lang="es-AR" sz="2100" dirty="0" err="1">
                          <a:effectLst/>
                          <a:latin typeface="Arial "/>
                          <a:ea typeface="Times New Roman" panose="02020603050405020304" pitchFamily="18" charset="0"/>
                        </a:rPr>
                        <a:t>Nº</a:t>
                      </a:r>
                      <a:r>
                        <a:rPr lang="es-AR" sz="2100" dirty="0">
                          <a:effectLst/>
                          <a:latin typeface="Arial "/>
                          <a:ea typeface="Times New Roman" panose="02020603050405020304" pitchFamily="18" charset="0"/>
                        </a:rPr>
                        <a:t> A-38 de la Secretaría Técnica de la FACPCE expone detalladamente los fundamentos de tal recomendación;</a:t>
                      </a:r>
                      <a:endParaRPr lang="es-ES" sz="2100" dirty="0">
                        <a:effectLst/>
                        <a:latin typeface="Arial "/>
                        <a:ea typeface="Times New Roman" panose="02020603050405020304" pitchFamily="18" charset="0"/>
                      </a:endParaRPr>
                    </a:p>
                    <a:p>
                      <a:pPr indent="540000" algn="just"/>
                      <a:endParaRPr lang="es-ES" sz="2100" dirty="0">
                        <a:effectLst/>
                        <a:latin typeface="Arial "/>
                        <a:ea typeface="Times New Roman" panose="02020603050405020304" pitchFamily="18" charset="0"/>
                      </a:endParaRPr>
                    </a:p>
                    <a:p>
                      <a:pPr indent="540000" algn="just"/>
                      <a:r>
                        <a:rPr lang="es-AR" sz="2100" dirty="0">
                          <a:effectLst/>
                          <a:latin typeface="Arial "/>
                          <a:ea typeface="Times New Roman" panose="02020603050405020304" pitchFamily="18" charset="0"/>
                        </a:rPr>
                        <a:t>Que por lo expuesto anteriormente, se considera conveniente eliminar la obligatoriedad de seguir colocando el citado párrafo en los informes de auditoria;</a:t>
                      </a:r>
                      <a:endParaRPr kumimoji="0" lang="es-ES" altLang="es-ES" sz="2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12978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D6420515-B0DC-4A69-B3CF-E0A63F8B6D37}"/>
              </a:ext>
            </a:extLst>
          </p:cNvPr>
          <p:cNvGraphicFramePr>
            <a:graphicFrameLocks noGrp="1"/>
          </p:cNvGraphicFramePr>
          <p:nvPr>
            <p:extLst>
              <p:ext uri="{D42A27DB-BD31-4B8C-83A1-F6EECF244321}">
                <p14:modId xmlns:p14="http://schemas.microsoft.com/office/powerpoint/2010/main" val="1950828944"/>
              </p:ext>
            </p:extLst>
          </p:nvPr>
        </p:nvGraphicFramePr>
        <p:xfrm>
          <a:off x="1233578" y="552091"/>
          <a:ext cx="9187131" cy="5916283"/>
        </p:xfrm>
        <a:graphic>
          <a:graphicData uri="http://schemas.openxmlformats.org/drawingml/2006/table">
            <a:tbl>
              <a:tblPr firstRow="1" bandRow="1">
                <a:tableStyleId>{5C22544A-7EE6-4342-B048-85BDC9FD1C3A}</a:tableStyleId>
              </a:tblPr>
              <a:tblGrid>
                <a:gridCol w="9187131">
                  <a:extLst>
                    <a:ext uri="{9D8B030D-6E8A-4147-A177-3AD203B41FA5}">
                      <a16:colId xmlns:a16="http://schemas.microsoft.com/office/drawing/2014/main" val="2424588845"/>
                    </a:ext>
                  </a:extLst>
                </a:gridCol>
              </a:tblGrid>
              <a:tr h="810883">
                <a:tc>
                  <a:txBody>
                    <a:bodyPr/>
                    <a:lstStyle/>
                    <a:p>
                      <a:r>
                        <a:rPr lang="es-ES" sz="3000" u="sng" dirty="0">
                          <a:solidFill>
                            <a:schemeClr val="tx1"/>
                          </a:solidFill>
                          <a:latin typeface="Arial" panose="020B0604020202020204" pitchFamily="34" charset="0"/>
                          <a:cs typeface="Arial" panose="020B0604020202020204" pitchFamily="34" charset="0"/>
                        </a:rPr>
                        <a:t>ESTRUCTURA </a:t>
                      </a:r>
                      <a:r>
                        <a:rPr lang="es-ES" sz="2000" b="1" u="none" dirty="0">
                          <a:solidFill>
                            <a:schemeClr val="tx1"/>
                          </a:solidFill>
                          <a:latin typeface="Arial" panose="020B0604020202020204" pitchFamily="34" charset="0"/>
                          <a:cs typeface="Arial" panose="020B0604020202020204" pitchFamily="34" charset="0"/>
                        </a:rPr>
                        <a:t>(cont.)</a:t>
                      </a:r>
                      <a:endParaRPr lang="es-ES" sz="2000" b="1" u="sng"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922514"/>
                  </a:ext>
                </a:extLst>
              </a:tr>
              <a:tr h="4827351">
                <a:tc>
                  <a:txBody>
                    <a:bodyPr/>
                    <a:lstStyle/>
                    <a:p>
                      <a:endParaRPr lang="es-ES" dirty="0"/>
                    </a:p>
                    <a:p>
                      <a:pPr marL="457200" marR="0" lvl="0" indent="-457200" algn="just" defTabSz="914431" rtl="0" eaLnBrk="1" fontAlgn="base" latinLnBrk="0" hangingPunct="1">
                        <a:lnSpc>
                          <a:spcPct val="100000"/>
                        </a:lnSpc>
                        <a:spcBef>
                          <a:spcPct val="50000"/>
                        </a:spcBef>
                        <a:spcAft>
                          <a:spcPct val="0"/>
                        </a:spcAft>
                        <a:buClrTx/>
                        <a:buSzTx/>
                        <a:buFont typeface="+mj-lt"/>
                        <a:buAutoNum type="arabicPeriod" startAt="4"/>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Herramienta para Estudios Profesionales con pautas a profesionales para el control final de la exposición de los Estados Contables y del texto del Informe del Auditor.</a:t>
                      </a:r>
                    </a:p>
                    <a:p>
                      <a:pPr marL="457200" marR="0" lvl="0" indent="-457200" algn="just" defTabSz="914431" rtl="0" eaLnBrk="1" fontAlgn="base" latinLnBrk="0" hangingPunct="1">
                        <a:lnSpc>
                          <a:spcPct val="100000"/>
                        </a:lnSpc>
                        <a:spcBef>
                          <a:spcPct val="50000"/>
                        </a:spcBef>
                        <a:spcAft>
                          <a:spcPct val="0"/>
                        </a:spcAft>
                        <a:buClrTx/>
                        <a:buSzTx/>
                        <a:buFont typeface="+mj-lt"/>
                        <a:buAutoNum type="arabicPeriod" startAt="4"/>
                        <a:tabLst/>
                        <a:defRPr/>
                      </a:pPr>
                      <a:endPar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31" rtl="0" eaLnBrk="1" fontAlgn="base" latinLnBrk="0" hangingPunct="1">
                        <a:lnSpc>
                          <a:spcPct val="100000"/>
                        </a:lnSpc>
                        <a:spcBef>
                          <a:spcPct val="50000"/>
                        </a:spcBef>
                        <a:spcAft>
                          <a:spcPct val="0"/>
                        </a:spcAft>
                        <a:buClrTx/>
                        <a:buSzTx/>
                        <a:buFont typeface="+mj-lt"/>
                        <a:buAutoNum type="arabicPeriod" startAt="4"/>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Trabajos Profesionales en formato electrónico. Legalización, recomendaciones para su uso y validación por parte de los usuarios. Memorando de S.T. FACPCE </a:t>
                      </a:r>
                      <a:r>
                        <a:rPr kumimoji="0" lang="es-ES" altLang="es-E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a:t>
                      </a: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O-4.</a:t>
                      </a:r>
                    </a:p>
                    <a:p>
                      <a:pPr marL="457200" marR="0" lvl="0" indent="-457200" algn="just" defTabSz="914431" rtl="0" eaLnBrk="1" fontAlgn="base" latinLnBrk="0" hangingPunct="1">
                        <a:lnSpc>
                          <a:spcPct val="100000"/>
                        </a:lnSpc>
                        <a:spcBef>
                          <a:spcPct val="50000"/>
                        </a:spcBef>
                        <a:spcAft>
                          <a:spcPct val="0"/>
                        </a:spcAft>
                        <a:buClrTx/>
                        <a:buSzTx/>
                        <a:buFont typeface="+mj-lt"/>
                        <a:buAutoNum type="arabicPeriod" startAt="4"/>
                        <a:tabLst/>
                        <a:defRPr/>
                      </a:pPr>
                      <a:endPar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just" defTabSz="914431" rtl="0" eaLnBrk="1" fontAlgn="base" latinLnBrk="0" hangingPunct="1">
                        <a:lnSpc>
                          <a:spcPct val="100000"/>
                        </a:lnSpc>
                        <a:spcBef>
                          <a:spcPct val="50000"/>
                        </a:spcBef>
                        <a:spcAft>
                          <a:spcPct val="0"/>
                        </a:spcAft>
                        <a:buClrTx/>
                        <a:buSzTx/>
                        <a:buFont typeface="+mj-lt"/>
                        <a:buAutoNum type="arabicPeriod" startAt="4"/>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Anexo – Resoluciones Técnicas, Informes e Interpretaciones - FACPCE, Memorandos de Secretaria Tecnica FACPCE.</a:t>
                      </a:r>
                      <a:endParaRPr lang="es-ES" dirty="0"/>
                    </a:p>
                    <a:p>
                      <a:endParaRPr lang="es-ES" dirty="0"/>
                    </a:p>
                    <a:p>
                      <a:endParaRPr lang="es-ES" dirty="0"/>
                    </a:p>
                  </a:txBody>
                  <a:tcPr/>
                </a:tc>
                <a:extLst>
                  <a:ext uri="{0D108BD9-81ED-4DB2-BD59-A6C34878D82A}">
                    <a16:rowId xmlns:a16="http://schemas.microsoft.com/office/drawing/2014/main" val="982344317"/>
                  </a:ext>
                </a:extLst>
              </a:tr>
            </a:tbl>
          </a:graphicData>
        </a:graphic>
      </p:graphicFrame>
    </p:spTree>
    <p:extLst>
      <p:ext uri="{BB962C8B-B14F-4D97-AF65-F5344CB8AC3E}">
        <p14:creationId xmlns:p14="http://schemas.microsoft.com/office/powerpoint/2010/main" val="258747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364892407"/>
              </p:ext>
            </p:extLst>
          </p:nvPr>
        </p:nvGraphicFramePr>
        <p:xfrm>
          <a:off x="1045029" y="625151"/>
          <a:ext cx="9405257" cy="5603847"/>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74647">
                <a:tc>
                  <a:txBody>
                    <a:bodyPr/>
                    <a:lstStyle/>
                    <a:p>
                      <a:pPr algn="ctr"/>
                      <a:r>
                        <a:rPr lang="es-ES_tradnl" altLang="es-ES" sz="3000" b="1" dirty="0">
                          <a:solidFill>
                            <a:schemeClr val="tx1"/>
                          </a:solidFill>
                          <a:latin typeface="Arial "/>
                          <a:cs typeface="Arial" panose="020B0604020202020204" pitchFamily="34" charset="0"/>
                        </a:rPr>
                        <a:t>Resolución General N°1.281 </a:t>
                      </a:r>
                      <a:r>
                        <a:rPr lang="es-ES_tradnl" altLang="es-ES" sz="2000" b="1" dirty="0">
                          <a:solidFill>
                            <a:schemeClr val="tx1"/>
                          </a:solidFill>
                          <a:latin typeface="Arial "/>
                          <a:cs typeface="Arial" panose="020B0604020202020204" pitchFamily="34" charset="0"/>
                        </a:rPr>
                        <a:t>(parte pertinente)</a:t>
                      </a:r>
                      <a:endParaRPr lang="es-ES" sz="2000" b="1" dirty="0">
                        <a:solidFill>
                          <a:schemeClr val="tx1"/>
                        </a:solidFill>
                        <a:latin typeface="Arial "/>
                      </a:endParaRPr>
                    </a:p>
                  </a:txBody>
                  <a:tcPr/>
                </a:tc>
                <a:extLst>
                  <a:ext uri="{0D108BD9-81ED-4DB2-BD59-A6C34878D82A}">
                    <a16:rowId xmlns:a16="http://schemas.microsoft.com/office/drawing/2014/main" val="2945704819"/>
                  </a:ext>
                </a:extLst>
              </a:tr>
              <a:tr h="4846439">
                <a:tc>
                  <a:txBody>
                    <a:bodyPr/>
                    <a:lstStyle/>
                    <a:p>
                      <a:r>
                        <a:rPr lang="es-AR" sz="1800" dirty="0">
                          <a:effectLst/>
                          <a:latin typeface="Arial "/>
                          <a:ea typeface="Times New Roman" panose="02020603050405020304" pitchFamily="18" charset="0"/>
                        </a:rPr>
                        <a:t>POR TODO ELLO</a:t>
                      </a:r>
                      <a:endParaRPr lang="es-ES" sz="1800" dirty="0">
                        <a:effectLst/>
                        <a:latin typeface="Arial "/>
                        <a:ea typeface="Times New Roman" panose="02020603050405020304" pitchFamily="18" charset="0"/>
                      </a:endParaRPr>
                    </a:p>
                    <a:p>
                      <a:r>
                        <a:rPr lang="es-AR" sz="1800" dirty="0">
                          <a:effectLst/>
                          <a:latin typeface="Arial "/>
                          <a:ea typeface="Times New Roman" panose="02020603050405020304" pitchFamily="18" charset="0"/>
                        </a:rPr>
                        <a:t> </a:t>
                      </a:r>
                      <a:endParaRPr lang="es-ES" sz="1800" dirty="0">
                        <a:effectLst/>
                        <a:latin typeface="Arial "/>
                        <a:ea typeface="Times New Roman" panose="02020603050405020304" pitchFamily="18" charset="0"/>
                      </a:endParaRPr>
                    </a:p>
                    <a:p>
                      <a:pPr algn="ctr"/>
                      <a:r>
                        <a:rPr lang="es-AR" sz="1800" dirty="0">
                          <a:effectLst/>
                          <a:latin typeface="Arial "/>
                          <a:ea typeface="Times New Roman" panose="02020603050405020304" pitchFamily="18" charset="0"/>
                        </a:rPr>
                        <a:t>EL CONSEJO DIRECTIVO DEL</a:t>
                      </a:r>
                      <a:endParaRPr lang="es-ES" sz="1800" dirty="0">
                        <a:effectLst/>
                        <a:latin typeface="Arial "/>
                        <a:ea typeface="Times New Roman" panose="02020603050405020304" pitchFamily="18" charset="0"/>
                      </a:endParaRPr>
                    </a:p>
                    <a:p>
                      <a:pPr algn="ctr"/>
                      <a:r>
                        <a:rPr lang="es-AR" sz="1800" dirty="0">
                          <a:effectLst/>
                          <a:latin typeface="Arial "/>
                          <a:ea typeface="Times New Roman" panose="02020603050405020304" pitchFamily="18" charset="0"/>
                        </a:rPr>
                        <a:t>CONSEJO PROFESIONAL DE CIENCIAS ECONÓMICAS DE SALTA</a:t>
                      </a:r>
                      <a:endParaRPr lang="es-ES" sz="1800" dirty="0">
                        <a:effectLst/>
                        <a:latin typeface="Arial "/>
                        <a:ea typeface="Times New Roman" panose="02020603050405020304" pitchFamily="18" charset="0"/>
                      </a:endParaRPr>
                    </a:p>
                    <a:p>
                      <a:pPr algn="ctr"/>
                      <a:r>
                        <a:rPr lang="es-AR" sz="1800" dirty="0">
                          <a:effectLst/>
                          <a:latin typeface="Arial "/>
                          <a:ea typeface="Times New Roman" panose="02020603050405020304" pitchFamily="18" charset="0"/>
                        </a:rPr>
                        <a:t>R E S U E L V E :</a:t>
                      </a:r>
                      <a:endParaRPr lang="es-ES" sz="1800" dirty="0">
                        <a:effectLst/>
                        <a:latin typeface="Arial "/>
                        <a:ea typeface="Times New Roman" panose="02020603050405020304" pitchFamily="18" charset="0"/>
                      </a:endParaRPr>
                    </a:p>
                    <a:p>
                      <a:pPr algn="ctr"/>
                      <a:r>
                        <a:rPr lang="es-AR" sz="1800" dirty="0">
                          <a:effectLst/>
                          <a:latin typeface="Arial "/>
                          <a:ea typeface="Times New Roman" panose="02020603050405020304" pitchFamily="18" charset="0"/>
                        </a:rPr>
                        <a:t> </a:t>
                      </a:r>
                      <a:endParaRPr lang="es-ES" sz="1800" dirty="0">
                        <a:effectLst/>
                        <a:latin typeface="Arial "/>
                        <a:ea typeface="Times New Roman" panose="02020603050405020304" pitchFamily="18" charset="0"/>
                      </a:endParaRPr>
                    </a:p>
                    <a:p>
                      <a:pPr algn="just"/>
                      <a:r>
                        <a:rPr lang="es-AR" sz="1800" b="1" dirty="0">
                          <a:effectLst/>
                          <a:latin typeface="Arial "/>
                          <a:ea typeface="Times New Roman" panose="02020603050405020304" pitchFamily="18" charset="0"/>
                        </a:rPr>
                        <a:t>ARTICULO 1°:</a:t>
                      </a:r>
                      <a:r>
                        <a:rPr lang="es-AR" sz="1800" dirty="0">
                          <a:effectLst/>
                          <a:latin typeface="Arial "/>
                          <a:ea typeface="Times New Roman" panose="02020603050405020304" pitchFamily="18" charset="0"/>
                        </a:rPr>
                        <a:t> Disponer que </a:t>
                      </a:r>
                      <a:r>
                        <a:rPr lang="es-AR" sz="1800" i="1" u="sng" dirty="0">
                          <a:effectLst>
                            <a:outerShdw blurRad="38100" dist="38100" dir="2700000" algn="tl">
                              <a:srgbClr val="000000">
                                <a:alpha val="43137"/>
                              </a:srgbClr>
                            </a:outerShdw>
                          </a:effectLst>
                          <a:latin typeface="Arial "/>
                          <a:ea typeface="Times New Roman" panose="02020603050405020304" pitchFamily="18" charset="0"/>
                        </a:rPr>
                        <a:t>no es obligatorio dejar constancia en los informes de auditoria, si los estados contables surgen o no de registros contables, y si los mismos son llevados de acuerdo con las normas legales vigentes</a:t>
                      </a:r>
                      <a:r>
                        <a:rPr lang="es-AR" sz="1800" dirty="0">
                          <a:effectLst/>
                          <a:latin typeface="Arial "/>
                          <a:ea typeface="Times New Roman" panose="02020603050405020304" pitchFamily="18" charset="0"/>
                        </a:rPr>
                        <a:t>, excepto que un organismo de control así lo requiera.</a:t>
                      </a:r>
                      <a:endParaRPr lang="es-ES" sz="1800" dirty="0">
                        <a:effectLst/>
                        <a:latin typeface="Arial "/>
                        <a:ea typeface="Times New Roman" panose="02020603050405020304" pitchFamily="18" charset="0"/>
                      </a:endParaRPr>
                    </a:p>
                    <a:p>
                      <a:pPr algn="just"/>
                      <a:r>
                        <a:rPr lang="es-AR" sz="1800" dirty="0">
                          <a:effectLst/>
                          <a:latin typeface="Arial "/>
                          <a:ea typeface="Times New Roman" panose="02020603050405020304" pitchFamily="18" charset="0"/>
                        </a:rPr>
                        <a:t> </a:t>
                      </a:r>
                      <a:endParaRPr lang="es-ES" sz="1800" dirty="0">
                        <a:effectLst/>
                        <a:latin typeface="Arial "/>
                        <a:ea typeface="Times New Roman" panose="02020603050405020304" pitchFamily="18" charset="0"/>
                      </a:endParaRPr>
                    </a:p>
                    <a:p>
                      <a:pPr algn="just"/>
                      <a:r>
                        <a:rPr lang="es-AR" sz="1800" b="1" dirty="0">
                          <a:effectLst/>
                          <a:latin typeface="Arial "/>
                          <a:ea typeface="Times New Roman" panose="02020603050405020304" pitchFamily="18" charset="0"/>
                        </a:rPr>
                        <a:t>ARTICULO 2°:</a:t>
                      </a:r>
                      <a:r>
                        <a:rPr lang="es-AR" sz="1800" dirty="0">
                          <a:effectLst/>
                          <a:latin typeface="Arial "/>
                          <a:ea typeface="Times New Roman" panose="02020603050405020304" pitchFamily="18" charset="0"/>
                        </a:rPr>
                        <a:t> Disponer que no es causal de denegación del pedido de certificación de firma, la falta de constancia en los informes de auditoria de la mención de la expresión si los estados contables surgen o no de registros contables.</a:t>
                      </a:r>
                      <a:endParaRPr lang="es-ES" sz="1800" dirty="0">
                        <a:effectLst/>
                        <a:latin typeface="Arial "/>
                        <a:ea typeface="Times New Roman" panose="02020603050405020304" pitchFamily="18" charset="0"/>
                      </a:endParaRPr>
                    </a:p>
                    <a:p>
                      <a:pPr algn="just"/>
                      <a:r>
                        <a:rPr lang="es-AR" sz="1800" dirty="0">
                          <a:effectLst/>
                          <a:latin typeface="Arial "/>
                          <a:ea typeface="Times New Roman" panose="02020603050405020304" pitchFamily="18" charset="0"/>
                        </a:rPr>
                        <a:t> </a:t>
                      </a:r>
                      <a:endParaRPr lang="es-ES" sz="1800" dirty="0">
                        <a:effectLst/>
                        <a:latin typeface="Arial "/>
                        <a:ea typeface="Times New Roman" panose="02020603050405020304" pitchFamily="18" charset="0"/>
                      </a:endParaRPr>
                    </a:p>
                    <a:p>
                      <a:pPr algn="just"/>
                      <a:r>
                        <a:rPr lang="es-AR" sz="1800" b="1" dirty="0">
                          <a:effectLst/>
                          <a:latin typeface="Arial "/>
                          <a:ea typeface="Times New Roman" panose="02020603050405020304" pitchFamily="18" charset="0"/>
                        </a:rPr>
                        <a:t>ARTICULO 3°:</a:t>
                      </a:r>
                      <a:r>
                        <a:rPr lang="es-AR" sz="1800" dirty="0">
                          <a:effectLst/>
                          <a:latin typeface="Arial "/>
                          <a:ea typeface="Times New Roman" panose="02020603050405020304" pitchFamily="18" charset="0"/>
                        </a:rPr>
                        <a:t> Modificar los Anexos A. y B de la Resolución General </a:t>
                      </a:r>
                      <a:r>
                        <a:rPr lang="es-AR" sz="1800" dirty="0" err="1">
                          <a:effectLst/>
                          <a:latin typeface="Arial "/>
                          <a:ea typeface="Times New Roman" panose="02020603050405020304" pitchFamily="18" charset="0"/>
                        </a:rPr>
                        <a:t>Nº</a:t>
                      </a:r>
                      <a:r>
                        <a:rPr lang="es-AR" sz="1800" dirty="0">
                          <a:effectLst/>
                          <a:latin typeface="Arial "/>
                          <a:ea typeface="Times New Roman" panose="02020603050405020304" pitchFamily="18" charset="0"/>
                        </a:rPr>
                        <a:t> 1.022 del 24 de Marzo de 1.997, en sus partes pertinentes, con los alcances de lo dispuesto en los artículos 1º y 2º de la presente Resolución General.</a:t>
                      </a: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147892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538866381"/>
              </p:ext>
            </p:extLst>
          </p:nvPr>
        </p:nvGraphicFramePr>
        <p:xfrm>
          <a:off x="1045029" y="625152"/>
          <a:ext cx="9405257" cy="5906760"/>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770467">
                <a:tc>
                  <a:txBody>
                    <a:bodyPr/>
                    <a:lstStyle/>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Legalización y Certificación – </a:t>
                      </a:r>
                    </a:p>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Significado de la intervención de la Secretaria Técnica</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3986520">
                <a:tc>
                  <a:txBody>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alcance de la función de autenticación de firmas por parte del Consejo, es el de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certificar que quien ha firmado el informe sobre </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estados contables,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es un profesional matriculado</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por ende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habilitado,</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que no registra sanciones disciplinarias que lo inhabiliten para el ejercicio profesional. </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Esta función le corresponde al Consejo en virtud del art. 21, inc. b) de la Ley Nacional 20.488 que dice: “Art.. 21.- Corresponderá a los Consejos Profesionales de Ciencias Económicas dentro de su respectivas jurisdicciones: … b) Crear, cuando corresponda, y llevar las matrículas correspondientes a los profesionales a que se refiere la presente ley”. </a:t>
                      </a: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3867604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505439227"/>
              </p:ext>
            </p:extLst>
          </p:nvPr>
        </p:nvGraphicFramePr>
        <p:xfrm>
          <a:off x="1045029" y="625152"/>
          <a:ext cx="9405257" cy="5906760"/>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770467">
                <a:tc>
                  <a:txBody>
                    <a:bodyPr/>
                    <a:lstStyle/>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Legalización y Certificación – </a:t>
                      </a:r>
                    </a:p>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Significado de la intervención de la Secretaria Técnica</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39865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su parte, el inc. i) del mismo artículo dispone: “Certificar las mismas y legalizar los dictámenes expedidos por los profesionales matriculados cuando tal requisito sea exigido”. </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Secretaría Técnica del Consejo </a:t>
                      </a:r>
                      <a:r>
                        <a:rPr kumimoji="0" lang="es-ES" altLang="es-ES" sz="23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solo tiene en su poder elementos que le permiten verificar únicamente que los aspectos formales mínimos exigidos por la normativa técnica y profesional hayan sido respetados a tenor  del contenido de la información presentada.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Pero en ningún caso puede analizar la corrección técnica de las prácticas </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utilizadas,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136624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3100958439"/>
              </p:ext>
            </p:extLst>
          </p:nvPr>
        </p:nvGraphicFramePr>
        <p:xfrm>
          <a:off x="1045029" y="625152"/>
          <a:ext cx="9405257" cy="5906760"/>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770467">
                <a:tc>
                  <a:txBody>
                    <a:bodyPr/>
                    <a:lstStyle/>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Legalización y Certificación – </a:t>
                      </a:r>
                    </a:p>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Significado de la intervención de la Secretaria Técnica</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39865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…tanto para la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elaboración</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 los estados contables u otra información sometida a revisión y dictamen cuanto para la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fundamentación</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del informe profesional del matriculado, ya que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no cuenta con los elementos necesarios para hacerlo ni es ese el propósito asignado por las normas vigentes.</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profesional </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auditor asume la </a:t>
                      </a:r>
                      <a:r>
                        <a:rPr kumimoji="0" lang="es-ES" altLang="es-ES" sz="2200" b="0" i="1"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responsabilidad</a:t>
                      </a:r>
                      <a:r>
                        <a:rPr kumimoji="0" lang="es-ES" altLang="es-ES" sz="2200" b="0" i="1"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 la tarea realizada, y en los casos de infracciones a las normas de ética profesional se juzgarán por el Tribunal de Ética.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136862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1048257813"/>
              </p:ext>
            </p:extLst>
          </p:nvPr>
        </p:nvGraphicFramePr>
        <p:xfrm>
          <a:off x="1045029" y="625152"/>
          <a:ext cx="9405257" cy="5495730"/>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1359771">
                <a:tc>
                  <a:txBody>
                    <a:bodyPr/>
                    <a:lstStyle/>
                    <a:p>
                      <a:pPr algn="ct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Copia para el archivo del Profesional. Resolución Técnica </a:t>
                      </a:r>
                      <a:r>
                        <a:rPr kumimoji="0" lang="es-ES_tradnl" altLang="es-ES" sz="4000" b="0" i="0" u="none" strike="noStrike" kern="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Nº</a:t>
                      </a:r>
                      <a:r>
                        <a:rPr kumimoji="0" lang="es-ES_tradnl" altLang="es-ES" sz="40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37</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413595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s-ES" altLang="es-E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26301032"/>
                  </a:ext>
                </a:extLst>
              </a:tr>
            </a:tbl>
          </a:graphicData>
        </a:graphic>
      </p:graphicFrame>
      <p:pic>
        <p:nvPicPr>
          <p:cNvPr id="2" name="Imagen 1">
            <a:extLst>
              <a:ext uri="{FF2B5EF4-FFF2-40B4-BE49-F238E27FC236}">
                <a16:creationId xmlns:a16="http://schemas.microsoft.com/office/drawing/2014/main" id="{EFF07320-7B0C-46BC-B1A4-632C5FC3C9B8}"/>
              </a:ext>
            </a:extLst>
          </p:cNvPr>
          <p:cNvPicPr>
            <a:picLocks noChangeAspect="1"/>
          </p:cNvPicPr>
          <p:nvPr/>
        </p:nvPicPr>
        <p:blipFill>
          <a:blip r:embed="rId2"/>
          <a:stretch>
            <a:fillRect/>
          </a:stretch>
        </p:blipFill>
        <p:spPr>
          <a:xfrm>
            <a:off x="2862943" y="2451989"/>
            <a:ext cx="5769428" cy="2931773"/>
          </a:xfrm>
          <a:prstGeom prst="rect">
            <a:avLst/>
          </a:prstGeom>
        </p:spPr>
      </p:pic>
    </p:spTree>
    <p:extLst>
      <p:ext uri="{BB962C8B-B14F-4D97-AF65-F5344CB8AC3E}">
        <p14:creationId xmlns:p14="http://schemas.microsoft.com/office/powerpoint/2010/main" val="382184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CBE9780-A379-4457-B0DC-B896F0FA7346}"/>
              </a:ext>
            </a:extLst>
          </p:cNvPr>
          <p:cNvGraphicFramePr>
            <a:graphicFrameLocks noGrp="1"/>
          </p:cNvGraphicFramePr>
          <p:nvPr>
            <p:extLst>
              <p:ext uri="{D42A27DB-BD31-4B8C-83A1-F6EECF244321}">
                <p14:modId xmlns:p14="http://schemas.microsoft.com/office/powerpoint/2010/main" val="731134468"/>
              </p:ext>
            </p:extLst>
          </p:nvPr>
        </p:nvGraphicFramePr>
        <p:xfrm>
          <a:off x="2032000" y="719666"/>
          <a:ext cx="8128000" cy="56692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18647418"/>
                    </a:ext>
                  </a:extLst>
                </a:gridCol>
              </a:tblGrid>
              <a:tr h="370840">
                <a:tc>
                  <a:txBody>
                    <a:bodyPr/>
                    <a:lstStyle/>
                    <a:p>
                      <a:endParaRPr lang="es-ES" dirty="0"/>
                    </a:p>
                    <a:p>
                      <a:endParaRPr lang="es-ES" dirty="0"/>
                    </a:p>
                    <a:p>
                      <a:endParaRPr lang="es-ES" dirty="0"/>
                    </a:p>
                    <a:p>
                      <a:pPr algn="ctr"/>
                      <a:endParaRPr kumimoji="0" lang="es-MX" altLang="es-ES" sz="4000" b="1" i="0" u="none" strike="noStrike" kern="0" cap="none" spc="0" normalizeH="0" baseline="0" noProof="0" dirty="0">
                        <a:ln>
                          <a:noFill/>
                        </a:ln>
                        <a:solidFill>
                          <a:srgbClr val="000000"/>
                        </a:solidFill>
                        <a:effectLst/>
                        <a:uLnTx/>
                        <a:uFillTx/>
                        <a:latin typeface="Arial "/>
                        <a:ea typeface="+mj-ea"/>
                        <a:cs typeface="+mj-cs"/>
                      </a:endParaRPr>
                    </a:p>
                    <a:p>
                      <a:pPr algn="ctr"/>
                      <a:r>
                        <a:rPr kumimoji="0" lang="es-MX" altLang="es-ES" sz="4000" b="1" i="0" u="none" strike="noStrike" kern="0" cap="none" spc="0" normalizeH="0" baseline="0" noProof="0" dirty="0">
                          <a:ln>
                            <a:noFill/>
                          </a:ln>
                          <a:solidFill>
                            <a:srgbClr val="000000"/>
                          </a:solidFill>
                          <a:effectLst/>
                          <a:uLnTx/>
                          <a:uFillTx/>
                          <a:latin typeface="Arial "/>
                          <a:ea typeface="+mj-ea"/>
                          <a:cs typeface="+mj-cs"/>
                        </a:rPr>
                        <a:t>Recomendaciones </a:t>
                      </a:r>
                    </a:p>
                    <a:p>
                      <a:pPr algn="ctr"/>
                      <a:r>
                        <a:rPr kumimoji="0" lang="es-MX" altLang="es-ES" sz="4000" b="1" i="0" u="none" strike="noStrike" kern="0" cap="none" spc="0" normalizeH="0" baseline="0" noProof="0" dirty="0">
                          <a:ln>
                            <a:noFill/>
                          </a:ln>
                          <a:solidFill>
                            <a:srgbClr val="000000"/>
                          </a:solidFill>
                          <a:effectLst/>
                          <a:uLnTx/>
                          <a:uFillTx/>
                          <a:latin typeface="Arial "/>
                          <a:ea typeface="+mj-ea"/>
                          <a:cs typeface="+mj-cs"/>
                        </a:rPr>
                        <a:t>más frecuentes resultantes </a:t>
                      </a:r>
                    </a:p>
                    <a:p>
                      <a:pPr algn="ctr"/>
                      <a:r>
                        <a:rPr kumimoji="0" lang="es-MX" altLang="es-ES" sz="4000" b="1" i="0" u="none" strike="noStrike" kern="0" cap="none" spc="0" normalizeH="0" baseline="0" noProof="0" dirty="0">
                          <a:ln>
                            <a:noFill/>
                          </a:ln>
                          <a:solidFill>
                            <a:srgbClr val="000000"/>
                          </a:solidFill>
                          <a:effectLst/>
                          <a:uLnTx/>
                          <a:uFillTx/>
                          <a:latin typeface="Arial "/>
                          <a:ea typeface="+mj-ea"/>
                          <a:cs typeface="+mj-cs"/>
                        </a:rPr>
                        <a:t>de la tramitación de actuaciones profesionales</a:t>
                      </a:r>
                    </a:p>
                    <a:p>
                      <a:pPr algn="ctr"/>
                      <a:endParaRPr lang="es-ES" sz="4000" b="1" dirty="0">
                        <a:latin typeface="Arial "/>
                      </a:endParaRPr>
                    </a:p>
                    <a:p>
                      <a:endParaRPr lang="es-ES" dirty="0"/>
                    </a:p>
                    <a:p>
                      <a:endParaRPr lang="es-ES" dirty="0"/>
                    </a:p>
                    <a:p>
                      <a:endParaRPr lang="es-ES" dirty="0"/>
                    </a:p>
                    <a:p>
                      <a:endParaRPr lang="es-ES" dirty="0"/>
                    </a:p>
                  </a:txBody>
                  <a:tcPr/>
                </a:tc>
                <a:extLst>
                  <a:ext uri="{0D108BD9-81ED-4DB2-BD59-A6C34878D82A}">
                    <a16:rowId xmlns:a16="http://schemas.microsoft.com/office/drawing/2014/main" val="224611072"/>
                  </a:ext>
                </a:extLst>
              </a:tr>
            </a:tbl>
          </a:graphicData>
        </a:graphic>
      </p:graphicFrame>
      <p:sp>
        <p:nvSpPr>
          <p:cNvPr id="2" name="Rectángulo: esquinas redondeadas 1">
            <a:extLst>
              <a:ext uri="{FF2B5EF4-FFF2-40B4-BE49-F238E27FC236}">
                <a16:creationId xmlns:a16="http://schemas.microsoft.com/office/drawing/2014/main" id="{CD6CE504-2A23-4879-B2D7-2AE82067ADB4}"/>
              </a:ext>
            </a:extLst>
          </p:cNvPr>
          <p:cNvSpPr/>
          <p:nvPr/>
        </p:nvSpPr>
        <p:spPr>
          <a:xfrm>
            <a:off x="2309567" y="933254"/>
            <a:ext cx="1282046" cy="735290"/>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032387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3822587212"/>
              </p:ext>
            </p:extLst>
          </p:nvPr>
        </p:nvGraphicFramePr>
        <p:xfrm>
          <a:off x="1026367" y="699795"/>
          <a:ext cx="9451911" cy="5974381"/>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62589">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411792">
                <a:tc>
                  <a:txBody>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s-ES" altLang="es-ES" sz="21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I – ESTADOS CONTABLES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Carátula</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Omisión</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No se menciona el plazo de duración de la sociedad (art. 62 Ley </a:t>
                      </a:r>
                      <a:r>
                        <a:rPr kumimoji="0" lang="es-ES" altLang="es-ES" sz="2000" b="0" i="0" u="none" strike="noStrike" kern="0" cap="none" spc="0" normalizeH="0" baseline="0" noProof="0" dirty="0" err="1">
                          <a:ln>
                            <a:noFill/>
                          </a:ln>
                          <a:solidFill>
                            <a:srgbClr val="000000"/>
                          </a:solidFill>
                          <a:effectLst/>
                          <a:uLnTx/>
                          <a:uFillTx/>
                          <a:latin typeface="Arial" panose="020B0604020202020204" pitchFamily="34" charset="0"/>
                        </a:rPr>
                        <a:t>Nº</a:t>
                      </a: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 19.550)</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Omisión o error en otros datos: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Denominación del ente</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Domicilio legal</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Actividad Principal</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Ejercicio Económico </a:t>
                      </a:r>
                      <a:r>
                        <a:rPr kumimoji="0" lang="es-ES" altLang="es-ES" sz="2000" b="0" i="0" u="none" strike="noStrike" kern="0" cap="none" spc="0" normalizeH="0" baseline="0" noProof="0" dirty="0" err="1">
                          <a:ln>
                            <a:noFill/>
                          </a:ln>
                          <a:solidFill>
                            <a:srgbClr val="000000"/>
                          </a:solidFill>
                          <a:effectLst/>
                          <a:uLnTx/>
                          <a:uFillTx/>
                          <a:latin typeface="Arial" panose="020B0604020202020204" pitchFamily="34" charset="0"/>
                        </a:rPr>
                        <a:t>nº</a:t>
                      </a:r>
                      <a:endPar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endParaRP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Fecha de inicio y de cierre</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Ejercicio Irregular</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rPr>
                        <a:t>Períodos intermedios</a:t>
                      </a:r>
                    </a:p>
                    <a:p>
                      <a:pPr marL="914400" marR="0" lvl="2" indent="0" algn="l" defTabSz="914400" rtl="0" eaLnBrk="1" fontAlgn="base" latinLnBrk="0" hangingPunct="1">
                        <a:lnSpc>
                          <a:spcPct val="90000"/>
                        </a:lnSpc>
                        <a:spcBef>
                          <a:spcPct val="20000"/>
                        </a:spcBef>
                        <a:spcAft>
                          <a:spcPct val="0"/>
                        </a:spcAft>
                        <a:buClrTx/>
                        <a:buSzTx/>
                        <a:buFontTx/>
                        <a:buNone/>
                        <a:tabLst/>
                        <a:defRPr/>
                      </a:pPr>
                      <a:endParaRPr kumimoji="0" lang="es-ES" altLang="es-ES" sz="2000" b="0" i="0" u="none" strike="noStrike" kern="0" cap="none" spc="0" normalizeH="0" baseline="0" noProof="0" dirty="0">
                        <a:ln>
                          <a:noFill/>
                        </a:ln>
                        <a:solidFill>
                          <a:srgbClr val="000000"/>
                        </a:solidFill>
                        <a:effectLst/>
                        <a:uLnTx/>
                        <a:uFillTx/>
                        <a:latin typeface="Arial" panose="020B0604020202020204" pitchFamily="34" charset="0"/>
                      </a:endParaRPr>
                    </a:p>
                    <a:p>
                      <a:pPr marL="0" marR="0" lvl="2" indent="0" algn="just" defTabSz="914400" rtl="0" eaLnBrk="1" fontAlgn="base" latinLnBrk="0" hangingPunct="1">
                        <a:lnSpc>
                          <a:spcPct val="90000"/>
                        </a:lnSpc>
                        <a:spcBef>
                          <a:spcPct val="20000"/>
                        </a:spcBef>
                        <a:spcAft>
                          <a:spcPct val="0"/>
                        </a:spcAft>
                        <a:buClrTx/>
                        <a:buSzTx/>
                        <a:buFontTx/>
                        <a:buNone/>
                        <a:tabLst/>
                        <a:defRPr/>
                      </a:pPr>
                      <a:r>
                        <a:rPr kumimoji="0" lang="es-ES" altLang="es-ES" sz="1400" b="0" i="0" u="none" strike="noStrike" kern="0" cap="none" spc="0" normalizeH="0" baseline="0" noProof="0" dirty="0">
                          <a:ln>
                            <a:noFill/>
                          </a:ln>
                          <a:solidFill>
                            <a:srgbClr val="000000"/>
                          </a:solidFill>
                          <a:effectLst/>
                          <a:uLnTx/>
                          <a:uFillTx/>
                          <a:latin typeface="Arial" panose="020B0604020202020204" pitchFamily="34" charset="0"/>
                        </a:rPr>
                        <a:t>(*) No incluye todos los requisitos enumerados en la primera columna del </a:t>
                      </a:r>
                      <a:r>
                        <a:rPr kumimoji="0" lang="es-ES" alt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Anexo A del Reglamento de Certificación de Firmas aprobado por Resolución General Nº1022 modificada por la Resolución General N°1281.</a:t>
                      </a:r>
                    </a:p>
                    <a:p>
                      <a:pPr marL="0" marR="0" lvl="2" indent="0" algn="just" defTabSz="914400" rtl="0" eaLnBrk="1" fontAlgn="base" latinLnBrk="0" hangingPunct="1">
                        <a:lnSpc>
                          <a:spcPct val="90000"/>
                        </a:lnSpc>
                        <a:spcBef>
                          <a:spcPct val="20000"/>
                        </a:spcBef>
                        <a:spcAft>
                          <a:spcPct val="0"/>
                        </a:spcAft>
                        <a:buClrTx/>
                        <a:buSzTx/>
                        <a:buFontTx/>
                        <a:buNone/>
                        <a:tabLst/>
                        <a:defRPr/>
                      </a:pPr>
                      <a:endParaRPr kumimoji="0" lang="es-ES" sz="15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2" indent="0" algn="just" defTabSz="914400" rtl="0" eaLnBrk="1" fontAlgn="base" latinLnBrk="0" hangingPunct="1">
                        <a:lnSpc>
                          <a:spcPct val="90000"/>
                        </a:lnSpc>
                        <a:spcBef>
                          <a:spcPct val="20000"/>
                        </a:spcBef>
                        <a:spcAft>
                          <a:spcPct val="0"/>
                        </a:spcAft>
                        <a:buClrTx/>
                        <a:buSzTx/>
                        <a:buFontTx/>
                        <a:buNone/>
                        <a:tabLst/>
                        <a:defRPr/>
                      </a:pPr>
                      <a:r>
                        <a:rPr kumimoji="0" lang="es-ES" sz="15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La enumeración aquí presentada es meramente enunciativa</a:t>
                      </a:r>
                      <a:endParaRPr lang="es-ES" sz="15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331448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2281989249"/>
              </p:ext>
            </p:extLst>
          </p:nvPr>
        </p:nvGraphicFramePr>
        <p:xfrm>
          <a:off x="1026367" y="699796"/>
          <a:ext cx="9451911" cy="5881116"/>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2118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245134">
                <a:tc>
                  <a:txBody>
                    <a:body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Omisión de Presentación de EE CC comparativos</a:t>
                      </a:r>
                    </a:p>
                    <a:p>
                      <a:pPr marL="342900" marR="0" lvl="0" indent="-342900" algn="just" defTabSz="914400" rtl="0" eaLnBrk="1" fontAlgn="base" latinLnBrk="0" hangingPunct="1">
                        <a:lnSpc>
                          <a:spcPct val="90000"/>
                        </a:lnSpc>
                        <a:spcBef>
                          <a:spcPct val="20000"/>
                        </a:spcBef>
                        <a:spcAft>
                          <a:spcPct val="0"/>
                        </a:spcAft>
                        <a:buClrTx/>
                        <a:buSzTx/>
                        <a:buFontTx/>
                        <a:buChar char="•"/>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Errores que resultan por cotejo de importes relacionados</a:t>
                      </a:r>
                    </a:p>
                    <a:p>
                      <a:pPr marL="342900" marR="0" lvl="0" indent="-34290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Estados Contables entre sí:</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a:t>
                      </a:r>
                      <a:r>
                        <a:rPr kumimoji="0" lang="es-ES" altLang="es-ES" sz="1900" b="1" i="0" u="none" strike="noStrike" kern="0" cap="none" spc="0" normalizeH="0" baseline="0" noProof="0" dirty="0">
                          <a:ln>
                            <a:noFill/>
                          </a:ln>
                          <a:solidFill>
                            <a:srgbClr val="000000"/>
                          </a:solidFill>
                          <a:effectLst/>
                          <a:uLnTx/>
                          <a:uFillTx/>
                          <a:latin typeface="Arial" panose="020B0604020202020204" pitchFamily="34" charset="0"/>
                        </a:rPr>
                        <a:t>Estado de Situación Patrimonial</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Activo = Pasivo + Patrimonio Neto</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Patrimonio Neto = </a:t>
                      </a:r>
                      <a:r>
                        <a:rPr kumimoji="0" lang="es-ES" altLang="es-ES" sz="1900" b="0" i="0" u="none" strike="noStrike" kern="0" cap="none" spc="0" normalizeH="0" baseline="0" noProof="0" dirty="0" err="1">
                          <a:ln>
                            <a:noFill/>
                          </a:ln>
                          <a:solidFill>
                            <a:srgbClr val="000000"/>
                          </a:solidFill>
                          <a:effectLst/>
                          <a:uLnTx/>
                          <a:uFillTx/>
                          <a:latin typeface="Arial" panose="020B0604020202020204" pitchFamily="34" charset="0"/>
                        </a:rPr>
                        <a:t>Est</a:t>
                      </a: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a:t>
                      </a:r>
                      <a:r>
                        <a:rPr kumimoji="0" lang="es-ES" altLang="es-ES" sz="1900" b="0" i="0" u="none" strike="noStrike" kern="0" cap="none" spc="0" normalizeH="0" baseline="0" noProof="0" dirty="0" err="1">
                          <a:ln>
                            <a:noFill/>
                          </a:ln>
                          <a:solidFill>
                            <a:srgbClr val="000000"/>
                          </a:solidFill>
                          <a:effectLst/>
                          <a:uLnTx/>
                          <a:uFillTx/>
                          <a:latin typeface="Arial" panose="020B0604020202020204" pitchFamily="34" charset="0"/>
                        </a:rPr>
                        <a:t>Evol</a:t>
                      </a: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P. Neto </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(Capital, Aj. al Patrimonio, Ganancias	,Reservadas,</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a:t>
                      </a:r>
                      <a:r>
                        <a:rPr kumimoji="0" lang="es-ES" altLang="es-ES" sz="1900" b="0" i="0" u="none" strike="noStrike" kern="0" cap="none" spc="0" normalizeH="0" baseline="0" noProof="0" dirty="0" err="1">
                          <a:ln>
                            <a:noFill/>
                          </a:ln>
                          <a:solidFill>
                            <a:srgbClr val="000000"/>
                          </a:solidFill>
                          <a:effectLst/>
                          <a:uLnTx/>
                          <a:uFillTx/>
                          <a:latin typeface="Arial" panose="020B0604020202020204" pitchFamily="34" charset="0"/>
                        </a:rPr>
                        <a:t>Rdos</a:t>
                      </a: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No asignados)</a:t>
                      </a: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    Clasificación adecuada de:</a:t>
                      </a:r>
                    </a:p>
                    <a:p>
                      <a:pPr marL="1612900" marR="0" lvl="1" indent="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a) Anticipos a proveedores en el rubro al que se destinarán los        bienes a adquirir;</a:t>
                      </a:r>
                    </a:p>
                    <a:p>
                      <a:pPr marL="1612900" marR="0" lvl="1" indent="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b) Partidas compensatorias;</a:t>
                      </a:r>
                    </a:p>
                    <a:p>
                      <a:pPr marL="1612900" marR="0" lvl="1" indent="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c) Partidas de ajuste de la valuación (ej.: previsiones, intereses a devengar) </a:t>
                      </a:r>
                    </a:p>
                    <a:p>
                      <a:pPr marL="715963" marR="0" lvl="1" indent="0" algn="just" defTabSz="914400" rtl="0" eaLnBrk="1" fontAlgn="base" latinLnBrk="0" hangingPunct="1">
                        <a:lnSpc>
                          <a:spcPct val="90000"/>
                        </a:lnSpc>
                        <a:spcBef>
                          <a:spcPct val="20000"/>
                        </a:spcBef>
                        <a:spcAft>
                          <a:spcPct val="0"/>
                        </a:spcAft>
                        <a:buClrTx/>
                        <a:buSzTx/>
                        <a:buFontTx/>
                        <a:buNone/>
                        <a:tabLst/>
                        <a:defRPr/>
                      </a:pPr>
                      <a:r>
                        <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rPr>
                        <a:t>Demostración por separado de activos y pasivos corrientes y no corrientes.</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626959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819229680"/>
              </p:ext>
            </p:extLst>
          </p:nvPr>
        </p:nvGraphicFramePr>
        <p:xfrm>
          <a:off x="1026367" y="699796"/>
          <a:ext cx="9451911" cy="5793774"/>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2118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245134">
                <a:tc>
                  <a:txBody>
                    <a:bodyPr/>
                    <a:lstStyle/>
                    <a:p>
                      <a:pPr marL="342900" marR="0" lvl="0" indent="-342900" algn="just" defTabSz="914400" rtl="0" eaLnBrk="1" fontAlgn="base" latinLnBrk="0" hangingPunct="1">
                        <a:lnSpc>
                          <a:spcPct val="90000"/>
                        </a:lnSpc>
                        <a:spcBef>
                          <a:spcPct val="20000"/>
                        </a:spcBef>
                        <a:spcAft>
                          <a:spcPct val="0"/>
                        </a:spcAft>
                        <a:buClrTx/>
                        <a:buSzTx/>
                        <a:buFontTx/>
                        <a:buChar char="•"/>
                        <a:tabLst/>
                        <a:defRPr/>
                      </a:pPr>
                      <a:endParaRPr kumimoji="0" lang="es-ES" altLang="es-ES" sz="19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Estado de Resultados</a:t>
                      </a:r>
                    </a:p>
                    <a:p>
                      <a:pPr marL="742950" marR="0" lvl="1" indent="-285750" algn="just"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Rdo. del Ejercicio con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rPr>
                        <a:t>Est</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rPr>
                        <a:t>Evol</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P. Neto</a:t>
                      </a:r>
                    </a:p>
                    <a:p>
                      <a:pPr marL="742950" marR="0" lvl="1" indent="-285750" algn="just"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42950" marR="0" lvl="1" indent="-285750" algn="just"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En caso de no segregación de componentes financieros 		implícitos significativos:</a:t>
                      </a:r>
                    </a:p>
                    <a:p>
                      <a:pPr marL="742950" marR="0" lvl="1" indent="-285750" algn="just"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1524000" marR="0" lvl="1" indent="-207963" algn="just" defTabSz="914400" rtl="0" eaLnBrk="1" fontAlgn="base" latinLnBrk="0" hangingPunct="1">
                        <a:lnSpc>
                          <a:spcPct val="90000"/>
                        </a:lnSpc>
                        <a:spcBef>
                          <a:spcPct val="20000"/>
                        </a:spcBef>
                        <a:spcAft>
                          <a:spcPct val="0"/>
                        </a:spcAft>
                        <a:buClrTx/>
                        <a:buSzTx/>
                        <a:buFont typeface="Symbol" panose="05050102010706020507" pitchFamily="18" charset="2"/>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Exposición en un solo renglón de resultados financieros y por tenencia;</a:t>
                      </a:r>
                    </a:p>
                    <a:p>
                      <a:pPr marL="1524000" marR="0" lvl="1" indent="-207963" algn="just" defTabSz="914400" rtl="0" eaLnBrk="1" fontAlgn="base" latinLnBrk="0" hangingPunct="1">
                        <a:lnSpc>
                          <a:spcPct val="90000"/>
                        </a:lnSpc>
                        <a:spcBef>
                          <a:spcPct val="20000"/>
                        </a:spcBef>
                        <a:spcAft>
                          <a:spcPct val="0"/>
                        </a:spcAft>
                        <a:buClrTx/>
                        <a:buSzTx/>
                        <a:buFont typeface="Symbol" panose="05050102010706020507" pitchFamily="18" charset="2"/>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Eliminación del subtotal de ganancia bruta;</a:t>
                      </a:r>
                    </a:p>
                    <a:p>
                      <a:pPr marL="1524000" marR="0" lvl="1" indent="-207963" algn="just" defTabSz="914400" rtl="0" eaLnBrk="1" fontAlgn="base" latinLnBrk="0" hangingPunct="1">
                        <a:lnSpc>
                          <a:spcPct val="90000"/>
                        </a:lnSpc>
                        <a:spcBef>
                          <a:spcPct val="20000"/>
                        </a:spcBef>
                        <a:spcAft>
                          <a:spcPct val="0"/>
                        </a:spcAft>
                        <a:buClrTx/>
                        <a:buSzTx/>
                        <a:buFont typeface="Symbol" panose="05050102010706020507" pitchFamily="18" charset="2"/>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Exposición en nota del procedimiento seguido, indicando la distorsión a que da lugar.</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3688651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392283590"/>
              </p:ext>
            </p:extLst>
          </p:nvPr>
        </p:nvGraphicFramePr>
        <p:xfrm>
          <a:off x="1026367" y="699797"/>
          <a:ext cx="9451911" cy="5731699"/>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17945">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183059">
                <a:tc>
                  <a:txBody>
                    <a:bodyPr/>
                    <a:lstStyle/>
                    <a:p>
                      <a:pPr marL="762000" marR="0" lvl="1" indent="-228600" algn="l" defTabSz="914400" rtl="0" eaLnBrk="1" fontAlgn="base" latinLnBrk="0" hangingPunct="1">
                        <a:lnSpc>
                          <a:spcPct val="9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Estado de  Evolución del Patrimonio Neto</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Presentación de los ajustes de resultados de ejercicios anteriores como correcciones al saldo inicial de resultados no asignados.</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No cuadran los totales de renglones con los de columnas</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Omisión de la columna Total Patrimonio Neto.</a:t>
                      </a:r>
                    </a:p>
                    <a:p>
                      <a:pPr marL="762000" marR="0" lvl="1" indent="-228600" algn="just"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62000" marR="0" lvl="1" indent="-228600" algn="just" defTabSz="914400" rtl="0" eaLnBrk="1" fontAlgn="base" latinLnBrk="0" hangingPunct="1">
                        <a:lnSpc>
                          <a:spcPct val="9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Estado de  Flujo de Efectivo</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Omisión</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Efectivo al cierre con Efectivo según ESP</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Clasificación adecuada de las partidas por Actividad</a:t>
                      </a:r>
                    </a:p>
                    <a:p>
                      <a:pPr marL="762000" marR="0" lvl="1" indent="-228600" algn="just"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62000" marR="0" lvl="1" indent="-228600" algn="just" defTabSz="914400" rtl="0" eaLnBrk="1" fontAlgn="base" latinLnBrk="0" hangingPunct="1">
                        <a:lnSpc>
                          <a:spcPct val="9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Estados  Contables con Notas</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Referencia</a:t>
                      </a:r>
                    </a:p>
                    <a:p>
                      <a:pPr marL="762000" marR="0" lvl="1" indent="-228600" algn="just"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Importes</a:t>
                      </a: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423060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2237D927-B303-4050-8A69-D5A58F9C81ED}"/>
              </a:ext>
            </a:extLst>
          </p:cNvPr>
          <p:cNvGraphicFramePr>
            <a:graphicFrameLocks noGrp="1"/>
          </p:cNvGraphicFramePr>
          <p:nvPr>
            <p:extLst>
              <p:ext uri="{D42A27DB-BD31-4B8C-83A1-F6EECF244321}">
                <p14:modId xmlns:p14="http://schemas.microsoft.com/office/powerpoint/2010/main" val="726013731"/>
              </p:ext>
            </p:extLst>
          </p:nvPr>
        </p:nvGraphicFramePr>
        <p:xfrm>
          <a:off x="1285336" y="517585"/>
          <a:ext cx="9635706" cy="5745192"/>
        </p:xfrm>
        <a:graphic>
          <a:graphicData uri="http://schemas.openxmlformats.org/drawingml/2006/table">
            <a:tbl>
              <a:tblPr firstRow="1" bandRow="1">
                <a:tableStyleId>{5C22544A-7EE6-4342-B048-85BDC9FD1C3A}</a:tableStyleId>
              </a:tblPr>
              <a:tblGrid>
                <a:gridCol w="9635706">
                  <a:extLst>
                    <a:ext uri="{9D8B030D-6E8A-4147-A177-3AD203B41FA5}">
                      <a16:colId xmlns:a16="http://schemas.microsoft.com/office/drawing/2014/main" val="1990792932"/>
                    </a:ext>
                  </a:extLst>
                </a:gridCol>
              </a:tblGrid>
              <a:tr h="5745192">
                <a:tc>
                  <a:txBody>
                    <a:bodyPr/>
                    <a:lstStyle/>
                    <a:p>
                      <a:endParaRPr lang="es-ES" altLang="es-ES" sz="3000" b="1" dirty="0">
                        <a:solidFill>
                          <a:srgbClr val="000000"/>
                        </a:solidFill>
                        <a:latin typeface="Arial" panose="020B0604020202020204" pitchFamily="34" charset="0"/>
                        <a:cs typeface="Arial" panose="020B0604020202020204" pitchFamily="34" charset="0"/>
                      </a:endParaRPr>
                    </a:p>
                    <a:p>
                      <a:endParaRPr lang="es-ES" altLang="es-ES" sz="3000" b="1" dirty="0">
                        <a:solidFill>
                          <a:srgbClr val="000000"/>
                        </a:solidFill>
                        <a:latin typeface="Arial" panose="020B0604020202020204" pitchFamily="34" charset="0"/>
                        <a:cs typeface="Arial" panose="020B0604020202020204" pitchFamily="34" charset="0"/>
                      </a:endParaRPr>
                    </a:p>
                    <a:p>
                      <a:pPr algn="ctr">
                        <a:lnSpc>
                          <a:spcPct val="150000"/>
                        </a:lnSpc>
                      </a:pPr>
                      <a:r>
                        <a:rPr lang="es-ES" altLang="es-ES" sz="4000" b="1" dirty="0">
                          <a:solidFill>
                            <a:srgbClr val="000000"/>
                          </a:solidFill>
                          <a:latin typeface="Arial" panose="020B0604020202020204" pitchFamily="34" charset="0"/>
                          <a:cs typeface="Arial" panose="020B0604020202020204" pitchFamily="34" charset="0"/>
                        </a:rPr>
                        <a:t>Reglamento de Certificación </a:t>
                      </a:r>
                    </a:p>
                    <a:p>
                      <a:pPr algn="ctr">
                        <a:lnSpc>
                          <a:spcPct val="150000"/>
                        </a:lnSpc>
                      </a:pPr>
                      <a:r>
                        <a:rPr lang="es-ES" altLang="es-ES" sz="4000" b="1" dirty="0">
                          <a:solidFill>
                            <a:srgbClr val="000000"/>
                          </a:solidFill>
                          <a:latin typeface="Arial" panose="020B0604020202020204" pitchFamily="34" charset="0"/>
                          <a:cs typeface="Arial" panose="020B0604020202020204" pitchFamily="34" charset="0"/>
                        </a:rPr>
                        <a:t>de Firmas y </a:t>
                      </a:r>
                    </a:p>
                    <a:p>
                      <a:pPr algn="ctr">
                        <a:lnSpc>
                          <a:spcPct val="150000"/>
                        </a:lnSpc>
                      </a:pPr>
                      <a:r>
                        <a:rPr lang="es-ES" altLang="es-ES" sz="4000" b="1" dirty="0">
                          <a:solidFill>
                            <a:srgbClr val="000000"/>
                          </a:solidFill>
                          <a:latin typeface="Arial" panose="020B0604020202020204" pitchFamily="34" charset="0"/>
                          <a:cs typeface="Arial" panose="020B0604020202020204" pitchFamily="34" charset="0"/>
                        </a:rPr>
                        <a:t>Control de Actuaciones </a:t>
                      </a:r>
                    </a:p>
                    <a:p>
                      <a:pPr algn="ctr">
                        <a:lnSpc>
                          <a:spcPct val="150000"/>
                        </a:lnSpc>
                      </a:pPr>
                      <a:r>
                        <a:rPr lang="es-ES" altLang="es-ES" sz="4000" b="1" dirty="0">
                          <a:solidFill>
                            <a:srgbClr val="000000"/>
                          </a:solidFill>
                          <a:latin typeface="Arial" panose="020B0604020202020204" pitchFamily="34" charset="0"/>
                          <a:cs typeface="Arial" panose="020B0604020202020204" pitchFamily="34" charset="0"/>
                        </a:rPr>
                        <a:t>Profesionales</a:t>
                      </a:r>
                      <a:endParaRPr lang="es-ES" sz="4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2802745"/>
                  </a:ext>
                </a:extLst>
              </a:tr>
            </a:tbl>
          </a:graphicData>
        </a:graphic>
      </p:graphicFrame>
      <p:sp>
        <p:nvSpPr>
          <p:cNvPr id="2" name="Rectángulo: esquinas redondeadas 1">
            <a:extLst>
              <a:ext uri="{FF2B5EF4-FFF2-40B4-BE49-F238E27FC236}">
                <a16:creationId xmlns:a16="http://schemas.microsoft.com/office/drawing/2014/main" id="{0B34AFF8-8F48-4583-A262-399FD5D2ACEA}"/>
              </a:ext>
            </a:extLst>
          </p:cNvPr>
          <p:cNvSpPr/>
          <p:nvPr/>
        </p:nvSpPr>
        <p:spPr>
          <a:xfrm>
            <a:off x="1431985" y="655608"/>
            <a:ext cx="1190445" cy="741871"/>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27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179426410"/>
              </p:ext>
            </p:extLst>
          </p:nvPr>
        </p:nvGraphicFramePr>
        <p:xfrm>
          <a:off x="1026367" y="699797"/>
          <a:ext cx="9451911" cy="5731699"/>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17945">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183059">
                <a:tc>
                  <a:txBody>
                    <a:bodyPr/>
                    <a:lstStyle/>
                    <a:p>
                      <a:pPr marL="762000" marR="0" lvl="1" indent="-228600" algn="l" defTabSz="914400" rtl="0" eaLnBrk="1" fontAlgn="base" latinLnBrk="0" hangingPunct="1">
                        <a:lnSpc>
                          <a:spcPct val="10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Estados Contables con Anexos</a:t>
                      </a:r>
                    </a:p>
                    <a:p>
                      <a:pPr marL="762000" marR="0" lvl="1" indent="-228600" algn="l" defTabSz="914400" rtl="0" eaLnBrk="1" fontAlgn="base" latinLnBrk="0" hangingPunct="1">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Estado de Situación Patrimonial con:</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I – Inversiones</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II – Bs. de Uso (Neto)</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III – Intangibles (Neto)</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IV – Previsiones (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rPr>
                        <a:t>Sdo</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al cierre)</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V – Moneda Extranjera</a:t>
                      </a:r>
                    </a:p>
                    <a:p>
                      <a:pPr marL="762000" marR="0" lvl="1" indent="-228600" algn="l" defTabSz="914400" rtl="0" eaLnBrk="1" fontAlgn="base" latinLnBrk="0" hangingPunct="1">
                        <a:lnSpc>
                          <a:spcPct val="87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VI – Costo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rPr>
                        <a:t>Exist</a:t>
                      </a: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Final)</a:t>
                      </a:r>
                    </a:p>
                    <a:p>
                      <a:pPr marL="762000" marR="0" lvl="1" indent="-228600" algn="l" defTabSz="914400" rtl="0" eaLnBrk="1" fontAlgn="base" latinLnBrk="0" hangingPunct="1">
                        <a:lnSpc>
                          <a:spcPct val="15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Estado de Resultado con:</a:t>
                      </a:r>
                    </a:p>
                    <a:p>
                      <a:pPr marL="762000" marR="0" lvl="1" indent="-22860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VI – Costo</a:t>
                      </a:r>
                    </a:p>
                    <a:p>
                      <a:pPr marL="762000" marR="0" lvl="1" indent="-22860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Anexo VII – Gastos (concordancia discriminación)</a:t>
                      </a:r>
                    </a:p>
                    <a:p>
                      <a:pPr marL="762000" marR="0" lvl="1" indent="-228600" algn="l" defTabSz="914400" rtl="0" eaLnBrk="1" fontAlgn="base" latinLnBrk="0" hangingPunct="1">
                        <a:lnSpc>
                          <a:spcPct val="9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4044703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31826906"/>
              </p:ext>
            </p:extLst>
          </p:nvPr>
        </p:nvGraphicFramePr>
        <p:xfrm>
          <a:off x="1026367" y="699797"/>
          <a:ext cx="9451911" cy="5731699"/>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17945">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183059">
                <a:tc>
                  <a:txBody>
                    <a:bodyPr/>
                    <a:lstStyle/>
                    <a:p>
                      <a:pPr marL="0" marR="0" lvl="1" indent="0" algn="l" defTabSz="914400" rtl="0" eaLnBrk="1" fontAlgn="base" latinLnBrk="0" hangingPunct="1">
                        <a:lnSpc>
                          <a:spcPct val="100000"/>
                        </a:lnSpc>
                        <a:spcBef>
                          <a:spcPts val="0"/>
                        </a:spcBef>
                        <a:spcAft>
                          <a:spcPct val="0"/>
                        </a:spcAft>
                        <a:buClrTx/>
                        <a:buSzTx/>
                        <a:buFontTx/>
                        <a:buNone/>
                        <a:tabLst/>
                        <a:defRPr/>
                      </a:pP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base" latinLnBrk="0" hangingPunct="1">
                        <a:lnSpc>
                          <a:spcPct val="100000"/>
                        </a:lnSpc>
                        <a:spcBef>
                          <a:spcPts val="0"/>
                        </a:spcBef>
                        <a:spcAft>
                          <a:spcPct val="0"/>
                        </a:spcAft>
                        <a:buClrTx/>
                        <a:buSzTx/>
                        <a:buFontTx/>
                        <a:buNone/>
                        <a:tabLst/>
                        <a:defRPr/>
                      </a:pPr>
                      <a:r>
                        <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Notas</a:t>
                      </a:r>
                    </a:p>
                    <a:p>
                      <a:pPr marL="342900" marR="0" lvl="1" indent="-342900" algn="just" defTabSz="914400" rtl="0" eaLnBrk="1" fontAlgn="base" latinLnBrk="0" hangingPunct="1">
                        <a:lnSpc>
                          <a:spcPct val="150000"/>
                        </a:lnSpc>
                        <a:spcBef>
                          <a:spcPts val="0"/>
                        </a:spcBef>
                        <a:spcAft>
                          <a:spcPct val="0"/>
                        </a:spcAft>
                        <a:buClrTx/>
                        <a:buSzTx/>
                        <a:buFont typeface="Symbol" panose="05050102010706020507" pitchFamily="18" charset="2"/>
                        <a:buChar char="-"/>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Omisión de exponer las Bases de Preparación</a:t>
                      </a:r>
                    </a:p>
                    <a:p>
                      <a:pPr marL="342900" marR="0" lvl="1" indent="-342900" algn="just" defTabSz="914400" rtl="0" eaLnBrk="1" fontAlgn="base" latinLnBrk="0" hangingPunct="1">
                        <a:lnSpc>
                          <a:spcPct val="150000"/>
                        </a:lnSpc>
                        <a:spcBef>
                          <a:spcPts val="0"/>
                        </a:spcBef>
                        <a:spcAft>
                          <a:spcPct val="0"/>
                        </a:spcAft>
                        <a:buClrTx/>
                        <a:buSzTx/>
                        <a:buFont typeface="Symbol" panose="05050102010706020507" pitchFamily="18" charset="2"/>
                        <a:buChar char="-"/>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Omisión de exponer los criterios de valuación aplicados</a:t>
                      </a:r>
                    </a:p>
                    <a:p>
                      <a:pPr marL="0" marR="0" lvl="1" indent="0" algn="just" defTabSz="914400" rtl="0" eaLnBrk="1" fontAlgn="base" latinLnBrk="0" hangingPunct="1">
                        <a:lnSpc>
                          <a:spcPct val="150000"/>
                        </a:lnSpc>
                        <a:spcBef>
                          <a:spcPts val="0"/>
                        </a:spcBef>
                        <a:spcAft>
                          <a:spcPct val="0"/>
                        </a:spcAft>
                        <a:buClrTx/>
                        <a:buSzTx/>
                        <a:buFont typeface="Symbol" panose="05050102010706020507" pitchFamily="18" charset="2"/>
                        <a:buNone/>
                        <a:tabLst/>
                        <a:defRPr/>
                      </a:pPr>
                      <a:endPar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1" indent="-342900" algn="just" defTabSz="914400" rtl="0" eaLnBrk="1" fontAlgn="base" latinLnBrk="0" hangingPunct="1">
                        <a:lnSpc>
                          <a:spcPct val="150000"/>
                        </a:lnSpc>
                        <a:spcBef>
                          <a:spcPts val="0"/>
                        </a:spcBef>
                        <a:spcAft>
                          <a:spcPct val="0"/>
                        </a:spcAft>
                        <a:buClrTx/>
                        <a:buSzTx/>
                        <a:buFont typeface="Symbol" panose="05050102010706020507" pitchFamily="18" charset="2"/>
                        <a:buChar char="-"/>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Causas de la modificación de la información de ejercicios anteriores, con cuantificación de su incidencia</a:t>
                      </a:r>
                    </a:p>
                    <a:p>
                      <a:pPr marL="0" marR="0" lvl="1" indent="0" algn="just" defTabSz="914400" rtl="0" eaLnBrk="1" fontAlgn="base" latinLnBrk="0" hangingPunct="1">
                        <a:lnSpc>
                          <a:spcPct val="150000"/>
                        </a:lnSpc>
                        <a:spcBef>
                          <a:spcPts val="0"/>
                        </a:spcBef>
                        <a:spcAft>
                          <a:spcPct val="0"/>
                        </a:spcAft>
                        <a:buClrTx/>
                        <a:buSzTx/>
                        <a:buFont typeface="Symbol" panose="05050102010706020507" pitchFamily="18" charset="2"/>
                        <a:buNone/>
                        <a:tabLst/>
                        <a:defRPr/>
                      </a:pPr>
                      <a:endPar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1" indent="-342900" algn="just" defTabSz="914400" rtl="0" eaLnBrk="1" fontAlgn="base" latinLnBrk="0" hangingPunct="1">
                        <a:lnSpc>
                          <a:spcPct val="150000"/>
                        </a:lnSpc>
                        <a:spcBef>
                          <a:spcPts val="0"/>
                        </a:spcBef>
                        <a:spcAft>
                          <a:spcPct val="0"/>
                        </a:spcAft>
                        <a:buClrTx/>
                        <a:buSzTx/>
                        <a:buFont typeface="Symbol" panose="05050102010706020507" pitchFamily="18" charset="2"/>
                        <a:buChar char="-"/>
                        <a:tabLst/>
                        <a:defRPr/>
                      </a:pPr>
                      <a:r>
                        <a:rPr kumimoji="0" lang="es-ES" altLang="es-E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Cuando no se presenten algunos anexos, exposición de la información correspondiente a los mismos</a:t>
                      </a:r>
                    </a:p>
                    <a:p>
                      <a:pPr marL="762000" marR="0" lvl="1" indent="-228600"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1835785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717854827"/>
              </p:ext>
            </p:extLst>
          </p:nvPr>
        </p:nvGraphicFramePr>
        <p:xfrm>
          <a:off x="1026367" y="699797"/>
          <a:ext cx="9451911" cy="5731699"/>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17945">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183059">
                <a:tc>
                  <a:txBody>
                    <a:bodyPr/>
                    <a:lstStyle/>
                    <a:p>
                      <a:pPr marL="0" marR="0" lvl="1" indent="0" algn="l" defTabSz="914400" rtl="0" eaLnBrk="1" fontAlgn="base" latinLnBrk="0" hangingPunct="1">
                        <a:lnSpc>
                          <a:spcPct val="100000"/>
                        </a:lnSpc>
                        <a:spcBef>
                          <a:spcPts val="0"/>
                        </a:spcBef>
                        <a:spcAft>
                          <a:spcPct val="0"/>
                        </a:spcAft>
                        <a:buClrTx/>
                        <a:buSzTx/>
                        <a:buFontTx/>
                        <a:buNone/>
                        <a:tabLst/>
                        <a:defRPr/>
                      </a:pP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1" indent="0" algn="l" defTabSz="914400" rtl="0" eaLnBrk="1" fontAlgn="base" latinLnBrk="0" hangingPunct="1">
                        <a:lnSpc>
                          <a:spcPct val="100000"/>
                        </a:lnSpc>
                        <a:spcBef>
                          <a:spcPts val="0"/>
                        </a:spcBef>
                        <a:spcAft>
                          <a:spcPct val="0"/>
                        </a:spcAft>
                        <a:buClrTx/>
                        <a:buSzTx/>
                        <a:buFontTx/>
                        <a:buNone/>
                        <a:tabLst/>
                        <a:defRPr/>
                      </a:pP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1" eaLnBrk="1" hangingPunct="1">
                        <a:buFontTx/>
                        <a:buNone/>
                      </a:pPr>
                      <a:r>
                        <a:rPr lang="es-ES" altLang="es-ES" sz="2200" b="1" dirty="0">
                          <a:latin typeface="Arial" panose="020B0604020202020204" pitchFamily="34" charset="0"/>
                        </a:rPr>
                        <a:t>Anexos entre sí</a:t>
                      </a:r>
                    </a:p>
                    <a:p>
                      <a:pPr lvl="1" eaLnBrk="1" hangingPunct="1">
                        <a:lnSpc>
                          <a:spcPct val="150000"/>
                        </a:lnSpc>
                        <a:buFontTx/>
                        <a:buNone/>
                      </a:pPr>
                      <a:endParaRPr lang="es-ES" altLang="es-ES" sz="2200" b="1" dirty="0">
                        <a:latin typeface="Arial" panose="020B0604020202020204" pitchFamily="34" charset="0"/>
                      </a:endParaRPr>
                    </a:p>
                    <a:p>
                      <a:pPr marL="534988" lvl="1" indent="0" eaLnBrk="1" hangingPunct="1">
                        <a:lnSpc>
                          <a:spcPct val="150000"/>
                        </a:lnSpc>
                        <a:buFontTx/>
                        <a:buNone/>
                      </a:pPr>
                      <a:r>
                        <a:rPr lang="es-ES" altLang="es-ES" sz="2200" dirty="0">
                          <a:latin typeface="Arial" panose="020B0604020202020204" pitchFamily="34" charset="0"/>
                        </a:rPr>
                        <a:t> Anexo II / Anexo VII * Bs. de Uso/ Gastos (Amortizaciones)</a:t>
                      </a:r>
                    </a:p>
                    <a:p>
                      <a:pPr lvl="1" eaLnBrk="1" hangingPunct="1">
                        <a:lnSpc>
                          <a:spcPct val="150000"/>
                        </a:lnSpc>
                        <a:buFontTx/>
                        <a:buNone/>
                      </a:pPr>
                      <a:endParaRPr lang="es-ES" altLang="es-ES" sz="2200" dirty="0">
                        <a:latin typeface="Arial" panose="020B0604020202020204" pitchFamily="34" charset="0"/>
                      </a:endParaRPr>
                    </a:p>
                    <a:p>
                      <a:pPr lvl="1" eaLnBrk="1" hangingPunct="1">
                        <a:lnSpc>
                          <a:spcPct val="150000"/>
                        </a:lnSpc>
                        <a:buFontTx/>
                        <a:buNone/>
                      </a:pPr>
                      <a:r>
                        <a:rPr lang="es-ES" altLang="es-ES" sz="2200" dirty="0">
                          <a:latin typeface="Arial" panose="020B0604020202020204" pitchFamily="34" charset="0"/>
                        </a:rPr>
                        <a:t>  Anexo IV  Anexo VII   * Previsiones/ Gastos (Aumentos)</a:t>
                      </a:r>
                    </a:p>
                    <a:p>
                      <a:pPr lvl="1" eaLnBrk="1" hangingPunct="1">
                        <a:lnSpc>
                          <a:spcPct val="150000"/>
                        </a:lnSpc>
                        <a:buFontTx/>
                        <a:buNone/>
                      </a:pPr>
                      <a:r>
                        <a:rPr lang="es-ES" altLang="es-ES" sz="2200" dirty="0">
                          <a:latin typeface="Arial" panose="020B0604020202020204" pitchFamily="34" charset="0"/>
                        </a:rPr>
                        <a:t>  </a:t>
                      </a:r>
                    </a:p>
                    <a:p>
                      <a:pPr lvl="1" eaLnBrk="1" hangingPunct="1">
                        <a:lnSpc>
                          <a:spcPct val="150000"/>
                        </a:lnSpc>
                        <a:buFontTx/>
                        <a:buNone/>
                      </a:pPr>
                      <a:r>
                        <a:rPr lang="es-ES" altLang="es-ES" sz="2200" dirty="0">
                          <a:latin typeface="Arial" panose="020B0604020202020204" pitchFamily="34" charset="0"/>
                        </a:rPr>
                        <a:t>  Anexo VI / Anexo VII  *  Costo/Gastos (Gastos al Costo)</a:t>
                      </a: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271551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1391362030"/>
              </p:ext>
            </p:extLst>
          </p:nvPr>
        </p:nvGraphicFramePr>
        <p:xfrm>
          <a:off x="1026367" y="699797"/>
          <a:ext cx="9451911" cy="6016752"/>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517945">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5183059">
                <a:tc>
                  <a:txBody>
                    <a:bodyPr/>
                    <a:lstStyle/>
                    <a:p>
                      <a:pPr marL="0" marR="0" lvl="1" indent="0" algn="l" defTabSz="914400" rtl="0" eaLnBrk="1" fontAlgn="base" latinLnBrk="0" hangingPunct="1">
                        <a:lnSpc>
                          <a:spcPct val="100000"/>
                        </a:lnSpc>
                        <a:spcBef>
                          <a:spcPts val="0"/>
                        </a:spcBef>
                        <a:spcAft>
                          <a:spcPct val="0"/>
                        </a:spcAft>
                        <a:buClrTx/>
                        <a:buSzTx/>
                        <a:buFontTx/>
                        <a:buNone/>
                        <a:tabLst/>
                        <a:defRPr/>
                      </a:pP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Informe del Auditor</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Omisión de:</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Título (Informe y no Certificación)</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Destinatario</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Identificación Estados Contables (en su caso Comparativos)</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Alcance de la tarea (Aplicación de las Normas de Auditoría)</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Opinión o abstención de opinión</a:t>
                      </a:r>
                    </a:p>
                    <a:p>
                      <a:pPr marL="742950" marR="0" lvl="1" indent="-285750" algn="l" defTabSz="914400" rtl="0" eaLnBrk="1" fontAlgn="base" latinLnBrk="0" hangingPunct="1">
                        <a:lnSpc>
                          <a:spcPct val="14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Uniformidad:</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No corresponde por ser primer ejercicio</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 Falta observación por cambios con ejercicio anterior</a:t>
                      </a: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167007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2383582181"/>
              </p:ext>
            </p:extLst>
          </p:nvPr>
        </p:nvGraphicFramePr>
        <p:xfrm>
          <a:off x="1026367" y="699797"/>
          <a:ext cx="9451911" cy="5715000"/>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85725" marR="0" lvl="1" indent="-85725"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Información requerida por disposiciones legales y profesionales:</a:t>
                      </a:r>
                    </a:p>
                    <a:p>
                      <a:pPr marL="85725" marR="0" lvl="1" indent="-85725"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Art. 10 Ley 17.250 (Deudas Previsionales)</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Omisión del párrafo</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Importe no concuerda con EE. CC.</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Omisión de importe</a:t>
                      </a:r>
                    </a:p>
                    <a:p>
                      <a:pPr marL="1143000" marR="0" lvl="2" indent="-22860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Separación devengado y a devengar</a:t>
                      </a:r>
                    </a:p>
                    <a:p>
                      <a:pPr marL="1143000" marR="0" lvl="2" indent="-22860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Totales (Falta de concordancia con Estados Contables Básicos)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Lugar y fecha de emisión</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Firma y Sello Profesional en todas las hojas </a:t>
                      </a:r>
                    </a:p>
                    <a:p>
                      <a:pPr marL="742950" marR="0" lvl="1" indent="-285750" algn="l" defTabSz="914400" rtl="0" eaLnBrk="1" fontAlgn="base" latinLnBrk="0" hangingPunct="1">
                        <a:lnSpc>
                          <a:spcPct val="9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  Firma y Sello Profesional por Sociedad de Profesionales</a:t>
                      </a:r>
                      <a:endParaRPr kumimoji="0" lang="es-ES" altLang="es-E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2244511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2620080062"/>
              </p:ext>
            </p:extLst>
          </p:nvPr>
        </p:nvGraphicFramePr>
        <p:xfrm>
          <a:off x="1026367" y="699797"/>
          <a:ext cx="9451911" cy="5544415"/>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Errores de tipeo por lectura</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Errores de cálculos y de sumas horizontales y/o verticales por ojeo.</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1143000" marR="0" lvl="2" indent="-228600" algn="l" defTabSz="914400" rtl="0" eaLnBrk="1" fontAlgn="base" latinLnBrk="0" hangingPunct="1">
                        <a:lnSpc>
                          <a:spcPct val="10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rPr>
                        <a:t>Informe del Síndico</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endPar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endParaRP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rPr>
                        <a:t>Separado del Informe del Auditor (aunque sea desempeñado por la misma persona física)</a:t>
                      </a: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2259706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959033438"/>
              </p:ext>
            </p:extLst>
          </p:nvPr>
        </p:nvGraphicFramePr>
        <p:xfrm>
          <a:off x="1026367" y="699797"/>
          <a:ext cx="9451911" cy="5544415"/>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II  - INFORMES SOBRE INGRESOS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Título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Destinatario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Domicilio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Ingreso Periódico</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Período correspondiente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Documentación </a:t>
                      </a:r>
                      <a:r>
                        <a:rPr kumimoji="0" lang="es-ES" altLang="es-ES" sz="22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sustentatoria</a:t>
                      </a: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Manifestación o aseveración del Contador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Lugar y fecha de emisión</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Firma y Sello profesional</a:t>
                      </a:r>
                      <a:endParaRPr kumimoji="0" lang="es-ES" altLang="es-ES" sz="35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3618154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2648967578"/>
              </p:ext>
            </p:extLst>
          </p:nvPr>
        </p:nvGraphicFramePr>
        <p:xfrm>
          <a:off x="1026367" y="699797"/>
          <a:ext cx="9451911" cy="5815584"/>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eaLnBrk="1" hangingPunct="1">
                        <a:lnSpc>
                          <a:spcPct val="90000"/>
                        </a:lnSpc>
                        <a:buFontTx/>
                        <a:buNone/>
                      </a:pPr>
                      <a:r>
                        <a:rPr lang="es-ES" altLang="es-ES" sz="2200" b="1" dirty="0">
                          <a:latin typeface="Arial" panose="020B0604020202020204" pitchFamily="34" charset="0"/>
                        </a:rPr>
                        <a:t>III – INFORMES S/ MANIFESTACIONES DE BIENES Y DEUDAS</a:t>
                      </a:r>
                    </a:p>
                    <a:p>
                      <a:pPr eaLnBrk="1" hangingPunct="1">
                        <a:lnSpc>
                          <a:spcPct val="90000"/>
                        </a:lnSpc>
                        <a:buFontTx/>
                        <a:buNone/>
                      </a:pPr>
                      <a:r>
                        <a:rPr lang="es-ES" altLang="es-ES" sz="2200" dirty="0">
                          <a:latin typeface="Arial" panose="020B0604020202020204" pitchFamily="34" charset="0"/>
                        </a:rPr>
                        <a:t>		Manifestación de Bienes y Deudas</a:t>
                      </a:r>
                    </a:p>
                    <a:p>
                      <a:pPr eaLnBrk="1" hangingPunct="1">
                        <a:lnSpc>
                          <a:spcPct val="90000"/>
                        </a:lnSpc>
                        <a:buFontTx/>
                        <a:buNone/>
                      </a:pPr>
                      <a:r>
                        <a:rPr lang="es-ES" altLang="es-ES" sz="2200" dirty="0">
                          <a:latin typeface="Arial" panose="020B0604020202020204" pitchFamily="34" charset="0"/>
                        </a:rPr>
                        <a:t>		Referencias a Notas y Anexos</a:t>
                      </a:r>
                    </a:p>
                    <a:p>
                      <a:pPr eaLnBrk="1" hangingPunct="1">
                        <a:lnSpc>
                          <a:spcPct val="90000"/>
                        </a:lnSpc>
                        <a:buFontTx/>
                        <a:buNone/>
                      </a:pPr>
                      <a:r>
                        <a:rPr lang="es-ES" altLang="es-ES" sz="2200" dirty="0">
                          <a:latin typeface="Arial" panose="020B0604020202020204" pitchFamily="34" charset="0"/>
                        </a:rPr>
                        <a:t>		Notas Criterios de Valuación</a:t>
                      </a:r>
                    </a:p>
                    <a:p>
                      <a:pPr eaLnBrk="1" hangingPunct="1">
                        <a:lnSpc>
                          <a:spcPct val="90000"/>
                        </a:lnSpc>
                        <a:buFontTx/>
                        <a:buNone/>
                      </a:pPr>
                      <a:r>
                        <a:rPr lang="es-ES" altLang="es-ES" sz="2200" dirty="0">
                          <a:latin typeface="Arial" panose="020B0604020202020204" pitchFamily="34" charset="0"/>
                        </a:rPr>
                        <a:t>		Título</a:t>
                      </a:r>
                    </a:p>
                    <a:p>
                      <a:pPr eaLnBrk="1" hangingPunct="1">
                        <a:lnSpc>
                          <a:spcPct val="90000"/>
                        </a:lnSpc>
                        <a:buFontTx/>
                        <a:buNone/>
                      </a:pPr>
                      <a:r>
                        <a:rPr lang="es-ES" altLang="es-ES" sz="2200" dirty="0">
                          <a:latin typeface="Arial" panose="020B0604020202020204" pitchFamily="34" charset="0"/>
                        </a:rPr>
                        <a:t>		Destinatario</a:t>
                      </a:r>
                    </a:p>
                    <a:p>
                      <a:pPr eaLnBrk="1" hangingPunct="1">
                        <a:lnSpc>
                          <a:spcPct val="90000"/>
                        </a:lnSpc>
                        <a:buFontTx/>
                        <a:buNone/>
                      </a:pPr>
                      <a:r>
                        <a:rPr lang="es-ES" altLang="es-ES" sz="2200" dirty="0">
                          <a:latin typeface="Arial" panose="020B0604020202020204" pitchFamily="34" charset="0"/>
                        </a:rPr>
                        <a:t>		Domicilio</a:t>
                      </a:r>
                    </a:p>
                    <a:p>
                      <a:pPr eaLnBrk="1" hangingPunct="1">
                        <a:lnSpc>
                          <a:spcPct val="90000"/>
                        </a:lnSpc>
                        <a:buFontTx/>
                        <a:buNone/>
                      </a:pPr>
                      <a:r>
                        <a:rPr lang="es-ES" altLang="es-ES" sz="2200" dirty="0">
                          <a:latin typeface="Arial" panose="020B0604020202020204" pitchFamily="34" charset="0"/>
                        </a:rPr>
                        <a:t>		Fecha de cierre</a:t>
                      </a:r>
                    </a:p>
                    <a:p>
                      <a:pPr eaLnBrk="1" hangingPunct="1">
                        <a:lnSpc>
                          <a:spcPct val="90000"/>
                        </a:lnSpc>
                        <a:buFontTx/>
                        <a:buNone/>
                      </a:pPr>
                      <a:r>
                        <a:rPr lang="es-ES" altLang="es-ES" sz="2200" dirty="0">
                          <a:latin typeface="Arial" panose="020B0604020202020204" pitchFamily="34" charset="0"/>
                        </a:rPr>
                        <a:t>		Documentación </a:t>
                      </a:r>
                      <a:r>
                        <a:rPr lang="es-ES" altLang="es-ES" sz="2200" dirty="0" err="1">
                          <a:latin typeface="Arial" panose="020B0604020202020204" pitchFamily="34" charset="0"/>
                        </a:rPr>
                        <a:t>sustentatoria</a:t>
                      </a:r>
                      <a:endParaRPr lang="es-ES" altLang="es-ES" sz="2200" dirty="0">
                        <a:latin typeface="Arial" panose="020B0604020202020204" pitchFamily="34" charset="0"/>
                      </a:endParaRPr>
                    </a:p>
                    <a:p>
                      <a:pPr eaLnBrk="1" hangingPunct="1">
                        <a:lnSpc>
                          <a:spcPct val="90000"/>
                        </a:lnSpc>
                        <a:buFontTx/>
                        <a:buNone/>
                      </a:pPr>
                      <a:r>
                        <a:rPr lang="es-ES" altLang="es-ES" sz="2200" dirty="0">
                          <a:latin typeface="Arial" panose="020B0604020202020204" pitchFamily="34" charset="0"/>
                        </a:rPr>
                        <a:t>		Alcance de la tarea (comprobación de la existencia, 			titularidad, valuación y gravámenes)</a:t>
                      </a:r>
                    </a:p>
                    <a:p>
                      <a:pPr eaLnBrk="1" hangingPunct="1">
                        <a:lnSpc>
                          <a:spcPct val="90000"/>
                        </a:lnSpc>
                        <a:buFontTx/>
                        <a:buNone/>
                      </a:pPr>
                      <a:r>
                        <a:rPr lang="es-ES" altLang="es-ES" sz="2200" dirty="0">
                          <a:latin typeface="Arial" panose="020B0604020202020204" pitchFamily="34" charset="0"/>
                        </a:rPr>
                        <a:t>		Manifestación o aseveración del Contador</a:t>
                      </a:r>
                    </a:p>
                    <a:p>
                      <a:pPr eaLnBrk="1" hangingPunct="1">
                        <a:lnSpc>
                          <a:spcPct val="90000"/>
                        </a:lnSpc>
                        <a:buFontTx/>
                        <a:buNone/>
                      </a:pPr>
                      <a:r>
                        <a:rPr lang="es-ES" altLang="es-ES" sz="2200" dirty="0">
                          <a:latin typeface="Arial" panose="020B0604020202020204" pitchFamily="34" charset="0"/>
                        </a:rPr>
                        <a:t>		Art. 10 Ley 17.250</a:t>
                      </a:r>
                    </a:p>
                    <a:p>
                      <a:pPr eaLnBrk="1" hangingPunct="1">
                        <a:lnSpc>
                          <a:spcPct val="90000"/>
                        </a:lnSpc>
                        <a:buFontTx/>
                        <a:buNone/>
                      </a:pPr>
                      <a:r>
                        <a:rPr lang="es-ES" altLang="es-ES" sz="2200" dirty="0">
                          <a:latin typeface="Arial" panose="020B0604020202020204" pitchFamily="34" charset="0"/>
                        </a:rPr>
                        <a:t>		Lugar y fecha de emisión</a:t>
                      </a:r>
                    </a:p>
                    <a:p>
                      <a:pPr eaLnBrk="1" hangingPunct="1">
                        <a:lnSpc>
                          <a:spcPct val="90000"/>
                        </a:lnSpc>
                        <a:buFontTx/>
                        <a:buNone/>
                      </a:pPr>
                      <a:r>
                        <a:rPr lang="es-ES" altLang="es-ES" sz="2200" dirty="0">
                          <a:latin typeface="Arial" panose="020B0604020202020204" pitchFamily="34" charset="0"/>
                        </a:rPr>
                        <a:t>		Firma y Sello profesional</a:t>
                      </a: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3361159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3014035126"/>
              </p:ext>
            </p:extLst>
          </p:nvPr>
        </p:nvGraphicFramePr>
        <p:xfrm>
          <a:off x="1026367" y="699797"/>
          <a:ext cx="9451911" cy="5916168"/>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eaLnBrk="1" hangingPunct="1">
                        <a:lnSpc>
                          <a:spcPct val="90000"/>
                        </a:lnSpc>
                        <a:buFontTx/>
                        <a:buNone/>
                      </a:pPr>
                      <a:r>
                        <a:rPr lang="es-ES" altLang="es-ES" sz="2200" b="1" dirty="0">
                          <a:latin typeface="Arial" panose="020B0604020202020204" pitchFamily="34" charset="0"/>
                        </a:rPr>
                        <a:t>IV – FORMULARIOS AFIP (760/C)</a:t>
                      </a:r>
                    </a:p>
                    <a:p>
                      <a:pPr eaLnBrk="1" hangingPunct="1">
                        <a:lnSpc>
                          <a:spcPct val="90000"/>
                        </a:lnSpc>
                        <a:buFontTx/>
                        <a:buNone/>
                      </a:pPr>
                      <a:endParaRPr lang="es-ES" altLang="es-ES" sz="2200" b="1" dirty="0">
                        <a:latin typeface="Arial" panose="020B0604020202020204" pitchFamily="34" charset="0"/>
                      </a:endParaRPr>
                    </a:p>
                    <a:p>
                      <a:pPr eaLnBrk="1" hangingPunct="1">
                        <a:lnSpc>
                          <a:spcPct val="150000"/>
                        </a:lnSpc>
                        <a:buFontTx/>
                        <a:buNone/>
                      </a:pPr>
                      <a:r>
                        <a:rPr lang="es-ES" altLang="es-ES" sz="2200" dirty="0">
                          <a:latin typeface="Arial" panose="020B0604020202020204" pitchFamily="34" charset="0"/>
                        </a:rPr>
                        <a:t>		Denominación del ente</a:t>
                      </a:r>
                    </a:p>
                    <a:p>
                      <a:pPr eaLnBrk="1" hangingPunct="1">
                        <a:lnSpc>
                          <a:spcPct val="150000"/>
                        </a:lnSpc>
                        <a:buFontTx/>
                        <a:buNone/>
                      </a:pPr>
                      <a:r>
                        <a:rPr lang="es-ES" altLang="es-ES" sz="2200" dirty="0">
                          <a:latin typeface="Arial" panose="020B0604020202020204" pitchFamily="34" charset="0"/>
                        </a:rPr>
                        <a:t>		Domicilio legal</a:t>
                      </a:r>
                    </a:p>
                    <a:p>
                      <a:pPr eaLnBrk="1" hangingPunct="1">
                        <a:lnSpc>
                          <a:spcPct val="150000"/>
                        </a:lnSpc>
                        <a:buFontTx/>
                        <a:buNone/>
                      </a:pPr>
                      <a:r>
                        <a:rPr lang="es-ES" altLang="es-ES" sz="2200" dirty="0">
                          <a:latin typeface="Arial" panose="020B0604020202020204" pitchFamily="34" charset="0"/>
                        </a:rPr>
                        <a:t>		Fecha de cierre</a:t>
                      </a:r>
                    </a:p>
                    <a:p>
                      <a:pPr eaLnBrk="1" hangingPunct="1">
                        <a:lnSpc>
                          <a:spcPct val="150000"/>
                        </a:lnSpc>
                        <a:buFontTx/>
                        <a:buNone/>
                      </a:pPr>
                      <a:r>
                        <a:rPr lang="es-ES" altLang="es-ES" sz="2200" dirty="0">
                          <a:latin typeface="Arial" panose="020B0604020202020204" pitchFamily="34" charset="0"/>
                        </a:rPr>
                        <a:t>		Fecha Informe del Auditor</a:t>
                      </a:r>
                    </a:p>
                    <a:p>
                      <a:pPr eaLnBrk="1" hangingPunct="1">
                        <a:lnSpc>
                          <a:spcPct val="150000"/>
                        </a:lnSpc>
                        <a:buFontTx/>
                        <a:buNone/>
                      </a:pPr>
                      <a:r>
                        <a:rPr lang="es-ES" altLang="es-ES" sz="2200" dirty="0">
                          <a:latin typeface="Arial" panose="020B0604020202020204" pitchFamily="34" charset="0"/>
                        </a:rPr>
                        <a:t>		Fecha certificación CPCE Salta</a:t>
                      </a:r>
                    </a:p>
                    <a:p>
                      <a:pPr eaLnBrk="1" hangingPunct="1">
                        <a:lnSpc>
                          <a:spcPct val="150000"/>
                        </a:lnSpc>
                        <a:buFontTx/>
                        <a:buNone/>
                      </a:pPr>
                      <a:r>
                        <a:rPr lang="es-ES" altLang="es-ES" sz="2200" dirty="0">
                          <a:latin typeface="Arial" panose="020B0604020202020204" pitchFamily="34" charset="0"/>
                        </a:rPr>
                        <a:t>		Contador firmante</a:t>
                      </a:r>
                    </a:p>
                    <a:p>
                      <a:pPr eaLnBrk="1" hangingPunct="1">
                        <a:lnSpc>
                          <a:spcPct val="150000"/>
                        </a:lnSpc>
                        <a:buFontTx/>
                        <a:buNone/>
                      </a:pPr>
                      <a:r>
                        <a:rPr lang="es-ES" altLang="es-ES" sz="2200" dirty="0">
                          <a:latin typeface="Arial" panose="020B0604020202020204" pitchFamily="34" charset="0"/>
                        </a:rPr>
                        <a:t>		Lugar y Fecha de emisión</a:t>
                      </a:r>
                    </a:p>
                    <a:p>
                      <a:pPr eaLnBrk="1" hangingPunct="1">
                        <a:lnSpc>
                          <a:spcPct val="150000"/>
                        </a:lnSpc>
                        <a:buFontTx/>
                        <a:buNone/>
                      </a:pPr>
                      <a:r>
                        <a:rPr lang="es-ES" altLang="es-ES" sz="2200" dirty="0">
                          <a:latin typeface="Arial" panose="020B0604020202020204" pitchFamily="34" charset="0"/>
                        </a:rPr>
                        <a:t>		Firma y Sello profesional</a:t>
                      </a:r>
                    </a:p>
                    <a:p>
                      <a:pPr marL="46038" marR="0" lvl="1" indent="-46038" algn="l" defTabSz="914400" rtl="0" eaLnBrk="1" fontAlgn="base" latinLnBrk="0" hangingPunct="1">
                        <a:lnSpc>
                          <a:spcPct val="100000"/>
                        </a:lnSpc>
                        <a:spcBef>
                          <a:spcPct val="20000"/>
                        </a:spcBef>
                        <a:spcAft>
                          <a:spcPct val="0"/>
                        </a:spcAft>
                        <a:buClrTx/>
                        <a:buSzTx/>
                        <a:buFontTx/>
                        <a:buNone/>
                        <a:tabLst/>
                        <a:defRPr/>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2499171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D570E6E7-2C54-46A3-8EE8-5074B54F6E92}"/>
              </a:ext>
            </a:extLst>
          </p:cNvPr>
          <p:cNvGraphicFramePr>
            <a:graphicFrameLocks noGrp="1"/>
          </p:cNvGraphicFramePr>
          <p:nvPr>
            <p:extLst>
              <p:ext uri="{D42A27DB-BD31-4B8C-83A1-F6EECF244321}">
                <p14:modId xmlns:p14="http://schemas.microsoft.com/office/powerpoint/2010/main" val="3815021037"/>
              </p:ext>
            </p:extLst>
          </p:nvPr>
        </p:nvGraphicFramePr>
        <p:xfrm>
          <a:off x="1026367" y="699797"/>
          <a:ext cx="9451911" cy="6016879"/>
        </p:xfrm>
        <a:graphic>
          <a:graphicData uri="http://schemas.openxmlformats.org/drawingml/2006/table">
            <a:tbl>
              <a:tblPr firstRow="1" bandRow="1">
                <a:tableStyleId>{5C22544A-7EE6-4342-B048-85BDC9FD1C3A}</a:tableStyleId>
              </a:tblPr>
              <a:tblGrid>
                <a:gridCol w="9451911">
                  <a:extLst>
                    <a:ext uri="{9D8B030D-6E8A-4147-A177-3AD203B41FA5}">
                      <a16:colId xmlns:a16="http://schemas.microsoft.com/office/drawing/2014/main" val="3515243483"/>
                    </a:ext>
                  </a:extLst>
                </a:gridCol>
              </a:tblGrid>
              <a:tr h="498194">
                <a:tc>
                  <a:txBody>
                    <a:bodyPr/>
                    <a:lstStyle/>
                    <a:p>
                      <a:pPr algn="ctr"/>
                      <a:r>
                        <a:rPr lang="es-ES" sz="3000" b="0" dirty="0">
                          <a:solidFill>
                            <a:schemeClr val="tx1"/>
                          </a:solidFill>
                          <a:latin typeface="Arial "/>
                        </a:rPr>
                        <a:t>Recomendaciones… </a:t>
                      </a:r>
                    </a:p>
                  </a:txBody>
                  <a:tcPr/>
                </a:tc>
                <a:extLst>
                  <a:ext uri="{0D108BD9-81ED-4DB2-BD59-A6C34878D82A}">
                    <a16:rowId xmlns:a16="http://schemas.microsoft.com/office/drawing/2014/main" val="3998181813"/>
                  </a:ext>
                </a:extLst>
              </a:tr>
              <a:tr h="4995775">
                <a:tc>
                  <a:txBody>
                    <a:bodyPr/>
                    <a:lstStyle/>
                    <a:p>
                      <a:pPr marL="742950" marR="0" lvl="1" indent="-285750" algn="l" defTabSz="914400" rtl="0" eaLnBrk="1" fontAlgn="base" latinLnBrk="0" hangingPunct="1">
                        <a:lnSpc>
                          <a:spcPct val="90000"/>
                        </a:lnSpc>
                        <a:spcBef>
                          <a:spcPct val="20000"/>
                        </a:spcBef>
                        <a:spcAft>
                          <a:spcPct val="0"/>
                        </a:spcAft>
                        <a:buClrTx/>
                        <a:buSzTx/>
                        <a:buFontTx/>
                        <a:buNone/>
                        <a:tabLst/>
                        <a:defRPr/>
                      </a:pPr>
                      <a:endParaRPr kumimoji="0" lang="es-ES" altLang="es-ES" sz="2200" b="0" i="0" u="none" strike="noStrike" kern="0" cap="none" spc="0" normalizeH="0" baseline="0" noProof="0" dirty="0">
                        <a:ln>
                          <a:noFill/>
                        </a:ln>
                        <a:solidFill>
                          <a:srgbClr val="000000"/>
                        </a:solidFill>
                        <a:effectLst/>
                        <a:uLnTx/>
                        <a:uFillTx/>
                        <a:latin typeface="Arial" panose="020B0604020202020204" pitchFamily="34" charset="0"/>
                      </a:endParaRPr>
                    </a:p>
                    <a:p>
                      <a:pPr eaLnBrk="1" hangingPunct="1">
                        <a:buFontTx/>
                        <a:buNone/>
                      </a:pPr>
                      <a:r>
                        <a:rPr lang="es-ES" altLang="es-ES" sz="2200" b="1" dirty="0">
                          <a:latin typeface="Arial" panose="020B0604020202020204" pitchFamily="34" charset="0"/>
                        </a:rPr>
                        <a:t>V – OTRAS CERTIFICACIONES</a:t>
                      </a:r>
                    </a:p>
                    <a:p>
                      <a:pPr eaLnBrk="1" hangingPunct="1">
                        <a:buFontTx/>
                        <a:buNone/>
                      </a:pPr>
                      <a:endParaRPr lang="es-ES" altLang="es-ES" sz="2200" b="1" dirty="0">
                        <a:latin typeface="Arial" panose="020B0604020202020204" pitchFamily="34" charset="0"/>
                      </a:endParaRPr>
                    </a:p>
                    <a:p>
                      <a:pPr eaLnBrk="1" hangingPunct="1">
                        <a:lnSpc>
                          <a:spcPct val="150000"/>
                        </a:lnSpc>
                        <a:buFontTx/>
                        <a:buNone/>
                      </a:pPr>
                      <a:r>
                        <a:rPr lang="es-ES" altLang="es-ES" sz="2200" dirty="0">
                          <a:latin typeface="Arial" panose="020B0604020202020204" pitchFamily="34" charset="0"/>
                        </a:rPr>
                        <a:t>		Título</a:t>
                      </a:r>
                    </a:p>
                    <a:p>
                      <a:pPr eaLnBrk="1" hangingPunct="1">
                        <a:lnSpc>
                          <a:spcPct val="150000"/>
                        </a:lnSpc>
                        <a:buFontTx/>
                        <a:buNone/>
                      </a:pPr>
                      <a:r>
                        <a:rPr lang="es-ES" altLang="es-ES" sz="2200" dirty="0">
                          <a:latin typeface="Arial" panose="020B0604020202020204" pitchFamily="34" charset="0"/>
                        </a:rPr>
                        <a:t>		Destinatario</a:t>
                      </a:r>
                    </a:p>
                    <a:p>
                      <a:pPr eaLnBrk="1" hangingPunct="1">
                        <a:lnSpc>
                          <a:spcPct val="150000"/>
                        </a:lnSpc>
                        <a:buFontTx/>
                        <a:buNone/>
                      </a:pPr>
                      <a:r>
                        <a:rPr lang="es-ES" altLang="es-ES" sz="2200" dirty="0">
                          <a:latin typeface="Arial" panose="020B0604020202020204" pitchFamily="34" charset="0"/>
                        </a:rPr>
                        <a:t>		Domicilio legal</a:t>
                      </a:r>
                    </a:p>
                    <a:p>
                      <a:pPr eaLnBrk="1" hangingPunct="1">
                        <a:lnSpc>
                          <a:spcPct val="150000"/>
                        </a:lnSpc>
                        <a:buFontTx/>
                        <a:buNone/>
                      </a:pPr>
                      <a:r>
                        <a:rPr lang="es-ES" altLang="es-ES" sz="2200" dirty="0">
                          <a:latin typeface="Arial" panose="020B0604020202020204" pitchFamily="34" charset="0"/>
                        </a:rPr>
                        <a:t>		Detalle de lo que se certifica</a:t>
                      </a:r>
                    </a:p>
                    <a:p>
                      <a:pPr eaLnBrk="1" hangingPunct="1">
                        <a:lnSpc>
                          <a:spcPct val="150000"/>
                        </a:lnSpc>
                        <a:buFontTx/>
                        <a:buNone/>
                      </a:pPr>
                      <a:r>
                        <a:rPr lang="es-ES" altLang="es-ES" sz="2200" dirty="0">
                          <a:latin typeface="Arial" panose="020B0604020202020204" pitchFamily="34" charset="0"/>
                        </a:rPr>
                        <a:t>		Alcance de la tarea</a:t>
                      </a:r>
                    </a:p>
                    <a:p>
                      <a:pPr eaLnBrk="1" hangingPunct="1">
                        <a:lnSpc>
                          <a:spcPct val="150000"/>
                        </a:lnSpc>
                        <a:buFontTx/>
                        <a:buNone/>
                      </a:pPr>
                      <a:r>
                        <a:rPr lang="es-ES" altLang="es-ES" sz="2200" dirty="0">
                          <a:latin typeface="Arial" panose="020B0604020202020204" pitchFamily="34" charset="0"/>
                        </a:rPr>
                        <a:t>		Manifestación o aseveración del Contador</a:t>
                      </a:r>
                    </a:p>
                    <a:p>
                      <a:pPr eaLnBrk="1" hangingPunct="1">
                        <a:lnSpc>
                          <a:spcPct val="150000"/>
                        </a:lnSpc>
                        <a:buFontTx/>
                        <a:buNone/>
                      </a:pPr>
                      <a:r>
                        <a:rPr lang="es-ES" altLang="es-ES" sz="2200" dirty="0">
                          <a:latin typeface="Arial" panose="020B0604020202020204" pitchFamily="34" charset="0"/>
                        </a:rPr>
                        <a:t>		Lugar y Fecha de emisión</a:t>
                      </a:r>
                    </a:p>
                    <a:p>
                      <a:pPr eaLnBrk="1" hangingPunct="1">
                        <a:lnSpc>
                          <a:spcPct val="150000"/>
                        </a:lnSpc>
                        <a:buFontTx/>
                        <a:buNone/>
                      </a:pPr>
                      <a:r>
                        <a:rPr lang="es-ES" altLang="es-ES" sz="2200" dirty="0">
                          <a:latin typeface="Arial" panose="020B0604020202020204" pitchFamily="34" charset="0"/>
                        </a:rPr>
                        <a:t>		Firma y Sello profesional</a:t>
                      </a:r>
                    </a:p>
                    <a:p>
                      <a:pPr eaLnBrk="1" hangingPunct="1">
                        <a:lnSpc>
                          <a:spcPct val="150000"/>
                        </a:lnSpc>
                        <a:buFontTx/>
                        <a:buNone/>
                      </a:pPr>
                      <a:endParaRPr lang="es-ES" sz="1900" dirty="0"/>
                    </a:p>
                  </a:txBody>
                  <a:tcPr/>
                </a:tc>
                <a:extLst>
                  <a:ext uri="{0D108BD9-81ED-4DB2-BD59-A6C34878D82A}">
                    <a16:rowId xmlns:a16="http://schemas.microsoft.com/office/drawing/2014/main" val="1348909629"/>
                  </a:ext>
                </a:extLst>
              </a:tr>
            </a:tbl>
          </a:graphicData>
        </a:graphic>
      </p:graphicFrame>
    </p:spTree>
    <p:extLst>
      <p:ext uri="{BB962C8B-B14F-4D97-AF65-F5344CB8AC3E}">
        <p14:creationId xmlns:p14="http://schemas.microsoft.com/office/powerpoint/2010/main" val="5162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47D0AD5A-3812-4C89-AA6F-5DDDC34AFE6B}"/>
              </a:ext>
            </a:extLst>
          </p:cNvPr>
          <p:cNvGraphicFramePr>
            <a:graphicFrameLocks noGrp="1"/>
          </p:cNvGraphicFramePr>
          <p:nvPr>
            <p:extLst>
              <p:ext uri="{D42A27DB-BD31-4B8C-83A1-F6EECF244321}">
                <p14:modId xmlns:p14="http://schemas.microsoft.com/office/powerpoint/2010/main" val="2863679498"/>
              </p:ext>
            </p:extLst>
          </p:nvPr>
        </p:nvGraphicFramePr>
        <p:xfrm>
          <a:off x="1091682" y="724745"/>
          <a:ext cx="9358604" cy="5778691"/>
        </p:xfrm>
        <a:graphic>
          <a:graphicData uri="http://schemas.openxmlformats.org/drawingml/2006/table">
            <a:tbl>
              <a:tblPr firstRow="1" bandRow="1">
                <a:tableStyleId>{5C22544A-7EE6-4342-B048-85BDC9FD1C3A}</a:tableStyleId>
              </a:tblPr>
              <a:tblGrid>
                <a:gridCol w="9358604">
                  <a:extLst>
                    <a:ext uri="{9D8B030D-6E8A-4147-A177-3AD203B41FA5}">
                      <a16:colId xmlns:a16="http://schemas.microsoft.com/office/drawing/2014/main" val="59146202"/>
                    </a:ext>
                  </a:extLst>
                </a:gridCol>
              </a:tblGrid>
              <a:tr h="1059427">
                <a:tc>
                  <a:txBody>
                    <a:bodyPr/>
                    <a:lstStyle/>
                    <a:p>
                      <a:r>
                        <a:rPr lang="es-ES" altLang="es-ES" sz="3000" dirty="0">
                          <a:solidFill>
                            <a:srgbClr val="000000"/>
                          </a:solidFill>
                          <a:latin typeface="Arial" panose="020B0604020202020204" pitchFamily="34" charset="0"/>
                          <a:cs typeface="Arial" panose="020B0604020202020204" pitchFamily="34" charset="0"/>
                        </a:rPr>
                        <a:t>Reglamento de Certificación de Firmas y Control de Actuaciones Profesionales</a:t>
                      </a:r>
                      <a:endParaRPr lang="es-ES"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1740804"/>
                  </a:ext>
                </a:extLst>
              </a:tr>
              <a:tr h="4719264">
                <a:tc>
                  <a:txBody>
                    <a:bodyPr/>
                    <a:lstStyle/>
                    <a:p>
                      <a:pPr marL="457200" indent="-457200" eaLnBrk="1" hangingPunct="1">
                        <a:lnSpc>
                          <a:spcPct val="150000"/>
                        </a:lnSpc>
                        <a:buFont typeface="Arial" panose="020B0604020202020204" pitchFamily="34" charset="0"/>
                        <a:buChar char="•"/>
                      </a:pPr>
                      <a:r>
                        <a:rPr lang="es-ES_tradnl" altLang="es-ES" sz="3000" dirty="0">
                          <a:latin typeface="Arial" panose="020B0604020202020204" pitchFamily="34" charset="0"/>
                          <a:cs typeface="Arial" panose="020B0604020202020204" pitchFamily="34" charset="0"/>
                        </a:rPr>
                        <a:t>Objetivos</a:t>
                      </a:r>
                    </a:p>
                    <a:p>
                      <a:pPr marL="457200" indent="-457200" eaLnBrk="1" hangingPunct="1">
                        <a:lnSpc>
                          <a:spcPct val="150000"/>
                        </a:lnSpc>
                        <a:buFont typeface="Arial" panose="020B0604020202020204" pitchFamily="34" charset="0"/>
                        <a:buChar char="•"/>
                      </a:pPr>
                      <a:r>
                        <a:rPr lang="es-ES_tradnl" altLang="es-ES" sz="3000" dirty="0">
                          <a:latin typeface="Arial" panose="020B0604020202020204" pitchFamily="34" charset="0"/>
                          <a:cs typeface="Arial" panose="020B0604020202020204" pitchFamily="34" charset="0"/>
                        </a:rPr>
                        <a:t>Reglamento R.G. 1022 y modificatoria R.G. 1281</a:t>
                      </a:r>
                    </a:p>
                    <a:p>
                      <a:pPr marL="457200" indent="-457200" eaLnBrk="1" hangingPunct="1">
                        <a:lnSpc>
                          <a:spcPct val="150000"/>
                        </a:lnSpc>
                        <a:buFont typeface="Arial" panose="020B0604020202020204" pitchFamily="34" charset="0"/>
                        <a:buChar char="•"/>
                      </a:pPr>
                      <a:r>
                        <a:rPr lang="es-ES_tradnl" altLang="es-ES" sz="3000" dirty="0">
                          <a:latin typeface="Arial" panose="020B0604020202020204" pitchFamily="34" charset="0"/>
                          <a:cs typeface="Arial" panose="020B0604020202020204" pitchFamily="34" charset="0"/>
                        </a:rPr>
                        <a:t>Legalización y Certificación – Significado de la intervención de la Secretaria Técnica</a:t>
                      </a:r>
                    </a:p>
                    <a:p>
                      <a:pPr marL="457200" indent="-457200" eaLnBrk="1" hangingPunct="1">
                        <a:lnSpc>
                          <a:spcPct val="150000"/>
                        </a:lnSpc>
                        <a:buFont typeface="Arial" panose="020B0604020202020204" pitchFamily="34" charset="0"/>
                        <a:buChar char="•"/>
                      </a:pPr>
                      <a:r>
                        <a:rPr lang="es-ES_tradnl" altLang="es-ES" sz="3000" dirty="0">
                          <a:latin typeface="Arial" panose="020B0604020202020204" pitchFamily="34" charset="0"/>
                          <a:cs typeface="Arial" panose="020B0604020202020204" pitchFamily="34" charset="0"/>
                        </a:rPr>
                        <a:t>Copia para el archivo del Profesional. Resolución Técnica </a:t>
                      </a:r>
                      <a:r>
                        <a:rPr lang="es-ES_tradnl" altLang="es-ES" sz="3000" dirty="0" err="1">
                          <a:latin typeface="Arial" panose="020B0604020202020204" pitchFamily="34" charset="0"/>
                          <a:cs typeface="Arial" panose="020B0604020202020204" pitchFamily="34" charset="0"/>
                        </a:rPr>
                        <a:t>Nº</a:t>
                      </a:r>
                      <a:r>
                        <a:rPr lang="es-ES_tradnl" altLang="es-ES" sz="3000" dirty="0">
                          <a:latin typeface="Arial" panose="020B0604020202020204" pitchFamily="34" charset="0"/>
                          <a:cs typeface="Arial" panose="020B0604020202020204" pitchFamily="34" charset="0"/>
                        </a:rPr>
                        <a:t> 37</a:t>
                      </a:r>
                    </a:p>
                    <a:p>
                      <a:endParaRPr lang="es-ES" dirty="0"/>
                    </a:p>
                  </a:txBody>
                  <a:tcPr/>
                </a:tc>
                <a:extLst>
                  <a:ext uri="{0D108BD9-81ED-4DB2-BD59-A6C34878D82A}">
                    <a16:rowId xmlns:a16="http://schemas.microsoft.com/office/drawing/2014/main" val="2010659488"/>
                  </a:ext>
                </a:extLst>
              </a:tr>
            </a:tbl>
          </a:graphicData>
        </a:graphic>
      </p:graphicFrame>
    </p:spTree>
    <p:extLst>
      <p:ext uri="{BB962C8B-B14F-4D97-AF65-F5344CB8AC3E}">
        <p14:creationId xmlns:p14="http://schemas.microsoft.com/office/powerpoint/2010/main" val="1909157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0EE0358-E26D-4404-8E21-F6C5B14012FF}"/>
              </a:ext>
            </a:extLst>
          </p:cNvPr>
          <p:cNvGraphicFramePr>
            <a:graphicFrameLocks noGrp="1"/>
          </p:cNvGraphicFramePr>
          <p:nvPr>
            <p:extLst>
              <p:ext uri="{D42A27DB-BD31-4B8C-83A1-F6EECF244321}">
                <p14:modId xmlns:p14="http://schemas.microsoft.com/office/powerpoint/2010/main" val="363428010"/>
              </p:ext>
            </p:extLst>
          </p:nvPr>
        </p:nvGraphicFramePr>
        <p:xfrm>
          <a:off x="1052423" y="655608"/>
          <a:ext cx="9497683" cy="5677905"/>
        </p:xfrm>
        <a:graphic>
          <a:graphicData uri="http://schemas.openxmlformats.org/drawingml/2006/table">
            <a:tbl>
              <a:tblPr firstRow="1" bandRow="1">
                <a:tableStyleId>{5C22544A-7EE6-4342-B048-85BDC9FD1C3A}</a:tableStyleId>
              </a:tblPr>
              <a:tblGrid>
                <a:gridCol w="9497683">
                  <a:extLst>
                    <a:ext uri="{9D8B030D-6E8A-4147-A177-3AD203B41FA5}">
                      <a16:colId xmlns:a16="http://schemas.microsoft.com/office/drawing/2014/main" val="2687374210"/>
                    </a:ext>
                  </a:extLst>
                </a:gridCol>
              </a:tblGrid>
              <a:tr h="5677905">
                <a:tc>
                  <a:txBody>
                    <a:bodyPr/>
                    <a:lstStyle/>
                    <a:p>
                      <a:endParaRPr lang="es-ES" dirty="0"/>
                    </a:p>
                    <a:p>
                      <a:endParaRPr lang="es-ES" dirty="0"/>
                    </a:p>
                    <a:p>
                      <a:endParaRPr lang="es-ES" dirty="0"/>
                    </a:p>
                    <a:p>
                      <a:endParaRPr lang="es-ES" dirty="0"/>
                    </a:p>
                    <a:p>
                      <a:pPr algn="ctr"/>
                      <a:r>
                        <a:rPr kumimoji="0" lang="es-ES" altLang="es-ES" sz="4000" b="1" i="0" u="none" strike="noStrike" kern="0" cap="none" spc="0" normalizeH="0" baseline="0" noProof="0" dirty="0">
                          <a:ln>
                            <a:noFill/>
                          </a:ln>
                          <a:solidFill>
                            <a:srgbClr val="000000"/>
                          </a:solidFill>
                          <a:effectLst/>
                          <a:uLnTx/>
                          <a:uFillTx/>
                          <a:latin typeface="Arial "/>
                          <a:ea typeface="+mj-ea"/>
                          <a:cs typeface="+mj-cs"/>
                        </a:rPr>
                        <a:t>Guía de controles para profesionales sobre  aspectos mas frecuentes de exposición de Estados Contables, Estados de Situación Patrimonial, Manifestaciones de Bienes y Deudas, Ingresos y Origen de Fondos.</a:t>
                      </a:r>
                      <a:endParaRPr lang="es-ES" b="1" dirty="0"/>
                    </a:p>
                    <a:p>
                      <a:endParaRPr lang="es-ES" dirty="0"/>
                    </a:p>
                    <a:p>
                      <a:endParaRPr lang="es-ES" dirty="0"/>
                    </a:p>
                    <a:p>
                      <a:endParaRPr lang="es-ES" dirty="0"/>
                    </a:p>
                  </a:txBody>
                  <a:tcPr/>
                </a:tc>
                <a:extLst>
                  <a:ext uri="{0D108BD9-81ED-4DB2-BD59-A6C34878D82A}">
                    <a16:rowId xmlns:a16="http://schemas.microsoft.com/office/drawing/2014/main" val="2946511421"/>
                  </a:ext>
                </a:extLst>
              </a:tr>
            </a:tbl>
          </a:graphicData>
        </a:graphic>
      </p:graphicFrame>
      <p:sp>
        <p:nvSpPr>
          <p:cNvPr id="2" name="Rectángulo: esquinas redondeadas 1">
            <a:extLst>
              <a:ext uri="{FF2B5EF4-FFF2-40B4-BE49-F238E27FC236}">
                <a16:creationId xmlns:a16="http://schemas.microsoft.com/office/drawing/2014/main" id="{3CEA0DA9-65BD-44A0-8380-A27477E0350D}"/>
              </a:ext>
            </a:extLst>
          </p:cNvPr>
          <p:cNvSpPr/>
          <p:nvPr/>
        </p:nvSpPr>
        <p:spPr>
          <a:xfrm>
            <a:off x="1253765" y="791852"/>
            <a:ext cx="1395167" cy="801278"/>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781613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CDB48EB3-8CE2-483F-A511-09151A4426A9}"/>
              </a:ext>
            </a:extLst>
          </p:cNvPr>
          <p:cNvGraphicFramePr>
            <a:graphicFrameLocks noGrp="1"/>
          </p:cNvGraphicFramePr>
          <p:nvPr>
            <p:extLst>
              <p:ext uri="{D42A27DB-BD31-4B8C-83A1-F6EECF244321}">
                <p14:modId xmlns:p14="http://schemas.microsoft.com/office/powerpoint/2010/main" val="1806090398"/>
              </p:ext>
            </p:extLst>
          </p:nvPr>
        </p:nvGraphicFramePr>
        <p:xfrm>
          <a:off x="1078301" y="715993"/>
          <a:ext cx="9368287" cy="5803276"/>
        </p:xfrm>
        <a:graphic>
          <a:graphicData uri="http://schemas.openxmlformats.org/drawingml/2006/table">
            <a:tbl>
              <a:tblPr firstRow="1" bandRow="1">
                <a:tableStyleId>{5C22544A-7EE6-4342-B048-85BDC9FD1C3A}</a:tableStyleId>
              </a:tblPr>
              <a:tblGrid>
                <a:gridCol w="9368287">
                  <a:extLst>
                    <a:ext uri="{9D8B030D-6E8A-4147-A177-3AD203B41FA5}">
                      <a16:colId xmlns:a16="http://schemas.microsoft.com/office/drawing/2014/main" val="1507232404"/>
                    </a:ext>
                  </a:extLst>
                </a:gridCol>
              </a:tblGrid>
              <a:tr h="560716">
                <a:tc>
                  <a:txBody>
                    <a:bodyPr/>
                    <a:lstStyle/>
                    <a:p>
                      <a:r>
                        <a:rPr kumimoji="0" lang="es-ES" altLang="es-ES" sz="3000" b="0" i="0" u="none" strike="noStrike" kern="0" cap="none" spc="0" normalizeH="0" baseline="0" noProof="0" dirty="0">
                          <a:ln>
                            <a:noFill/>
                          </a:ln>
                          <a:solidFill>
                            <a:srgbClr val="000000"/>
                          </a:solidFill>
                          <a:effectLst/>
                          <a:uLnTx/>
                          <a:uFillTx/>
                          <a:latin typeface="Arial "/>
                          <a:ea typeface="+mn-ea"/>
                          <a:cs typeface="+mn-cs"/>
                        </a:rPr>
                        <a:t>Guía de controles para profesionales sobre …</a:t>
                      </a:r>
                      <a:endParaRPr lang="es-ES" sz="3000" dirty="0"/>
                    </a:p>
                  </a:txBody>
                  <a:tcPr/>
                </a:tc>
                <a:extLst>
                  <a:ext uri="{0D108BD9-81ED-4DB2-BD59-A6C34878D82A}">
                    <a16:rowId xmlns:a16="http://schemas.microsoft.com/office/drawing/2014/main" val="1797874358"/>
                  </a:ext>
                </a:extLst>
              </a:tr>
              <a:tr h="369763">
                <a:tc>
                  <a:txBody>
                    <a:bodyPr/>
                    <a:lstStyle/>
                    <a:p>
                      <a:endParaRPr lang="es-ES" dirty="0"/>
                    </a:p>
                    <a:p>
                      <a:endParaRPr lang="es-ES" dirty="0"/>
                    </a:p>
                    <a:p>
                      <a:pPr marL="342900" marR="0" lvl="0" indent="-342900" algn="l" defTabSz="9144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2200" b="1" kern="1200" dirty="0">
                          <a:solidFill>
                            <a:schemeClr val="dk1"/>
                          </a:solidFill>
                          <a:effectLst/>
                          <a:latin typeface="Arial "/>
                          <a:ea typeface="+mn-ea"/>
                          <a:cs typeface="+mn-cs"/>
                          <a:hlinkClick r:id="rId2"/>
                        </a:rPr>
                        <a:t>ESTADOS CONTABLES</a:t>
                      </a:r>
                      <a:r>
                        <a:rPr lang="es-ES" sz="2200" b="1" kern="1200" dirty="0">
                          <a:solidFill>
                            <a:schemeClr val="dk1"/>
                          </a:solidFill>
                          <a:effectLst/>
                          <a:latin typeface="Arial "/>
                          <a:ea typeface="+mn-ea"/>
                          <a:cs typeface="+mn-cs"/>
                        </a:rPr>
                        <a:t>          </a:t>
                      </a:r>
                      <a:endParaRPr lang="es-ES" sz="2200" kern="1200" dirty="0">
                        <a:solidFill>
                          <a:schemeClr val="dk1"/>
                        </a:solidFill>
                        <a:effectLst/>
                        <a:latin typeface="Arial "/>
                        <a:ea typeface="+mn-ea"/>
                        <a:cs typeface="+mn-cs"/>
                      </a:endParaRPr>
                    </a:p>
                    <a:p>
                      <a:pPr marL="342900" indent="-342900">
                        <a:buFont typeface="Wingdings" panose="05000000000000000000" pitchFamily="2" charset="2"/>
                        <a:buChar char="v"/>
                      </a:pPr>
                      <a:endParaRPr lang="es-ES" sz="2200" dirty="0">
                        <a:latin typeface="Arial "/>
                      </a:endParaRPr>
                    </a:p>
                    <a:p>
                      <a:pPr marL="342900" marR="0" lvl="0" indent="-342900" algn="l" defTabSz="9144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2200" b="1" kern="1200" dirty="0">
                          <a:solidFill>
                            <a:schemeClr val="dk1"/>
                          </a:solidFill>
                          <a:effectLst/>
                          <a:latin typeface="Arial "/>
                          <a:ea typeface="+mn-ea"/>
                          <a:cs typeface="+mn-cs"/>
                          <a:hlinkClick r:id="rId3"/>
                        </a:rPr>
                        <a:t>ESTADOS DE SITUACIÓN PATRIMONIAL -  MANIFESTACIONES DE BIENES Y DEUDAS</a:t>
                      </a:r>
                      <a:endParaRPr lang="es-ES" sz="2200" kern="1200" dirty="0">
                        <a:solidFill>
                          <a:schemeClr val="dk1"/>
                        </a:solidFill>
                        <a:effectLst/>
                        <a:latin typeface="Arial "/>
                        <a:ea typeface="+mn-ea"/>
                        <a:cs typeface="+mn-cs"/>
                      </a:endParaRPr>
                    </a:p>
                    <a:p>
                      <a:pPr marL="342900" indent="-342900">
                        <a:buFont typeface="Wingdings" panose="05000000000000000000" pitchFamily="2" charset="2"/>
                        <a:buChar char="v"/>
                      </a:pPr>
                      <a:endParaRPr lang="es-ES" sz="2200" kern="1200" dirty="0">
                        <a:solidFill>
                          <a:schemeClr val="dk1"/>
                        </a:solidFill>
                        <a:effectLst/>
                        <a:latin typeface="Arial "/>
                        <a:ea typeface="+mn-ea"/>
                        <a:cs typeface="+mn-cs"/>
                      </a:endParaRPr>
                    </a:p>
                    <a:p>
                      <a:pPr marL="342900" lvl="0" indent="-342900">
                        <a:buFont typeface="Wingdings" panose="05000000000000000000" pitchFamily="2" charset="2"/>
                        <a:buChar char="v"/>
                      </a:pPr>
                      <a:r>
                        <a:rPr lang="es-ES" sz="2200" b="1" kern="1200" dirty="0">
                          <a:solidFill>
                            <a:schemeClr val="dk1"/>
                          </a:solidFill>
                          <a:effectLst/>
                          <a:latin typeface="Arial "/>
                          <a:ea typeface="+mn-ea"/>
                          <a:cs typeface="+mn-cs"/>
                          <a:hlinkClick r:id="rId4"/>
                        </a:rPr>
                        <a:t>MANIFESTACIONES DE INGRESOS PERSONALES</a:t>
                      </a:r>
                      <a:endParaRPr lang="es-ES" sz="2200" kern="1200" dirty="0">
                        <a:solidFill>
                          <a:schemeClr val="dk1"/>
                        </a:solidFill>
                        <a:effectLst/>
                        <a:latin typeface="Arial "/>
                        <a:ea typeface="+mn-ea"/>
                        <a:cs typeface="+mn-cs"/>
                      </a:endParaRPr>
                    </a:p>
                    <a:p>
                      <a:pPr marL="342900" marR="0" lvl="0" indent="-342900" algn="l" defTabSz="9144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s-ES" sz="2200" b="1" kern="1200" dirty="0">
                        <a:solidFill>
                          <a:schemeClr val="dk1"/>
                        </a:solidFill>
                        <a:effectLst/>
                        <a:latin typeface="Arial "/>
                        <a:ea typeface="+mn-ea"/>
                        <a:cs typeface="+mn-cs"/>
                      </a:endParaRPr>
                    </a:p>
                    <a:p>
                      <a:pPr marL="342900" marR="0" lvl="0" indent="-342900" algn="l" defTabSz="9144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S" sz="2200" b="1" kern="1200" dirty="0">
                          <a:solidFill>
                            <a:schemeClr val="dk1"/>
                          </a:solidFill>
                          <a:effectLst/>
                          <a:latin typeface="Arial "/>
                          <a:ea typeface="+mn-ea"/>
                          <a:cs typeface="+mn-cs"/>
                          <a:hlinkClick r:id="rId5"/>
                        </a:rPr>
                        <a:t>ORIGENES DE LOS FONDOS</a:t>
                      </a:r>
                      <a:endParaRPr lang="es-ES" sz="2200" b="1" kern="1200" dirty="0">
                        <a:solidFill>
                          <a:schemeClr val="dk1"/>
                        </a:solidFill>
                        <a:effectLst/>
                        <a:latin typeface="Arial "/>
                        <a:ea typeface="+mn-ea"/>
                        <a:cs typeface="+mn-cs"/>
                      </a:endParaRPr>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587512076"/>
                  </a:ext>
                </a:extLst>
              </a:tr>
            </a:tbl>
          </a:graphicData>
        </a:graphic>
      </p:graphicFrame>
      <p:sp>
        <p:nvSpPr>
          <p:cNvPr id="6" name="CuadroTexto 5">
            <a:extLst>
              <a:ext uri="{FF2B5EF4-FFF2-40B4-BE49-F238E27FC236}">
                <a16:creationId xmlns:a16="http://schemas.microsoft.com/office/drawing/2014/main" id="{4BE80244-F607-40E4-AB55-85509ADA1988}"/>
              </a:ext>
            </a:extLst>
          </p:cNvPr>
          <p:cNvSpPr txBox="1"/>
          <p:nvPr/>
        </p:nvSpPr>
        <p:spPr>
          <a:xfrm>
            <a:off x="1341406" y="4920828"/>
            <a:ext cx="8842075" cy="1077218"/>
          </a:xfrm>
          <a:prstGeom prst="rect">
            <a:avLst/>
          </a:prstGeom>
          <a:noFill/>
          <a:ln w="38100">
            <a:solidFill>
              <a:schemeClr val="tx1"/>
            </a:solidFill>
          </a:ln>
        </p:spPr>
        <p:txBody>
          <a:bodyPr wrap="square" rtlCol="0">
            <a:spAutoFit/>
          </a:bodyPr>
          <a:lstStyle/>
          <a:p>
            <a:pPr marL="0" marR="0" lvl="0" indent="0" algn="just" defTabSz="914431"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
                <a:ea typeface="+mn-ea"/>
                <a:cs typeface="+mn-cs"/>
              </a:rPr>
              <a:t>Aclaración: La presente guía es un resumen con fines de ayuda que no satisface todos los aspectos a tener en cuenta para la elaboración del documento.</a:t>
            </a:r>
          </a:p>
          <a:p>
            <a:pPr marL="0" marR="0" lvl="0" indent="0" algn="just" defTabSz="914431" rtl="0" eaLnBrk="1" fontAlgn="auto" latinLnBrk="0" hangingPunct="1">
              <a:lnSpc>
                <a:spcPct val="100000"/>
              </a:lnSpc>
              <a:spcBef>
                <a:spcPts val="0"/>
              </a:spcBef>
              <a:spcAft>
                <a:spcPts val="0"/>
              </a:spcAft>
              <a:buClrTx/>
              <a:buSzTx/>
              <a:buFontTx/>
              <a:buNone/>
              <a:tabLst/>
              <a:defRPr/>
            </a:pPr>
            <a:r>
              <a:rPr kumimoji="0" lang="es-ES" sz="16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
                <a:ea typeface="+mn-ea"/>
                <a:cs typeface="+mn-cs"/>
              </a:rPr>
              <a:t>Para ese fin se debe remitir a las Normas Técnicas vigentes emitidas por la Federación Argentina de Consejos Profesionales de Ciencias Económicas (FACPCE).</a:t>
            </a:r>
          </a:p>
        </p:txBody>
      </p:sp>
    </p:spTree>
    <p:extLst>
      <p:ext uri="{BB962C8B-B14F-4D97-AF65-F5344CB8AC3E}">
        <p14:creationId xmlns:p14="http://schemas.microsoft.com/office/powerpoint/2010/main" val="2163491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A9B6AA4D-F9F3-4D89-ABDA-20C7A7629699}"/>
              </a:ext>
            </a:extLst>
          </p:cNvPr>
          <p:cNvGraphicFramePr>
            <a:graphicFrameLocks noGrp="1"/>
          </p:cNvGraphicFramePr>
          <p:nvPr>
            <p:extLst>
              <p:ext uri="{D42A27DB-BD31-4B8C-83A1-F6EECF244321}">
                <p14:modId xmlns:p14="http://schemas.microsoft.com/office/powerpoint/2010/main" val="3488186730"/>
              </p:ext>
            </p:extLst>
          </p:nvPr>
        </p:nvGraphicFramePr>
        <p:xfrm>
          <a:off x="1150069" y="603315"/>
          <a:ext cx="9426805" cy="6061436"/>
        </p:xfrm>
        <a:graphic>
          <a:graphicData uri="http://schemas.openxmlformats.org/drawingml/2006/table">
            <a:tbl>
              <a:tblPr firstRow="1" bandRow="1">
                <a:tableStyleId>{5C22544A-7EE6-4342-B048-85BDC9FD1C3A}</a:tableStyleId>
              </a:tblPr>
              <a:tblGrid>
                <a:gridCol w="9426805">
                  <a:extLst>
                    <a:ext uri="{9D8B030D-6E8A-4147-A177-3AD203B41FA5}">
                      <a16:colId xmlns:a16="http://schemas.microsoft.com/office/drawing/2014/main" val="4127683622"/>
                    </a:ext>
                  </a:extLst>
                </a:gridCol>
              </a:tblGrid>
              <a:tr h="6061436">
                <a:tc>
                  <a:txBody>
                    <a:bodyPr/>
                    <a:lstStyle/>
                    <a:p>
                      <a:endParaRPr lang="es-ES" dirty="0"/>
                    </a:p>
                    <a:p>
                      <a:endParaRPr lang="es-ES" dirty="0"/>
                    </a:p>
                    <a:p>
                      <a:pPr algn="ctr">
                        <a:lnSpc>
                          <a:spcPct val="100000"/>
                        </a:lnSpc>
                      </a:pPr>
                      <a:endParaRPr kumimoji="0" lang="es-ES" altLang="es-ES" sz="4000" b="1" i="0" u="none" strike="noStrike" kern="0" cap="none" spc="0" normalizeH="0" baseline="0" noProof="0" dirty="0">
                        <a:ln>
                          <a:noFill/>
                        </a:ln>
                        <a:solidFill>
                          <a:srgbClr val="000000"/>
                        </a:solidFill>
                        <a:effectLst/>
                        <a:uLnTx/>
                        <a:uFillTx/>
                        <a:latin typeface="Arial "/>
                        <a:ea typeface="+mj-ea"/>
                        <a:cs typeface="+mj-cs"/>
                      </a:endParaRPr>
                    </a:p>
                    <a:p>
                      <a:pPr algn="ctr">
                        <a:lnSpc>
                          <a:spcPct val="100000"/>
                        </a:lnSpc>
                      </a:pPr>
                      <a:r>
                        <a:rPr kumimoji="0" lang="es-ES" altLang="es-ES" sz="4000" b="1" i="0" u="none" strike="noStrike" kern="0" cap="none" spc="0" normalizeH="0" baseline="0" noProof="0" dirty="0">
                          <a:ln>
                            <a:noFill/>
                          </a:ln>
                          <a:solidFill>
                            <a:srgbClr val="000000"/>
                          </a:solidFill>
                          <a:effectLst/>
                          <a:uLnTx/>
                          <a:uFillTx/>
                          <a:latin typeface="Arial "/>
                          <a:ea typeface="+mj-ea"/>
                          <a:cs typeface="+mj-cs"/>
                        </a:rPr>
                        <a:t>Herramienta para Estudios Profesionales con pautas a profesionales para el control final de la exposición de los Estados Contables y del texto del Informe del Auditor.</a:t>
                      </a:r>
                    </a:p>
                    <a:p>
                      <a:pPr algn="l">
                        <a:lnSpc>
                          <a:spcPct val="100000"/>
                        </a:lnSpc>
                      </a:pPr>
                      <a:r>
                        <a:rPr kumimoji="0" lang="es-ES" altLang="es-ES" sz="1700" b="1" i="0" u="none" strike="noStrike" kern="0" cap="none" spc="0" normalizeH="0" baseline="0" noProof="0" dirty="0">
                          <a:ln>
                            <a:noFill/>
                          </a:ln>
                          <a:solidFill>
                            <a:srgbClr val="000000"/>
                          </a:solidFill>
                          <a:effectLst/>
                          <a:uLnTx/>
                          <a:uFillTx/>
                          <a:latin typeface="Arial "/>
                          <a:ea typeface="+mj-ea"/>
                          <a:cs typeface="+mj-cs"/>
                        </a:rPr>
                        <a:t>Propuesta de metodología de control (no completa) para desarrollar por cada estudio profesional, antes de que la actuación profesional se emita en carácter definitivo para uso publico.</a:t>
                      </a:r>
                    </a:p>
                    <a:p>
                      <a:pPr algn="l">
                        <a:lnSpc>
                          <a:spcPct val="100000"/>
                        </a:lnSpc>
                      </a:pPr>
                      <a:r>
                        <a:rPr kumimoji="0" lang="es-ES" altLang="es-ES" sz="1700" b="1" i="0" u="none" strike="noStrike" kern="0" cap="none" spc="0" normalizeH="0" baseline="0" noProof="0" dirty="0">
                          <a:ln>
                            <a:noFill/>
                          </a:ln>
                          <a:solidFill>
                            <a:srgbClr val="000000"/>
                          </a:solidFill>
                          <a:effectLst/>
                          <a:uLnTx/>
                          <a:uFillTx/>
                          <a:latin typeface="Arial "/>
                          <a:ea typeface="+mj-ea"/>
                          <a:cs typeface="+mj-cs"/>
                        </a:rPr>
                        <a:t>Se aporta con carácter ejemplificativo.</a:t>
                      </a:r>
                      <a:endParaRPr lang="es-ES" sz="1700" dirty="0"/>
                    </a:p>
                  </a:txBody>
                  <a:tcPr/>
                </a:tc>
                <a:extLst>
                  <a:ext uri="{0D108BD9-81ED-4DB2-BD59-A6C34878D82A}">
                    <a16:rowId xmlns:a16="http://schemas.microsoft.com/office/drawing/2014/main" val="2991278673"/>
                  </a:ext>
                </a:extLst>
              </a:tr>
            </a:tbl>
          </a:graphicData>
        </a:graphic>
      </p:graphicFrame>
      <p:sp>
        <p:nvSpPr>
          <p:cNvPr id="2" name="Rectángulo: esquinas redondeadas 1">
            <a:extLst>
              <a:ext uri="{FF2B5EF4-FFF2-40B4-BE49-F238E27FC236}">
                <a16:creationId xmlns:a16="http://schemas.microsoft.com/office/drawing/2014/main" id="{D9FA7052-CB76-474E-981B-9CEF62F3490D}"/>
              </a:ext>
            </a:extLst>
          </p:cNvPr>
          <p:cNvSpPr/>
          <p:nvPr/>
        </p:nvSpPr>
        <p:spPr>
          <a:xfrm>
            <a:off x="1388853" y="845389"/>
            <a:ext cx="1130060" cy="724619"/>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4273133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3605583798"/>
              </p:ext>
            </p:extLst>
          </p:nvPr>
        </p:nvGraphicFramePr>
        <p:xfrm>
          <a:off x="1061049" y="638355"/>
          <a:ext cx="9402793" cy="578059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lang="es-ES" sz="3000" dirty="0"/>
                    </a:p>
                  </a:txBody>
                  <a:tcPr/>
                </a:tc>
                <a:extLst>
                  <a:ext uri="{0D108BD9-81ED-4DB2-BD59-A6C34878D82A}">
                    <a16:rowId xmlns:a16="http://schemas.microsoft.com/office/drawing/2014/main" val="1186228470"/>
                  </a:ext>
                </a:extLst>
              </a:tr>
              <a:tr h="3752642">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7" name="Imagen 6">
            <a:extLst>
              <a:ext uri="{FF2B5EF4-FFF2-40B4-BE49-F238E27FC236}">
                <a16:creationId xmlns:a16="http://schemas.microsoft.com/office/drawing/2014/main" id="{FCC55C63-3DD3-40A9-8C42-EF02A4789E5D}"/>
              </a:ext>
            </a:extLst>
          </p:cNvPr>
          <p:cNvPicPr>
            <a:picLocks noChangeAspect="1"/>
          </p:cNvPicPr>
          <p:nvPr/>
        </p:nvPicPr>
        <p:blipFill>
          <a:blip r:embed="rId2"/>
          <a:stretch>
            <a:fillRect/>
          </a:stretch>
        </p:blipFill>
        <p:spPr>
          <a:xfrm>
            <a:off x="1181481" y="1784058"/>
            <a:ext cx="9122206" cy="4545025"/>
          </a:xfrm>
          <a:prstGeom prst="rect">
            <a:avLst/>
          </a:prstGeom>
        </p:spPr>
      </p:pic>
    </p:spTree>
    <p:extLst>
      <p:ext uri="{BB962C8B-B14F-4D97-AF65-F5344CB8AC3E}">
        <p14:creationId xmlns:p14="http://schemas.microsoft.com/office/powerpoint/2010/main" val="2453148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64797544"/>
              </p:ext>
            </p:extLst>
          </p:nvPr>
        </p:nvGraphicFramePr>
        <p:xfrm>
          <a:off x="1061049" y="638355"/>
          <a:ext cx="9402793" cy="578059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lang="es-ES" sz="3000" dirty="0"/>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1BD90EB7-F51B-4406-8765-33AC7E4A9B33}"/>
              </a:ext>
            </a:extLst>
          </p:cNvPr>
          <p:cNvPicPr>
            <a:picLocks noChangeAspect="1"/>
          </p:cNvPicPr>
          <p:nvPr/>
        </p:nvPicPr>
        <p:blipFill>
          <a:blip r:embed="rId2"/>
          <a:stretch>
            <a:fillRect/>
          </a:stretch>
        </p:blipFill>
        <p:spPr>
          <a:xfrm>
            <a:off x="1181819" y="1736946"/>
            <a:ext cx="8974627" cy="4560337"/>
          </a:xfrm>
          <a:prstGeom prst="rect">
            <a:avLst/>
          </a:prstGeom>
        </p:spPr>
      </p:pic>
    </p:spTree>
    <p:extLst>
      <p:ext uri="{BB962C8B-B14F-4D97-AF65-F5344CB8AC3E}">
        <p14:creationId xmlns:p14="http://schemas.microsoft.com/office/powerpoint/2010/main" val="911492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4177391442"/>
              </p:ext>
            </p:extLst>
          </p:nvPr>
        </p:nvGraphicFramePr>
        <p:xfrm>
          <a:off x="1061049" y="638355"/>
          <a:ext cx="9402793" cy="578059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3" name="Imagen 2">
            <a:extLst>
              <a:ext uri="{FF2B5EF4-FFF2-40B4-BE49-F238E27FC236}">
                <a16:creationId xmlns:a16="http://schemas.microsoft.com/office/drawing/2014/main" id="{27172833-AB0D-4C3B-B1C5-5F40335CE566}"/>
              </a:ext>
            </a:extLst>
          </p:cNvPr>
          <p:cNvPicPr>
            <a:picLocks noChangeAspect="1"/>
          </p:cNvPicPr>
          <p:nvPr/>
        </p:nvPicPr>
        <p:blipFill>
          <a:blip r:embed="rId2"/>
          <a:stretch>
            <a:fillRect/>
          </a:stretch>
        </p:blipFill>
        <p:spPr>
          <a:xfrm>
            <a:off x="1180381" y="1711767"/>
            <a:ext cx="9164128" cy="4507878"/>
          </a:xfrm>
          <a:prstGeom prst="rect">
            <a:avLst/>
          </a:prstGeom>
        </p:spPr>
      </p:pic>
    </p:spTree>
    <p:extLst>
      <p:ext uri="{BB962C8B-B14F-4D97-AF65-F5344CB8AC3E}">
        <p14:creationId xmlns:p14="http://schemas.microsoft.com/office/powerpoint/2010/main" val="3560214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513193514"/>
              </p:ext>
            </p:extLst>
          </p:nvPr>
        </p:nvGraphicFramePr>
        <p:xfrm>
          <a:off x="1061049" y="638355"/>
          <a:ext cx="9402793" cy="578059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3" name="Imagen 2">
            <a:extLst>
              <a:ext uri="{FF2B5EF4-FFF2-40B4-BE49-F238E27FC236}">
                <a16:creationId xmlns:a16="http://schemas.microsoft.com/office/drawing/2014/main" id="{D5B56DCE-EAFD-419C-B9B6-25A5E00C20B5}"/>
              </a:ext>
            </a:extLst>
          </p:cNvPr>
          <p:cNvPicPr>
            <a:picLocks noChangeAspect="1"/>
          </p:cNvPicPr>
          <p:nvPr/>
        </p:nvPicPr>
        <p:blipFill>
          <a:blip r:embed="rId2"/>
          <a:stretch>
            <a:fillRect/>
          </a:stretch>
        </p:blipFill>
        <p:spPr>
          <a:xfrm>
            <a:off x="1184511" y="1721223"/>
            <a:ext cx="9089041" cy="4617045"/>
          </a:xfrm>
          <a:prstGeom prst="rect">
            <a:avLst/>
          </a:prstGeom>
        </p:spPr>
      </p:pic>
    </p:spTree>
    <p:extLst>
      <p:ext uri="{BB962C8B-B14F-4D97-AF65-F5344CB8AC3E}">
        <p14:creationId xmlns:p14="http://schemas.microsoft.com/office/powerpoint/2010/main" val="959618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787710992"/>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3" name="Imagen 2">
            <a:extLst>
              <a:ext uri="{FF2B5EF4-FFF2-40B4-BE49-F238E27FC236}">
                <a16:creationId xmlns:a16="http://schemas.microsoft.com/office/drawing/2014/main" id="{13B6B598-D9AF-4383-B6E6-9248BC2D3F49}"/>
              </a:ext>
            </a:extLst>
          </p:cNvPr>
          <p:cNvPicPr>
            <a:picLocks noChangeAspect="1"/>
          </p:cNvPicPr>
          <p:nvPr/>
        </p:nvPicPr>
        <p:blipFill>
          <a:blip r:embed="rId2"/>
          <a:stretch>
            <a:fillRect/>
          </a:stretch>
        </p:blipFill>
        <p:spPr>
          <a:xfrm>
            <a:off x="1173192" y="1742536"/>
            <a:ext cx="9143999" cy="4856671"/>
          </a:xfrm>
          <a:prstGeom prst="rect">
            <a:avLst/>
          </a:prstGeom>
        </p:spPr>
      </p:pic>
    </p:spTree>
    <p:extLst>
      <p:ext uri="{BB962C8B-B14F-4D97-AF65-F5344CB8AC3E}">
        <p14:creationId xmlns:p14="http://schemas.microsoft.com/office/powerpoint/2010/main" val="32941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633352520"/>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5" name="Imagen 4">
            <a:extLst>
              <a:ext uri="{FF2B5EF4-FFF2-40B4-BE49-F238E27FC236}">
                <a16:creationId xmlns:a16="http://schemas.microsoft.com/office/drawing/2014/main" id="{F2B41BE0-E672-4672-AF22-4122D9F85795}"/>
              </a:ext>
            </a:extLst>
          </p:cNvPr>
          <p:cNvPicPr>
            <a:picLocks noChangeAspect="1"/>
          </p:cNvPicPr>
          <p:nvPr/>
        </p:nvPicPr>
        <p:blipFill>
          <a:blip r:embed="rId2"/>
          <a:stretch>
            <a:fillRect/>
          </a:stretch>
        </p:blipFill>
        <p:spPr>
          <a:xfrm>
            <a:off x="1134702" y="1730188"/>
            <a:ext cx="9219870" cy="4849906"/>
          </a:xfrm>
          <a:prstGeom prst="rect">
            <a:avLst/>
          </a:prstGeom>
        </p:spPr>
      </p:pic>
    </p:spTree>
    <p:extLst>
      <p:ext uri="{BB962C8B-B14F-4D97-AF65-F5344CB8AC3E}">
        <p14:creationId xmlns:p14="http://schemas.microsoft.com/office/powerpoint/2010/main" val="3734228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1291802863"/>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D5358956-783E-4330-BB5F-3ECA499F8A3E}"/>
              </a:ext>
            </a:extLst>
          </p:cNvPr>
          <p:cNvPicPr>
            <a:picLocks noChangeAspect="1"/>
          </p:cNvPicPr>
          <p:nvPr/>
        </p:nvPicPr>
        <p:blipFill>
          <a:blip r:embed="rId2"/>
          <a:stretch>
            <a:fillRect/>
          </a:stretch>
        </p:blipFill>
        <p:spPr>
          <a:xfrm>
            <a:off x="1174375" y="1729625"/>
            <a:ext cx="9170895" cy="4891927"/>
          </a:xfrm>
          <a:prstGeom prst="rect">
            <a:avLst/>
          </a:prstGeom>
        </p:spPr>
      </p:pic>
    </p:spTree>
    <p:extLst>
      <p:ext uri="{BB962C8B-B14F-4D97-AF65-F5344CB8AC3E}">
        <p14:creationId xmlns:p14="http://schemas.microsoft.com/office/powerpoint/2010/main" val="173484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79BBB28F-53B3-4FE7-AB72-ECFB75EEC25C}"/>
              </a:ext>
            </a:extLst>
          </p:cNvPr>
          <p:cNvGraphicFramePr>
            <a:graphicFrameLocks noGrp="1"/>
          </p:cNvGraphicFramePr>
          <p:nvPr>
            <p:extLst>
              <p:ext uri="{D42A27DB-BD31-4B8C-83A1-F6EECF244321}">
                <p14:modId xmlns:p14="http://schemas.microsoft.com/office/powerpoint/2010/main" val="1272636045"/>
              </p:ext>
            </p:extLst>
          </p:nvPr>
        </p:nvGraphicFramePr>
        <p:xfrm>
          <a:off x="1091682" y="724746"/>
          <a:ext cx="9367934" cy="5120640"/>
        </p:xfrm>
        <a:graphic>
          <a:graphicData uri="http://schemas.openxmlformats.org/drawingml/2006/table">
            <a:tbl>
              <a:tblPr firstRow="1" bandRow="1">
                <a:tableStyleId>{5C22544A-7EE6-4342-B048-85BDC9FD1C3A}</a:tableStyleId>
              </a:tblPr>
              <a:tblGrid>
                <a:gridCol w="9367934">
                  <a:extLst>
                    <a:ext uri="{9D8B030D-6E8A-4147-A177-3AD203B41FA5}">
                      <a16:colId xmlns:a16="http://schemas.microsoft.com/office/drawing/2014/main" val="1295705839"/>
                    </a:ext>
                  </a:extLst>
                </a:gridCol>
              </a:tblGrid>
              <a:tr h="455032">
                <a:tc>
                  <a:txBody>
                    <a:bodyPr/>
                    <a:lstStyle/>
                    <a:p>
                      <a:pPr algn="ctr"/>
                      <a:r>
                        <a:rPr lang="es-ES" sz="3000" dirty="0">
                          <a:solidFill>
                            <a:schemeClr val="tx1"/>
                          </a:solidFill>
                          <a:latin typeface="Arial "/>
                        </a:rPr>
                        <a:t>Objetivos</a:t>
                      </a:r>
                    </a:p>
                  </a:txBody>
                  <a:tcPr anchor="ctr"/>
                </a:tc>
                <a:extLst>
                  <a:ext uri="{0D108BD9-81ED-4DB2-BD59-A6C34878D82A}">
                    <a16:rowId xmlns:a16="http://schemas.microsoft.com/office/drawing/2014/main" val="4082133928"/>
                  </a:ext>
                </a:extLst>
              </a:tr>
              <a:tr h="358598">
                <a:tc>
                  <a:txBody>
                    <a:bodyPr/>
                    <a:lstStyle/>
                    <a:p>
                      <a:pPr algn="just">
                        <a:buFontTx/>
                        <a:buNone/>
                      </a:pPr>
                      <a:endParaRPr lang="es-ES" altLang="es-ES" sz="2400" dirty="0">
                        <a:latin typeface="Arial" panose="020B0604020202020204" pitchFamily="34" charset="0"/>
                        <a:cs typeface="Arial" panose="020B0604020202020204" pitchFamily="34" charset="0"/>
                      </a:endParaRPr>
                    </a:p>
                    <a:p>
                      <a:pPr algn="just">
                        <a:lnSpc>
                          <a:spcPct val="150000"/>
                        </a:lnSpc>
                        <a:buFontTx/>
                        <a:buNone/>
                      </a:pPr>
                      <a:r>
                        <a:rPr lang="es-ES" altLang="es-ES" sz="2400" dirty="0">
                          <a:latin typeface="Arial" panose="020B0604020202020204" pitchFamily="34" charset="0"/>
                          <a:cs typeface="Arial" panose="020B0604020202020204" pitchFamily="34" charset="0"/>
                        </a:rPr>
                        <a:t>El Consejo Directivo del Consejo Profesional ha dictado con fecha 24 de Marzo de 1.997 Resolución General </a:t>
                      </a:r>
                      <a:r>
                        <a:rPr lang="es-ES" altLang="es-ES" sz="2400" dirty="0" err="1">
                          <a:latin typeface="Arial" panose="020B0604020202020204" pitchFamily="34" charset="0"/>
                          <a:cs typeface="Arial" panose="020B0604020202020204" pitchFamily="34" charset="0"/>
                        </a:rPr>
                        <a:t>Nº</a:t>
                      </a:r>
                      <a:r>
                        <a:rPr lang="es-ES" altLang="es-ES" sz="2400" dirty="0">
                          <a:latin typeface="Arial" panose="020B0604020202020204" pitchFamily="34" charset="0"/>
                          <a:cs typeface="Arial" panose="020B0604020202020204" pitchFamily="34" charset="0"/>
                        </a:rPr>
                        <a:t> 1022 por la que se aprobó el mencionado Reglamento, con vigencia a partir del 2 de Mayo de 1997.</a:t>
                      </a:r>
                    </a:p>
                    <a:p>
                      <a:pPr algn="just">
                        <a:lnSpc>
                          <a:spcPct val="150000"/>
                        </a:lnSpc>
                        <a:buFontTx/>
                        <a:buNone/>
                      </a:pPr>
                      <a:r>
                        <a:rPr lang="es-ES" altLang="es-ES" sz="2400" dirty="0">
                          <a:latin typeface="Arial" panose="020B0604020202020204" pitchFamily="34" charset="0"/>
                          <a:cs typeface="Arial" panose="020B0604020202020204" pitchFamily="34" charset="0"/>
                        </a:rPr>
                        <a:t>Dicho Reglamento se pone en vigencia con el objeto de ordenar y reglamentar lo referente a la Certificación de Firmas y el Control de las Certificaciones e Informes Profesionales.</a:t>
                      </a:r>
                    </a:p>
                    <a:p>
                      <a:endParaRPr lang="es-ES" dirty="0"/>
                    </a:p>
                  </a:txBody>
                  <a:tcPr/>
                </a:tc>
                <a:extLst>
                  <a:ext uri="{0D108BD9-81ED-4DB2-BD59-A6C34878D82A}">
                    <a16:rowId xmlns:a16="http://schemas.microsoft.com/office/drawing/2014/main" val="4136916562"/>
                  </a:ext>
                </a:extLst>
              </a:tr>
            </a:tbl>
          </a:graphicData>
        </a:graphic>
      </p:graphicFrame>
    </p:spTree>
    <p:extLst>
      <p:ext uri="{BB962C8B-B14F-4D97-AF65-F5344CB8AC3E}">
        <p14:creationId xmlns:p14="http://schemas.microsoft.com/office/powerpoint/2010/main" val="4042067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94190464"/>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3" name="Imagen 2">
            <a:extLst>
              <a:ext uri="{FF2B5EF4-FFF2-40B4-BE49-F238E27FC236}">
                <a16:creationId xmlns:a16="http://schemas.microsoft.com/office/drawing/2014/main" id="{F015182C-0EFC-4997-BFE4-307600B34041}"/>
              </a:ext>
            </a:extLst>
          </p:cNvPr>
          <p:cNvPicPr>
            <a:picLocks noChangeAspect="1"/>
          </p:cNvPicPr>
          <p:nvPr/>
        </p:nvPicPr>
        <p:blipFill>
          <a:blip r:embed="rId2"/>
          <a:stretch>
            <a:fillRect/>
          </a:stretch>
        </p:blipFill>
        <p:spPr>
          <a:xfrm>
            <a:off x="1181819" y="1726622"/>
            <a:ext cx="9109494" cy="4863959"/>
          </a:xfrm>
          <a:prstGeom prst="rect">
            <a:avLst/>
          </a:prstGeom>
        </p:spPr>
      </p:pic>
    </p:spTree>
    <p:extLst>
      <p:ext uri="{BB962C8B-B14F-4D97-AF65-F5344CB8AC3E}">
        <p14:creationId xmlns:p14="http://schemas.microsoft.com/office/powerpoint/2010/main" val="3623191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2987405779"/>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34A52214-BF3B-4731-9551-DA397AA6D0A8}"/>
              </a:ext>
            </a:extLst>
          </p:cNvPr>
          <p:cNvPicPr>
            <a:picLocks noChangeAspect="1"/>
          </p:cNvPicPr>
          <p:nvPr/>
        </p:nvPicPr>
        <p:blipFill>
          <a:blip r:embed="rId2"/>
          <a:stretch>
            <a:fillRect/>
          </a:stretch>
        </p:blipFill>
        <p:spPr>
          <a:xfrm>
            <a:off x="1164566" y="1733171"/>
            <a:ext cx="9187131" cy="4771145"/>
          </a:xfrm>
          <a:prstGeom prst="rect">
            <a:avLst/>
          </a:prstGeom>
        </p:spPr>
      </p:pic>
    </p:spTree>
    <p:extLst>
      <p:ext uri="{BB962C8B-B14F-4D97-AF65-F5344CB8AC3E}">
        <p14:creationId xmlns:p14="http://schemas.microsoft.com/office/powerpoint/2010/main" val="3782235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3033900414"/>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3" name="Imagen 2">
            <a:extLst>
              <a:ext uri="{FF2B5EF4-FFF2-40B4-BE49-F238E27FC236}">
                <a16:creationId xmlns:a16="http://schemas.microsoft.com/office/drawing/2014/main" id="{347E0385-3402-4D1D-9178-2E0DF9A762A8}"/>
              </a:ext>
            </a:extLst>
          </p:cNvPr>
          <p:cNvPicPr>
            <a:picLocks noChangeAspect="1"/>
          </p:cNvPicPr>
          <p:nvPr/>
        </p:nvPicPr>
        <p:blipFill>
          <a:blip r:embed="rId2"/>
          <a:stretch>
            <a:fillRect/>
          </a:stretch>
        </p:blipFill>
        <p:spPr>
          <a:xfrm>
            <a:off x="1199071" y="1713953"/>
            <a:ext cx="9083615" cy="4867174"/>
          </a:xfrm>
          <a:prstGeom prst="rect">
            <a:avLst/>
          </a:prstGeom>
        </p:spPr>
      </p:pic>
    </p:spTree>
    <p:extLst>
      <p:ext uri="{BB962C8B-B14F-4D97-AF65-F5344CB8AC3E}">
        <p14:creationId xmlns:p14="http://schemas.microsoft.com/office/powerpoint/2010/main" val="2312097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3271545862"/>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FF056BD3-259F-45B7-985D-35DF6363A7EA}"/>
              </a:ext>
            </a:extLst>
          </p:cNvPr>
          <p:cNvPicPr>
            <a:picLocks noChangeAspect="1"/>
          </p:cNvPicPr>
          <p:nvPr/>
        </p:nvPicPr>
        <p:blipFill>
          <a:blip r:embed="rId2"/>
          <a:stretch>
            <a:fillRect/>
          </a:stretch>
        </p:blipFill>
        <p:spPr>
          <a:xfrm>
            <a:off x="1181819" y="1747000"/>
            <a:ext cx="9144000" cy="4817702"/>
          </a:xfrm>
          <a:prstGeom prst="rect">
            <a:avLst/>
          </a:prstGeom>
        </p:spPr>
      </p:pic>
    </p:spTree>
    <p:extLst>
      <p:ext uri="{BB962C8B-B14F-4D97-AF65-F5344CB8AC3E}">
        <p14:creationId xmlns:p14="http://schemas.microsoft.com/office/powerpoint/2010/main" val="204556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3702570094"/>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5" name="Imagen 4">
            <a:extLst>
              <a:ext uri="{FF2B5EF4-FFF2-40B4-BE49-F238E27FC236}">
                <a16:creationId xmlns:a16="http://schemas.microsoft.com/office/drawing/2014/main" id="{04F0A8BC-C1E7-4DBB-9613-8E7DE7C02D71}"/>
              </a:ext>
            </a:extLst>
          </p:cNvPr>
          <p:cNvPicPr>
            <a:picLocks noChangeAspect="1"/>
          </p:cNvPicPr>
          <p:nvPr/>
        </p:nvPicPr>
        <p:blipFill>
          <a:blip r:embed="rId2"/>
          <a:stretch>
            <a:fillRect/>
          </a:stretch>
        </p:blipFill>
        <p:spPr>
          <a:xfrm>
            <a:off x="1259457" y="1726677"/>
            <a:ext cx="8997351" cy="4809023"/>
          </a:xfrm>
          <a:prstGeom prst="rect">
            <a:avLst/>
          </a:prstGeom>
        </p:spPr>
      </p:pic>
    </p:spTree>
    <p:extLst>
      <p:ext uri="{BB962C8B-B14F-4D97-AF65-F5344CB8AC3E}">
        <p14:creationId xmlns:p14="http://schemas.microsoft.com/office/powerpoint/2010/main" val="2519498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3840953899"/>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E08DFA9B-2FFB-413A-9FCE-A837E77FF1B9}"/>
              </a:ext>
            </a:extLst>
          </p:cNvPr>
          <p:cNvPicPr>
            <a:picLocks noChangeAspect="1"/>
          </p:cNvPicPr>
          <p:nvPr/>
        </p:nvPicPr>
        <p:blipFill>
          <a:blip r:embed="rId2"/>
          <a:stretch>
            <a:fillRect/>
          </a:stretch>
        </p:blipFill>
        <p:spPr>
          <a:xfrm>
            <a:off x="1181818" y="1729198"/>
            <a:ext cx="9118122" cy="4856897"/>
          </a:xfrm>
          <a:prstGeom prst="rect">
            <a:avLst/>
          </a:prstGeom>
        </p:spPr>
      </p:pic>
    </p:spTree>
    <p:extLst>
      <p:ext uri="{BB962C8B-B14F-4D97-AF65-F5344CB8AC3E}">
        <p14:creationId xmlns:p14="http://schemas.microsoft.com/office/powerpoint/2010/main" val="26205066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1941139818"/>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5" name="Imagen 4">
            <a:extLst>
              <a:ext uri="{FF2B5EF4-FFF2-40B4-BE49-F238E27FC236}">
                <a16:creationId xmlns:a16="http://schemas.microsoft.com/office/drawing/2014/main" id="{8FC824E0-B613-446B-ADF6-9D48113B8D90}"/>
              </a:ext>
            </a:extLst>
          </p:cNvPr>
          <p:cNvPicPr>
            <a:picLocks noChangeAspect="1"/>
          </p:cNvPicPr>
          <p:nvPr/>
        </p:nvPicPr>
        <p:blipFill>
          <a:blip r:embed="rId2"/>
          <a:stretch>
            <a:fillRect/>
          </a:stretch>
        </p:blipFill>
        <p:spPr>
          <a:xfrm>
            <a:off x="1181818" y="1761192"/>
            <a:ext cx="9092241" cy="4846641"/>
          </a:xfrm>
          <a:prstGeom prst="rect">
            <a:avLst/>
          </a:prstGeom>
        </p:spPr>
      </p:pic>
    </p:spTree>
    <p:extLst>
      <p:ext uri="{BB962C8B-B14F-4D97-AF65-F5344CB8AC3E}">
        <p14:creationId xmlns:p14="http://schemas.microsoft.com/office/powerpoint/2010/main" val="2299758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7D040C97-F0FE-40AD-8BEB-1202F8523FFC}"/>
              </a:ext>
            </a:extLst>
          </p:cNvPr>
          <p:cNvGraphicFramePr>
            <a:graphicFrameLocks noGrp="1"/>
          </p:cNvGraphicFramePr>
          <p:nvPr>
            <p:extLst>
              <p:ext uri="{D42A27DB-BD31-4B8C-83A1-F6EECF244321}">
                <p14:modId xmlns:p14="http://schemas.microsoft.com/office/powerpoint/2010/main" val="1623301156"/>
              </p:ext>
            </p:extLst>
          </p:nvPr>
        </p:nvGraphicFramePr>
        <p:xfrm>
          <a:off x="1061049" y="638355"/>
          <a:ext cx="9402793" cy="6054916"/>
        </p:xfrm>
        <a:graphic>
          <a:graphicData uri="http://schemas.openxmlformats.org/drawingml/2006/table">
            <a:tbl>
              <a:tblPr firstRow="1" bandRow="1">
                <a:tableStyleId>{5C22544A-7EE6-4342-B048-85BDC9FD1C3A}</a:tableStyleId>
              </a:tblPr>
              <a:tblGrid>
                <a:gridCol w="9402793">
                  <a:extLst>
                    <a:ext uri="{9D8B030D-6E8A-4147-A177-3AD203B41FA5}">
                      <a16:colId xmlns:a16="http://schemas.microsoft.com/office/drawing/2014/main" val="3892123930"/>
                    </a:ext>
                  </a:extLst>
                </a:gridCol>
              </a:tblGrid>
              <a:tr h="1025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altLang="es-ES" sz="3000" b="1" i="0" u="none" strike="noStrike" kern="0" cap="none" spc="0" normalizeH="0" baseline="0" noProof="0" dirty="0">
                          <a:ln>
                            <a:noFill/>
                          </a:ln>
                          <a:solidFill>
                            <a:srgbClr val="000000"/>
                          </a:solidFill>
                          <a:effectLst/>
                          <a:uLnTx/>
                          <a:uFillTx/>
                          <a:latin typeface="Arial "/>
                          <a:ea typeface="+mn-ea"/>
                          <a:cs typeface="+mn-cs"/>
                        </a:rPr>
                        <a:t>Herramienta para Estudios Profesionales con pautas a profesionales… </a:t>
                      </a:r>
                      <a:endParaRPr kumimoji="0" lang="es-ES" sz="3000" b="1" i="0" u="none" strike="noStrike" kern="1200" cap="none" spc="0" normalizeH="0" baseline="0" noProof="0" dirty="0">
                        <a:ln>
                          <a:noFill/>
                        </a:ln>
                        <a:solidFill>
                          <a:prstClr val="white"/>
                        </a:solidFill>
                        <a:effectLst/>
                        <a:uLnTx/>
                        <a:uFillTx/>
                        <a:latin typeface="+mn-lt"/>
                        <a:ea typeface="+mn-ea"/>
                        <a:cs typeface="+mn-cs"/>
                      </a:endParaRPr>
                    </a:p>
                  </a:txBody>
                  <a:tcPr/>
                </a:tc>
                <a:extLst>
                  <a:ext uri="{0D108BD9-81ED-4DB2-BD59-A6C34878D82A}">
                    <a16:rowId xmlns:a16="http://schemas.microsoft.com/office/drawing/2014/main" val="1186228470"/>
                  </a:ext>
                </a:extLst>
              </a:tr>
              <a:tr h="3170395">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extLst>
                  <a:ext uri="{0D108BD9-81ED-4DB2-BD59-A6C34878D82A}">
                    <a16:rowId xmlns:a16="http://schemas.microsoft.com/office/drawing/2014/main" val="3876436406"/>
                  </a:ext>
                </a:extLst>
              </a:tr>
            </a:tbl>
          </a:graphicData>
        </a:graphic>
      </p:graphicFrame>
      <p:pic>
        <p:nvPicPr>
          <p:cNvPr id="2" name="Imagen 1">
            <a:extLst>
              <a:ext uri="{FF2B5EF4-FFF2-40B4-BE49-F238E27FC236}">
                <a16:creationId xmlns:a16="http://schemas.microsoft.com/office/drawing/2014/main" id="{CE5CB0CF-9C67-47FD-9003-BCE068538F6F}"/>
              </a:ext>
            </a:extLst>
          </p:cNvPr>
          <p:cNvPicPr>
            <a:picLocks noChangeAspect="1"/>
          </p:cNvPicPr>
          <p:nvPr/>
        </p:nvPicPr>
        <p:blipFill>
          <a:blip r:embed="rId2"/>
          <a:stretch>
            <a:fillRect/>
          </a:stretch>
        </p:blipFill>
        <p:spPr>
          <a:xfrm>
            <a:off x="1156446" y="1782473"/>
            <a:ext cx="9188825" cy="4814467"/>
          </a:xfrm>
          <a:prstGeom prst="rect">
            <a:avLst/>
          </a:prstGeom>
        </p:spPr>
      </p:pic>
    </p:spTree>
    <p:extLst>
      <p:ext uri="{BB962C8B-B14F-4D97-AF65-F5344CB8AC3E}">
        <p14:creationId xmlns:p14="http://schemas.microsoft.com/office/powerpoint/2010/main" val="2274854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86D9133A-982C-4E41-90A9-D0EE8A6350DB}"/>
              </a:ext>
            </a:extLst>
          </p:cNvPr>
          <p:cNvGraphicFramePr>
            <a:graphicFrameLocks noGrp="1"/>
          </p:cNvGraphicFramePr>
          <p:nvPr>
            <p:extLst>
              <p:ext uri="{D42A27DB-BD31-4B8C-83A1-F6EECF244321}">
                <p14:modId xmlns:p14="http://schemas.microsoft.com/office/powerpoint/2010/main" val="3879223535"/>
              </p:ext>
            </p:extLst>
          </p:nvPr>
        </p:nvGraphicFramePr>
        <p:xfrm>
          <a:off x="1095555" y="638355"/>
          <a:ext cx="9264770" cy="5669280"/>
        </p:xfrm>
        <a:graphic>
          <a:graphicData uri="http://schemas.openxmlformats.org/drawingml/2006/table">
            <a:tbl>
              <a:tblPr firstRow="1" bandRow="1">
                <a:tableStyleId>{5C22544A-7EE6-4342-B048-85BDC9FD1C3A}</a:tableStyleId>
              </a:tblPr>
              <a:tblGrid>
                <a:gridCol w="9264770">
                  <a:extLst>
                    <a:ext uri="{9D8B030D-6E8A-4147-A177-3AD203B41FA5}">
                      <a16:colId xmlns:a16="http://schemas.microsoft.com/office/drawing/2014/main" val="977499735"/>
                    </a:ext>
                  </a:extLst>
                </a:gridCol>
              </a:tblGrid>
              <a:tr h="5140992">
                <a:tc>
                  <a:txBody>
                    <a:bodyPr/>
                    <a:lstStyle/>
                    <a:p>
                      <a:endParaRPr lang="es-ES" dirty="0"/>
                    </a:p>
                    <a:p>
                      <a:endParaRPr lang="es-ES" dirty="0"/>
                    </a:p>
                    <a:p>
                      <a:endParaRPr lang="es-ES" dirty="0">
                        <a:solidFill>
                          <a:schemeClr val="tx1"/>
                        </a:solidFill>
                      </a:endParaRPr>
                    </a:p>
                    <a:p>
                      <a:pPr algn="ctr"/>
                      <a:r>
                        <a:rPr lang="es-ES" sz="4000" dirty="0">
                          <a:solidFill>
                            <a:schemeClr val="tx1"/>
                          </a:solidFill>
                          <a:latin typeface="Arial "/>
                        </a:rPr>
                        <a:t>Trabajos Profesionales </a:t>
                      </a:r>
                    </a:p>
                    <a:p>
                      <a:pPr algn="ctr"/>
                      <a:r>
                        <a:rPr lang="es-ES" sz="4000" dirty="0">
                          <a:solidFill>
                            <a:schemeClr val="tx1"/>
                          </a:solidFill>
                          <a:latin typeface="Arial "/>
                        </a:rPr>
                        <a:t>en formato electrónico. </a:t>
                      </a:r>
                    </a:p>
                    <a:p>
                      <a:pPr algn="ctr"/>
                      <a:r>
                        <a:rPr lang="es-ES" sz="4000" dirty="0">
                          <a:solidFill>
                            <a:schemeClr val="tx1"/>
                          </a:solidFill>
                          <a:latin typeface="Arial "/>
                        </a:rPr>
                        <a:t>Legalización, recomendaciones </a:t>
                      </a:r>
                    </a:p>
                    <a:p>
                      <a:pPr algn="ctr"/>
                      <a:r>
                        <a:rPr lang="es-ES" sz="4000" dirty="0">
                          <a:solidFill>
                            <a:schemeClr val="tx1"/>
                          </a:solidFill>
                          <a:latin typeface="Arial "/>
                        </a:rPr>
                        <a:t>para su uso y validación </a:t>
                      </a:r>
                    </a:p>
                    <a:p>
                      <a:pPr algn="ctr"/>
                      <a:r>
                        <a:rPr lang="es-ES" sz="4000" dirty="0">
                          <a:solidFill>
                            <a:schemeClr val="tx1"/>
                          </a:solidFill>
                          <a:latin typeface="Arial "/>
                        </a:rPr>
                        <a:t>por parte de los usuarios. Memorando de S.T. FACPCE N°O-4</a:t>
                      </a:r>
                    </a:p>
                    <a:p>
                      <a:endParaRPr lang="es-ES" dirty="0"/>
                    </a:p>
                    <a:p>
                      <a:endParaRPr lang="es-ES" dirty="0"/>
                    </a:p>
                    <a:p>
                      <a:endParaRPr lang="es-ES" dirty="0"/>
                    </a:p>
                    <a:p>
                      <a:endParaRPr lang="es-ES" dirty="0"/>
                    </a:p>
                  </a:txBody>
                  <a:tcPr/>
                </a:tc>
                <a:extLst>
                  <a:ext uri="{0D108BD9-81ED-4DB2-BD59-A6C34878D82A}">
                    <a16:rowId xmlns:a16="http://schemas.microsoft.com/office/drawing/2014/main" val="2690292919"/>
                  </a:ext>
                </a:extLst>
              </a:tr>
            </a:tbl>
          </a:graphicData>
        </a:graphic>
      </p:graphicFrame>
      <p:sp>
        <p:nvSpPr>
          <p:cNvPr id="2" name="Rectángulo: esquinas redondeadas 1">
            <a:extLst>
              <a:ext uri="{FF2B5EF4-FFF2-40B4-BE49-F238E27FC236}">
                <a16:creationId xmlns:a16="http://schemas.microsoft.com/office/drawing/2014/main" id="{82B96771-4E74-490D-B4FF-AA50EBB1CC04}"/>
              </a:ext>
            </a:extLst>
          </p:cNvPr>
          <p:cNvSpPr/>
          <p:nvPr/>
        </p:nvSpPr>
        <p:spPr>
          <a:xfrm>
            <a:off x="1404594" y="848412"/>
            <a:ext cx="1168924" cy="688157"/>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998839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224249360"/>
              </p:ext>
            </p:extLst>
          </p:nvPr>
        </p:nvGraphicFramePr>
        <p:xfrm>
          <a:off x="1009291" y="785003"/>
          <a:ext cx="9445924" cy="5097780"/>
        </p:xfrm>
        <a:graphic>
          <a:graphicData uri="http://schemas.openxmlformats.org/drawingml/2006/table">
            <a:tbl>
              <a:tblPr firstRow="1" bandRow="1">
                <a:tableStyleId>{5C22544A-7EE6-4342-B048-85BDC9FD1C3A}</a:tableStyleId>
              </a:tblPr>
              <a:tblGrid>
                <a:gridCol w="9445924">
                  <a:extLst>
                    <a:ext uri="{9D8B030D-6E8A-4147-A177-3AD203B41FA5}">
                      <a16:colId xmlns:a16="http://schemas.microsoft.com/office/drawing/2014/main" val="1730663989"/>
                    </a:ext>
                  </a:extLst>
                </a:gridCol>
              </a:tblGrid>
              <a:tr h="539866">
                <a:tc>
                  <a:txBody>
                    <a:bodyPr/>
                    <a:lstStyle/>
                    <a:p>
                      <a:r>
                        <a:rPr lang="es-ES" sz="3000" b="0" dirty="0">
                          <a:solidFill>
                            <a:schemeClr val="tx1"/>
                          </a:solidFill>
                          <a:latin typeface="Arial "/>
                        </a:rPr>
                        <a:t>Aclaraciones</a:t>
                      </a:r>
                    </a:p>
                  </a:txBody>
                  <a:tcPr/>
                </a:tc>
                <a:extLst>
                  <a:ext uri="{0D108BD9-81ED-4DB2-BD59-A6C34878D82A}">
                    <a16:rowId xmlns:a16="http://schemas.microsoft.com/office/drawing/2014/main" val="166476796"/>
                  </a:ext>
                </a:extLst>
              </a:tr>
              <a:tr h="3480471">
                <a:tc>
                  <a:txBody>
                    <a:bodyPr/>
                    <a:lstStyle/>
                    <a:p>
                      <a:pPr marR="14605" indent="-6350" algn="just">
                        <a:lnSpc>
                          <a:spcPct val="100000"/>
                        </a:lnSpc>
                        <a:spcAft>
                          <a:spcPts val="2880"/>
                        </a:spcAft>
                      </a:pPr>
                      <a:endParaRPr lang="es-ES" sz="2200" dirty="0">
                        <a:solidFill>
                          <a:schemeClr val="tx1"/>
                        </a:solidFill>
                        <a:effectLst/>
                        <a:latin typeface="Arial "/>
                        <a:ea typeface="Trebuchet MS" panose="020B0603020202020204" pitchFamily="34" charset="0"/>
                        <a:cs typeface="Trebuchet MS" panose="020B0603020202020204" pitchFamily="34" charset="0"/>
                      </a:endParaRPr>
                    </a:p>
                    <a:p>
                      <a:pPr marR="14605" indent="-6350" algn="just">
                        <a:lnSpc>
                          <a:spcPct val="100000"/>
                        </a:lnSpc>
                        <a:spcAft>
                          <a:spcPts val="2880"/>
                        </a:spcAft>
                      </a:pPr>
                      <a:r>
                        <a:rPr lang="es-ES" sz="2200" dirty="0">
                          <a:solidFill>
                            <a:schemeClr val="tx1"/>
                          </a:solidFill>
                          <a:effectLst/>
                          <a:latin typeface="Arial "/>
                          <a:ea typeface="Trebuchet MS" panose="020B0603020202020204" pitchFamily="34" charset="0"/>
                          <a:cs typeface="Trebuchet MS" panose="020B0603020202020204" pitchFamily="34" charset="0"/>
                        </a:rPr>
                        <a:t>Esta presentación es orientativa, como parte de las tareas de acompañamiento que desarrolla la Secretaría Técnica y desde la experiencia en el uso de Firma Digital (con token) desde el año 2013.</a:t>
                      </a:r>
                      <a:endParaRPr lang="es-ES" sz="2200" dirty="0">
                        <a:solidFill>
                          <a:schemeClr val="tx1"/>
                        </a:solidFill>
                        <a:effectLst/>
                        <a:latin typeface="Arial "/>
                        <a:ea typeface="Calibri" panose="020F0502020204030204" pitchFamily="34" charset="0"/>
                      </a:endParaRPr>
                    </a:p>
                    <a:p>
                      <a:pPr marR="14605" indent="-6350" algn="just">
                        <a:lnSpc>
                          <a:spcPct val="100000"/>
                        </a:lnSpc>
                        <a:spcAft>
                          <a:spcPts val="2880"/>
                        </a:spcAft>
                      </a:pPr>
                      <a:r>
                        <a:rPr lang="es-ES" sz="2200" dirty="0">
                          <a:solidFill>
                            <a:schemeClr val="tx1"/>
                          </a:solidFill>
                          <a:effectLst/>
                          <a:latin typeface="Arial "/>
                          <a:ea typeface="Trebuchet MS" panose="020B0603020202020204" pitchFamily="34" charset="0"/>
                          <a:cs typeface="Trebuchet MS" panose="020B0603020202020204" pitchFamily="34" charset="0"/>
                        </a:rPr>
                        <a:t>La Secretaría Técnica no es experta en informática por ello, </a:t>
                      </a:r>
                      <a:r>
                        <a:rPr lang="es-ES" sz="2200"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recomendamos especialmente </a:t>
                      </a:r>
                      <a:r>
                        <a:rPr lang="es-ES" sz="2200" dirty="0">
                          <a:solidFill>
                            <a:schemeClr val="tx1"/>
                          </a:solidFill>
                          <a:effectLst/>
                          <a:latin typeface="Arial "/>
                          <a:ea typeface="Trebuchet MS" panose="020B0603020202020204" pitchFamily="34" charset="0"/>
                          <a:cs typeface="Trebuchet MS" panose="020B0603020202020204" pitchFamily="34" charset="0"/>
                        </a:rPr>
                        <a:t>que cualquier inquietud o duda específica que consideren de relevancia, ya sea en materia técnico-informática, jurídica, u otra, sea tratada por los canales adecuados según el caso particular.</a:t>
                      </a:r>
                      <a:endParaRPr lang="es-ES" sz="2200" dirty="0">
                        <a:solidFill>
                          <a:schemeClr val="tx1"/>
                        </a:solidFill>
                        <a:effectLst/>
                        <a:latin typeface="Arial "/>
                      </a:endParaRPr>
                    </a:p>
                    <a:p>
                      <a:pPr marR="14605" indent="-6350" algn="just">
                        <a:lnSpc>
                          <a:spcPct val="100000"/>
                        </a:lnSpc>
                        <a:spcAft>
                          <a:spcPts val="2880"/>
                        </a:spcAft>
                      </a:pPr>
                      <a:endParaRPr lang="es-ES" sz="22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672638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BA34D443-08E9-4E79-9E75-BB149889131C}"/>
              </a:ext>
            </a:extLst>
          </p:cNvPr>
          <p:cNvGraphicFramePr>
            <a:graphicFrameLocks noGrp="1"/>
          </p:cNvGraphicFramePr>
          <p:nvPr>
            <p:extLst>
              <p:ext uri="{D42A27DB-BD31-4B8C-83A1-F6EECF244321}">
                <p14:modId xmlns:p14="http://schemas.microsoft.com/office/powerpoint/2010/main" val="4247909284"/>
              </p:ext>
            </p:extLst>
          </p:nvPr>
        </p:nvGraphicFramePr>
        <p:xfrm>
          <a:off x="1206631" y="532979"/>
          <a:ext cx="9304255" cy="5792041"/>
        </p:xfrm>
        <a:graphic>
          <a:graphicData uri="http://schemas.openxmlformats.org/drawingml/2006/table">
            <a:tbl>
              <a:tblPr firstRow="1" bandRow="1">
                <a:tableStyleId>{5C22544A-7EE6-4342-B048-85BDC9FD1C3A}</a:tableStyleId>
              </a:tblPr>
              <a:tblGrid>
                <a:gridCol w="9304255">
                  <a:extLst>
                    <a:ext uri="{9D8B030D-6E8A-4147-A177-3AD203B41FA5}">
                      <a16:colId xmlns:a16="http://schemas.microsoft.com/office/drawing/2014/main" val="3348702900"/>
                    </a:ext>
                  </a:extLst>
                </a:gridCol>
              </a:tblGrid>
              <a:tr h="800609">
                <a:tc>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lang="es-ES" sz="3000" dirty="0">
                          <a:solidFill>
                            <a:schemeClr val="tx1"/>
                          </a:solidFill>
                          <a:latin typeface="Arial "/>
                        </a:rPr>
                        <a:t>Objetivos</a:t>
                      </a:r>
                      <a:endParaRPr lang="es-ES" dirty="0"/>
                    </a:p>
                  </a:txBody>
                  <a:tcPr/>
                </a:tc>
                <a:extLst>
                  <a:ext uri="{0D108BD9-81ED-4DB2-BD59-A6C34878D82A}">
                    <a16:rowId xmlns:a16="http://schemas.microsoft.com/office/drawing/2014/main" val="1659587710"/>
                  </a:ext>
                </a:extLst>
              </a:tr>
              <a:tr h="4991432">
                <a:tc>
                  <a:txBody>
                    <a:bodyPr/>
                    <a:lstStyle/>
                    <a:p>
                      <a:pPr algn="just">
                        <a:lnSpc>
                          <a:spcPct val="150000"/>
                        </a:lnSpc>
                        <a:buFontTx/>
                        <a:buNone/>
                      </a:pPr>
                      <a:r>
                        <a:rPr lang="es-ES" altLang="es-ES" sz="2200" dirty="0">
                          <a:latin typeface="Arial" panose="020B0604020202020204" pitchFamily="34" charset="0"/>
                          <a:cs typeface="Arial" panose="020B0604020202020204" pitchFamily="34" charset="0"/>
                        </a:rPr>
                        <a:t>El Consejo Directivo ha detectado la necesidad de reunir las normas existentes y establecer nuevas normas, en materia de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uso y certificación de firmas y control formal de actuaciones profesionales</a:t>
                      </a:r>
                      <a:r>
                        <a:rPr lang="es-ES" altLang="es-ES" sz="2200" dirty="0">
                          <a:latin typeface="Arial" panose="020B0604020202020204" pitchFamily="34" charset="0"/>
                          <a:cs typeface="Arial" panose="020B0604020202020204" pitchFamily="34" charset="0"/>
                        </a:rPr>
                        <a:t>, en el objeto de integrar en un solo cuerpo los procedimientos de aplicación.</a:t>
                      </a:r>
                    </a:p>
                    <a:p>
                      <a:pPr algn="just">
                        <a:lnSpc>
                          <a:spcPct val="150000"/>
                        </a:lnSpc>
                        <a:buFontTx/>
                        <a:buNone/>
                      </a:pPr>
                      <a:r>
                        <a:rPr lang="es-ES" altLang="es-ES" sz="2200" dirty="0">
                          <a:latin typeface="Arial" panose="020B0604020202020204" pitchFamily="34" charset="0"/>
                          <a:cs typeface="Arial" panose="020B0604020202020204" pitchFamily="34" charset="0"/>
                        </a:rPr>
                        <a:t>También y en cumplimiento de las funciones propias del Consejo Profesional se ha considerado imprescindible extremar los recaudos para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evitar el ejercicio ilegal de la profesión </a:t>
                      </a:r>
                      <a:r>
                        <a:rPr lang="es-ES" altLang="es-ES" sz="2200" dirty="0">
                          <a:latin typeface="Arial" panose="020B0604020202020204" pitchFamily="34" charset="0"/>
                          <a:cs typeface="Arial" panose="020B0604020202020204" pitchFamily="34" charset="0"/>
                        </a:rPr>
                        <a:t>y la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emisión de informes profesionales, incompletos o defectuosos, en la necesidad de proteger el interés público.</a:t>
                      </a:r>
                    </a:p>
                    <a:p>
                      <a:endParaRPr lang="es-ES" dirty="0"/>
                    </a:p>
                  </a:txBody>
                  <a:tcPr/>
                </a:tc>
                <a:extLst>
                  <a:ext uri="{0D108BD9-81ED-4DB2-BD59-A6C34878D82A}">
                    <a16:rowId xmlns:a16="http://schemas.microsoft.com/office/drawing/2014/main" val="163223586"/>
                  </a:ext>
                </a:extLst>
              </a:tr>
            </a:tbl>
          </a:graphicData>
        </a:graphic>
      </p:graphicFrame>
    </p:spTree>
    <p:extLst>
      <p:ext uri="{BB962C8B-B14F-4D97-AF65-F5344CB8AC3E}">
        <p14:creationId xmlns:p14="http://schemas.microsoft.com/office/powerpoint/2010/main" val="2062207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357618618"/>
              </p:ext>
            </p:extLst>
          </p:nvPr>
        </p:nvGraphicFramePr>
        <p:xfrm>
          <a:off x="1009291" y="785003"/>
          <a:ext cx="9445924" cy="5598544"/>
        </p:xfrm>
        <a:graphic>
          <a:graphicData uri="http://schemas.openxmlformats.org/drawingml/2006/table">
            <a:tbl>
              <a:tblPr firstRow="1" bandRow="1">
                <a:tableStyleId>{5C22544A-7EE6-4342-B048-85BDC9FD1C3A}</a:tableStyleId>
              </a:tblPr>
              <a:tblGrid>
                <a:gridCol w="9445924">
                  <a:extLst>
                    <a:ext uri="{9D8B030D-6E8A-4147-A177-3AD203B41FA5}">
                      <a16:colId xmlns:a16="http://schemas.microsoft.com/office/drawing/2014/main" val="1730663989"/>
                    </a:ext>
                  </a:extLst>
                </a:gridCol>
              </a:tblGrid>
              <a:tr h="591049">
                <a:tc>
                  <a:txBody>
                    <a:bodyPr/>
                    <a:lstStyle/>
                    <a:p>
                      <a:r>
                        <a:rPr lang="es-ES" sz="3000" b="0" dirty="0">
                          <a:solidFill>
                            <a:schemeClr val="tx1"/>
                          </a:solidFill>
                          <a:latin typeface="Arial "/>
                        </a:rPr>
                        <a:t>Objetivos</a:t>
                      </a:r>
                    </a:p>
                  </a:txBody>
                  <a:tcPr/>
                </a:tc>
                <a:extLst>
                  <a:ext uri="{0D108BD9-81ED-4DB2-BD59-A6C34878D82A}">
                    <a16:rowId xmlns:a16="http://schemas.microsoft.com/office/drawing/2014/main" val="166476796"/>
                  </a:ext>
                </a:extLst>
              </a:tr>
              <a:tr h="5007495">
                <a:tc>
                  <a:txBody>
                    <a:bodyPr/>
                    <a:lstStyle/>
                    <a:p>
                      <a:pPr marR="14605" indent="-6350" algn="just">
                        <a:lnSpc>
                          <a:spcPct val="100000"/>
                        </a:lnSpc>
                        <a:spcAft>
                          <a:spcPts val="2880"/>
                        </a:spcAft>
                      </a:pPr>
                      <a:endParaRPr lang="es-ES" sz="2200" dirty="0">
                        <a:solidFill>
                          <a:schemeClr val="tx1"/>
                        </a:solidFill>
                        <a:effectLst/>
                        <a:latin typeface="Arial "/>
                        <a:ea typeface="Trebuchet MS" panose="020B0603020202020204" pitchFamily="34" charset="0"/>
                        <a:cs typeface="Trebuchet MS" panose="020B0603020202020204" pitchFamily="34" charset="0"/>
                      </a:endParaRPr>
                    </a:p>
                    <a:p>
                      <a:pPr marR="14605" indent="-6350" algn="just">
                        <a:lnSpc>
                          <a:spcPct val="100000"/>
                        </a:lnSpc>
                        <a:spcAft>
                          <a:spcPts val="2880"/>
                        </a:spcAft>
                      </a:pPr>
                      <a:r>
                        <a:rPr lang="es-ES" sz="2200" dirty="0">
                          <a:solidFill>
                            <a:schemeClr val="tx1"/>
                          </a:solidFill>
                          <a:latin typeface="Arial "/>
                        </a:rPr>
                        <a:t>✓	</a:t>
                      </a:r>
                      <a:r>
                        <a:rPr lang="es-ES" sz="2400" dirty="0">
                          <a:solidFill>
                            <a:schemeClr val="tx1"/>
                          </a:solidFill>
                          <a:latin typeface="Arial "/>
                        </a:rPr>
                        <a:t>Introducción a la Firma Digital ¿Qué es? ¿Cómo obtenerla?</a:t>
                      </a:r>
                    </a:p>
                    <a:p>
                      <a:pPr marR="14605" indent="-6350" algn="just">
                        <a:lnSpc>
                          <a:spcPct val="100000"/>
                        </a:lnSpc>
                        <a:spcAft>
                          <a:spcPts val="2880"/>
                        </a:spcAft>
                      </a:pPr>
                      <a:endParaRPr lang="es-ES" sz="2400" dirty="0">
                        <a:solidFill>
                          <a:schemeClr val="tx1"/>
                        </a:solidFill>
                        <a:latin typeface="Arial "/>
                      </a:endParaRPr>
                    </a:p>
                    <a:p>
                      <a:pPr marR="14605" indent="-6350" algn="just">
                        <a:lnSpc>
                          <a:spcPct val="100000"/>
                        </a:lnSpc>
                        <a:spcAft>
                          <a:spcPts val="2880"/>
                        </a:spcAft>
                      </a:pPr>
                      <a:r>
                        <a:rPr lang="es-ES" sz="2400" dirty="0">
                          <a:solidFill>
                            <a:schemeClr val="tx1"/>
                          </a:solidFill>
                          <a:latin typeface="Arial "/>
                        </a:rPr>
                        <a:t>✓	Presentación del Memorando S.T.  FACPCE </a:t>
                      </a:r>
                      <a:r>
                        <a:rPr lang="es-ES" sz="2400" dirty="0" err="1">
                          <a:solidFill>
                            <a:schemeClr val="tx1"/>
                          </a:solidFill>
                          <a:latin typeface="Arial "/>
                        </a:rPr>
                        <a:t>N°</a:t>
                      </a:r>
                      <a:r>
                        <a:rPr lang="es-ES" sz="2400" dirty="0">
                          <a:solidFill>
                            <a:schemeClr val="tx1"/>
                          </a:solidFill>
                          <a:latin typeface="Arial "/>
                        </a:rPr>
                        <a:t> O-4</a:t>
                      </a:r>
                    </a:p>
                    <a:p>
                      <a:pPr marR="14605" indent="-6350" algn="just">
                        <a:lnSpc>
                          <a:spcPct val="100000"/>
                        </a:lnSpc>
                        <a:spcAft>
                          <a:spcPts val="2880"/>
                        </a:spcAft>
                      </a:pPr>
                      <a:endParaRPr lang="es-ES" sz="2400" dirty="0">
                        <a:solidFill>
                          <a:schemeClr val="tx1"/>
                        </a:solidFill>
                        <a:latin typeface="Arial "/>
                      </a:endParaRPr>
                    </a:p>
                    <a:p>
                      <a:pPr marR="14605" indent="-6350" algn="just">
                        <a:lnSpc>
                          <a:spcPct val="100000"/>
                        </a:lnSpc>
                        <a:spcAft>
                          <a:spcPts val="2880"/>
                        </a:spcAft>
                      </a:pPr>
                      <a:r>
                        <a:rPr lang="es-ES" sz="2400" dirty="0">
                          <a:solidFill>
                            <a:schemeClr val="tx1"/>
                          </a:solidFill>
                          <a:latin typeface="Arial "/>
                        </a:rPr>
                        <a:t>✓	Ejemplos de uso de la Firma Digital</a:t>
                      </a:r>
                    </a:p>
                    <a:p>
                      <a:pPr marR="14605" indent="-6350" algn="just">
                        <a:lnSpc>
                          <a:spcPct val="100000"/>
                        </a:lnSpc>
                        <a:spcAft>
                          <a:spcPts val="2880"/>
                        </a:spcAft>
                      </a:pPr>
                      <a:endParaRPr lang="es-ES" sz="22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592768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2500160655"/>
              </p:ext>
            </p:extLst>
          </p:nvPr>
        </p:nvGraphicFramePr>
        <p:xfrm>
          <a:off x="1052423" y="556403"/>
          <a:ext cx="9445924" cy="5930661"/>
        </p:xfrm>
        <a:graphic>
          <a:graphicData uri="http://schemas.openxmlformats.org/drawingml/2006/table">
            <a:tbl>
              <a:tblPr firstRow="1" bandRow="1">
                <a:tableStyleId>{5C22544A-7EE6-4342-B048-85BDC9FD1C3A}</a:tableStyleId>
              </a:tblPr>
              <a:tblGrid>
                <a:gridCol w="9445924">
                  <a:extLst>
                    <a:ext uri="{9D8B030D-6E8A-4147-A177-3AD203B41FA5}">
                      <a16:colId xmlns:a16="http://schemas.microsoft.com/office/drawing/2014/main" val="1730663989"/>
                    </a:ext>
                  </a:extLst>
                </a:gridCol>
              </a:tblGrid>
              <a:tr h="626111">
                <a:tc>
                  <a:txBody>
                    <a:bodyPr/>
                    <a:lstStyle/>
                    <a:p>
                      <a:pPr marL="6350" indent="-6350" algn="ctr">
                        <a:lnSpc>
                          <a:spcPct val="107000"/>
                        </a:lnSpc>
                        <a:spcAft>
                          <a:spcPts val="1905"/>
                        </a:spcAft>
                      </a:pPr>
                      <a:r>
                        <a:rPr lang="es-ES" sz="3000" dirty="0">
                          <a:solidFill>
                            <a:schemeClr val="tx1"/>
                          </a:solidFill>
                          <a:effectLst/>
                          <a:latin typeface="Arial "/>
                          <a:ea typeface="Trebuchet MS" panose="020B0603020202020204" pitchFamily="34" charset="0"/>
                          <a:cs typeface="Trebuchet MS" panose="020B0603020202020204" pitchFamily="34" charset="0"/>
                        </a:rPr>
                        <a:t>¿Qué es la Firma Digital?</a:t>
                      </a:r>
                      <a:endParaRPr lang="es-ES" sz="3000" b="0" dirty="0">
                        <a:solidFill>
                          <a:schemeClr val="tx1"/>
                        </a:solidFill>
                        <a:latin typeface="Arial "/>
                      </a:endParaRPr>
                    </a:p>
                  </a:txBody>
                  <a:tcPr/>
                </a:tc>
                <a:extLst>
                  <a:ext uri="{0D108BD9-81ED-4DB2-BD59-A6C34878D82A}">
                    <a16:rowId xmlns:a16="http://schemas.microsoft.com/office/drawing/2014/main" val="166476796"/>
                  </a:ext>
                </a:extLst>
              </a:tr>
              <a:tr h="5304550">
                <a:tc>
                  <a:txBody>
                    <a:bodyPr/>
                    <a:lstStyle/>
                    <a:p>
                      <a:pPr marL="6350" marR="1270" indent="-6350" algn="ctr">
                        <a:lnSpc>
                          <a:spcPct val="110000"/>
                        </a:lnSpc>
                        <a:spcAft>
                          <a:spcPts val="200"/>
                        </a:spcAft>
                      </a:pPr>
                      <a:r>
                        <a:rPr lang="es-ES" sz="19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Ley 25.506 – Firma digital – Régimen legal</a:t>
                      </a:r>
                    </a:p>
                    <a:p>
                      <a:pPr marL="6350" marR="1270" indent="-6350" algn="ctr">
                        <a:lnSpc>
                          <a:spcPct val="110000"/>
                        </a:lnSpc>
                        <a:spcAft>
                          <a:spcPts val="200"/>
                        </a:spcAft>
                      </a:pPr>
                      <a:endParaRPr lang="es-ES" sz="1900" dirty="0">
                        <a:solidFill>
                          <a:srgbClr val="0070C0"/>
                        </a:solidFill>
                        <a:effectLst/>
                        <a:latin typeface="Arial "/>
                        <a:ea typeface="Calibri" panose="020F0502020204030204" pitchFamily="34" charset="0"/>
                      </a:endParaRPr>
                    </a:p>
                    <a:p>
                      <a:pPr marR="3810" algn="ctr">
                        <a:lnSpc>
                          <a:spcPct val="107000"/>
                        </a:lnSpc>
                        <a:spcAft>
                          <a:spcPts val="1745"/>
                        </a:spcAft>
                      </a:pPr>
                      <a:r>
                        <a:rPr lang="es-ES" sz="1900" b="1" u="sng" dirty="0">
                          <a:solidFill>
                            <a:srgbClr val="0070C0"/>
                          </a:solidFill>
                          <a:effectLst/>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http://servicios.infoleg.gob.ar/infolegInternet/verNorma.do?id=70749</a:t>
                      </a:r>
                      <a:endParaRPr lang="es-ES" sz="1900" dirty="0">
                        <a:solidFill>
                          <a:srgbClr val="0070C0"/>
                        </a:solidFill>
                        <a:effectLst/>
                        <a:latin typeface="Arial "/>
                        <a:ea typeface="Calibri" panose="020F0502020204030204" pitchFamily="34" charset="0"/>
                      </a:endParaRPr>
                    </a:p>
                    <a:p>
                      <a:pPr marL="27305" marR="19685" indent="-6350" algn="just">
                        <a:lnSpc>
                          <a:spcPct val="110000"/>
                        </a:lnSpc>
                        <a:spcAft>
                          <a:spcPts val="970"/>
                        </a:spcAft>
                      </a:pPr>
                      <a:r>
                        <a:rPr lang="es-ES" sz="1900" b="1" i="1" dirty="0">
                          <a:solidFill>
                            <a:schemeClr val="tx1"/>
                          </a:solidFill>
                          <a:effectLst/>
                          <a:latin typeface="Arial "/>
                          <a:ea typeface="Trebuchet MS" panose="020B0603020202020204" pitchFamily="34" charset="0"/>
                          <a:cs typeface="Trebuchet MS" panose="020B0603020202020204" pitchFamily="34" charset="0"/>
                        </a:rPr>
                        <a:t>ARTICULO 2º </a:t>
                      </a:r>
                      <a:r>
                        <a:rPr lang="es-ES" sz="1900" i="1" dirty="0">
                          <a:solidFill>
                            <a:schemeClr val="tx1"/>
                          </a:solidFill>
                          <a:effectLst/>
                          <a:latin typeface="Arial "/>
                          <a:ea typeface="Trebuchet MS" panose="020B0603020202020204" pitchFamily="34" charset="0"/>
                          <a:cs typeface="Trebuchet MS" panose="020B0603020202020204" pitchFamily="34" charset="0"/>
                        </a:rPr>
                        <a:t>— Firma Digital. Se entiende por firma digital al resultado de aplicar a un documento digital un </a:t>
                      </a:r>
                      <a:r>
                        <a:rPr lang="es-ES" sz="1900" i="1" u="sng"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procedimiento matemático </a:t>
                      </a:r>
                      <a:r>
                        <a:rPr lang="es-ES" sz="1900" i="1" dirty="0">
                          <a:solidFill>
                            <a:schemeClr val="tx1"/>
                          </a:solidFill>
                          <a:effectLst/>
                          <a:latin typeface="Arial "/>
                          <a:ea typeface="Trebuchet MS" panose="020B0603020202020204" pitchFamily="34" charset="0"/>
                          <a:cs typeface="Trebuchet MS" panose="020B0603020202020204" pitchFamily="34" charset="0"/>
                        </a:rPr>
                        <a:t>que requiere </a:t>
                      </a:r>
                      <a:r>
                        <a:rPr lang="es-ES" sz="1900" i="1" u="sng"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información de exclusivo conocimiento del firmante</a:t>
                      </a:r>
                      <a:r>
                        <a:rPr lang="es-ES" sz="1900" i="1" u="sng" dirty="0">
                          <a:solidFill>
                            <a:schemeClr val="tx1"/>
                          </a:solidFill>
                          <a:effectLst/>
                          <a:latin typeface="Arial "/>
                          <a:ea typeface="Trebuchet MS" panose="020B0603020202020204" pitchFamily="34" charset="0"/>
                          <a:cs typeface="Trebuchet MS" panose="020B0603020202020204" pitchFamily="34" charset="0"/>
                        </a:rPr>
                        <a:t>,</a:t>
                      </a:r>
                      <a:r>
                        <a:rPr lang="es-ES" sz="1900" i="1" dirty="0">
                          <a:solidFill>
                            <a:schemeClr val="tx1"/>
                          </a:solidFill>
                          <a:effectLst/>
                          <a:latin typeface="Arial "/>
                          <a:ea typeface="Trebuchet MS" panose="020B0603020202020204" pitchFamily="34" charset="0"/>
                          <a:cs typeface="Trebuchet MS" panose="020B0603020202020204" pitchFamily="34" charset="0"/>
                        </a:rPr>
                        <a:t> encontrándose ésta bajo su absoluto control. La firma digital debe ser </a:t>
                      </a:r>
                      <a:r>
                        <a:rPr lang="es-ES" sz="1900" i="1" u="sng"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susceptible de verificación </a:t>
                      </a:r>
                      <a:r>
                        <a:rPr lang="es-ES" sz="1900" i="1" dirty="0">
                          <a:solidFill>
                            <a:schemeClr val="tx1"/>
                          </a:solidFill>
                          <a:effectLst/>
                          <a:latin typeface="Arial "/>
                          <a:ea typeface="Trebuchet MS" panose="020B0603020202020204" pitchFamily="34" charset="0"/>
                          <a:cs typeface="Trebuchet MS" panose="020B0603020202020204" pitchFamily="34" charset="0"/>
                        </a:rPr>
                        <a:t>por terceras partes, tal que dicha verificación simultáneamente permita </a:t>
                      </a:r>
                      <a:r>
                        <a:rPr lang="es-ES" sz="1900" i="1" u="sng"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identificar al firmante </a:t>
                      </a:r>
                      <a:r>
                        <a:rPr lang="es-ES" sz="1900" i="1" dirty="0">
                          <a:solidFill>
                            <a:schemeClr val="tx1"/>
                          </a:solidFill>
                          <a:effectLst>
                            <a:outerShdw blurRad="38100" dist="38100" dir="2700000" algn="tl">
                              <a:srgbClr val="000000">
                                <a:alpha val="43137"/>
                              </a:srgbClr>
                            </a:outerShdw>
                          </a:effectLst>
                          <a:latin typeface="Arial "/>
                          <a:ea typeface="Trebuchet MS" panose="020B0603020202020204" pitchFamily="34" charset="0"/>
                          <a:cs typeface="Trebuchet MS" panose="020B0603020202020204" pitchFamily="34" charset="0"/>
                        </a:rPr>
                        <a:t>y </a:t>
                      </a:r>
                      <a:r>
                        <a:rPr lang="es-ES" sz="1900" i="1" u="sng"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detectar cualquier alteración del documento </a:t>
                      </a:r>
                      <a:r>
                        <a:rPr lang="es-ES" sz="1900" i="1" dirty="0">
                          <a:solidFill>
                            <a:schemeClr val="tx1"/>
                          </a:solidFill>
                          <a:effectLst/>
                          <a:latin typeface="Arial "/>
                          <a:ea typeface="Trebuchet MS" panose="020B0603020202020204" pitchFamily="34" charset="0"/>
                          <a:cs typeface="Trebuchet MS" panose="020B0603020202020204" pitchFamily="34" charset="0"/>
                        </a:rPr>
                        <a:t>digital posterior a su firma.(…)</a:t>
                      </a:r>
                      <a:endParaRPr lang="es-ES" sz="1900" dirty="0">
                        <a:solidFill>
                          <a:schemeClr val="tx1"/>
                        </a:solidFill>
                        <a:effectLst/>
                        <a:latin typeface="Arial "/>
                        <a:ea typeface="Calibri" panose="020F0502020204030204" pitchFamily="34" charset="0"/>
                      </a:endParaRPr>
                    </a:p>
                    <a:p>
                      <a:pPr marL="27305" marR="19685" indent="-6350" algn="just">
                        <a:lnSpc>
                          <a:spcPct val="110000"/>
                        </a:lnSpc>
                        <a:spcAft>
                          <a:spcPts val="480"/>
                        </a:spcAft>
                      </a:pPr>
                      <a:r>
                        <a:rPr lang="es-ES" sz="1900" b="1" i="1" dirty="0">
                          <a:solidFill>
                            <a:schemeClr val="tx1"/>
                          </a:solidFill>
                          <a:effectLst/>
                          <a:latin typeface="Arial "/>
                          <a:ea typeface="Trebuchet MS" panose="020B0603020202020204" pitchFamily="34" charset="0"/>
                          <a:cs typeface="Trebuchet MS" panose="020B0603020202020204" pitchFamily="34" charset="0"/>
                        </a:rPr>
                        <a:t>ARTICULO 3° </a:t>
                      </a:r>
                      <a:r>
                        <a:rPr lang="es-ES" sz="1900" i="1" dirty="0">
                          <a:solidFill>
                            <a:schemeClr val="tx1"/>
                          </a:solidFill>
                          <a:effectLst/>
                          <a:latin typeface="Arial "/>
                          <a:ea typeface="Trebuchet MS" panose="020B0603020202020204" pitchFamily="34" charset="0"/>
                          <a:cs typeface="Trebuchet MS" panose="020B0603020202020204" pitchFamily="34" charset="0"/>
                        </a:rPr>
                        <a:t>— Del requerimiento de firma. Cuando la ley requiera una firma manuscrita, </a:t>
                      </a:r>
                      <a:r>
                        <a:rPr lang="es-ES" sz="1900" i="0" u="none"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esa exigencia también queda satisfecha por una firma digital</a:t>
                      </a:r>
                      <a:r>
                        <a:rPr lang="es-ES" sz="1900" i="1" dirty="0">
                          <a:solidFill>
                            <a:schemeClr val="tx1"/>
                          </a:solidFill>
                          <a:effectLst/>
                          <a:latin typeface="Arial "/>
                          <a:ea typeface="Trebuchet MS" panose="020B0603020202020204" pitchFamily="34" charset="0"/>
                          <a:cs typeface="Trebuchet MS" panose="020B0603020202020204" pitchFamily="34" charset="0"/>
                        </a:rPr>
                        <a:t>. Este principio es aplicable a los casos en que la ley establece la obligación de firmar o prescribe consecuencias para su ausencia.</a:t>
                      </a:r>
                      <a:endParaRPr lang="es-ES" sz="1900" dirty="0">
                        <a:solidFill>
                          <a:schemeClr val="tx1"/>
                        </a:solidFill>
                        <a:effectLst/>
                        <a:latin typeface="Arial "/>
                        <a:ea typeface="Calibri" panose="020F0502020204030204" pitchFamily="34" charset="0"/>
                      </a:endParaRPr>
                    </a:p>
                    <a:p>
                      <a:pPr marR="1270" algn="ctr">
                        <a:lnSpc>
                          <a:spcPct val="107000"/>
                        </a:lnSpc>
                        <a:spcAft>
                          <a:spcPts val="800"/>
                        </a:spcAft>
                      </a:pPr>
                      <a:r>
                        <a:rPr lang="es-ES" sz="1400" i="1" dirty="0">
                          <a:solidFill>
                            <a:schemeClr val="tx1"/>
                          </a:solidFill>
                          <a:effectLst/>
                          <a:latin typeface="Arial "/>
                          <a:ea typeface="Trebuchet MS" panose="020B0603020202020204" pitchFamily="34" charset="0"/>
                          <a:cs typeface="Trebuchet MS" panose="020B0603020202020204" pitchFamily="34" charset="0"/>
                        </a:rPr>
                        <a:t>(Los resaltados no son del original)</a:t>
                      </a:r>
                      <a:endParaRPr lang="es-ES" sz="14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734331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755227673"/>
              </p:ext>
            </p:extLst>
          </p:nvPr>
        </p:nvGraphicFramePr>
        <p:xfrm>
          <a:off x="1026544" y="491913"/>
          <a:ext cx="9445924" cy="5874174"/>
        </p:xfrm>
        <a:graphic>
          <a:graphicData uri="http://schemas.openxmlformats.org/drawingml/2006/table">
            <a:tbl>
              <a:tblPr firstRow="1" bandRow="1">
                <a:tableStyleId>{5C22544A-7EE6-4342-B048-85BDC9FD1C3A}</a:tableStyleId>
              </a:tblPr>
              <a:tblGrid>
                <a:gridCol w="9445924">
                  <a:extLst>
                    <a:ext uri="{9D8B030D-6E8A-4147-A177-3AD203B41FA5}">
                      <a16:colId xmlns:a16="http://schemas.microsoft.com/office/drawing/2014/main" val="1730663989"/>
                    </a:ext>
                  </a:extLst>
                </a:gridCol>
              </a:tblGrid>
              <a:tr h="606531">
                <a:tc>
                  <a:txBody>
                    <a:bodyPr/>
                    <a:lstStyle/>
                    <a:p>
                      <a:pPr marL="6350" indent="-6350" algn="ctr">
                        <a:lnSpc>
                          <a:spcPct val="107000"/>
                        </a:lnSpc>
                        <a:spcAft>
                          <a:spcPts val="1905"/>
                        </a:spcAft>
                      </a:pPr>
                      <a:r>
                        <a:rPr lang="es-ES" sz="3000" dirty="0">
                          <a:solidFill>
                            <a:schemeClr val="tx1"/>
                          </a:solidFill>
                          <a:effectLst/>
                          <a:latin typeface="Arial "/>
                          <a:ea typeface="Trebuchet MS" panose="020B0603020202020204" pitchFamily="34" charset="0"/>
                          <a:cs typeface="Trebuchet MS" panose="020B0603020202020204" pitchFamily="34" charset="0"/>
                        </a:rPr>
                        <a:t>¿Qué es la Firma Digital?</a:t>
                      </a:r>
                      <a:endParaRPr lang="es-ES" sz="3000" b="0" dirty="0">
                        <a:solidFill>
                          <a:schemeClr val="tx1"/>
                        </a:solidFill>
                        <a:latin typeface="Arial "/>
                      </a:endParaRPr>
                    </a:p>
                  </a:txBody>
                  <a:tcPr/>
                </a:tc>
                <a:extLst>
                  <a:ext uri="{0D108BD9-81ED-4DB2-BD59-A6C34878D82A}">
                    <a16:rowId xmlns:a16="http://schemas.microsoft.com/office/drawing/2014/main" val="166476796"/>
                  </a:ext>
                </a:extLst>
              </a:tr>
              <a:tr h="5138662">
                <a:tc>
                  <a:txBody>
                    <a:bodyPr/>
                    <a:lstStyle/>
                    <a:p>
                      <a:pPr marL="6350" marR="400050" indent="-6350" algn="ctr">
                        <a:lnSpc>
                          <a:spcPct val="110000"/>
                        </a:lnSpc>
                        <a:spcAft>
                          <a:spcPts val="4145"/>
                        </a:spcAft>
                      </a:pPr>
                      <a:r>
                        <a:rPr lang="es-ES" sz="22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Información oficial sobre Firma Digital</a:t>
                      </a:r>
                      <a:endParaRPr lang="es-ES" sz="2200" dirty="0">
                        <a:solidFill>
                          <a:schemeClr val="tx1"/>
                        </a:solidFill>
                        <a:effectLst/>
                        <a:latin typeface="Arial "/>
                        <a:ea typeface="Calibri" panose="020F0502020204030204" pitchFamily="34" charset="0"/>
                      </a:endParaRPr>
                    </a:p>
                    <a:p>
                      <a:pPr marR="400050" algn="ctr">
                        <a:lnSpc>
                          <a:spcPct val="107000"/>
                        </a:lnSpc>
                        <a:spcAft>
                          <a:spcPts val="3880"/>
                        </a:spcAft>
                      </a:pPr>
                      <a:r>
                        <a:rPr lang="es-ES" sz="2200" dirty="0">
                          <a:solidFill>
                            <a:schemeClr val="tx1"/>
                          </a:solidFill>
                          <a:effectLst/>
                          <a:latin typeface="Arial "/>
                          <a:ea typeface="Trebuchet MS" panose="020B0603020202020204" pitchFamily="34" charset="0"/>
                          <a:cs typeface="Trebuchet MS" panose="020B0603020202020204" pitchFamily="34" charset="0"/>
                        </a:rPr>
                        <a:t>Jefatura de Gabinete de Ministros </a:t>
                      </a:r>
                      <a:r>
                        <a:rPr lang="es-ES" sz="2200" dirty="0">
                          <a:solidFill>
                            <a:schemeClr val="tx1"/>
                          </a:solidFill>
                          <a:effectLst/>
                          <a:latin typeface="Arial "/>
                          <a:ea typeface="Wingdings" panose="05000000000000000000" pitchFamily="2" charset="2"/>
                          <a:cs typeface="Wingdings" panose="05000000000000000000" pitchFamily="2" charset="2"/>
                        </a:rPr>
                        <a:t>→ </a:t>
                      </a:r>
                      <a:r>
                        <a:rPr lang="es-ES" sz="2200" dirty="0">
                          <a:solidFill>
                            <a:schemeClr val="tx1"/>
                          </a:solidFill>
                          <a:effectLst/>
                          <a:latin typeface="Arial "/>
                          <a:ea typeface="Trebuchet MS" panose="020B0603020202020204" pitchFamily="34" charset="0"/>
                          <a:cs typeface="Trebuchet MS" panose="020B0603020202020204" pitchFamily="34" charset="0"/>
                        </a:rPr>
                        <a:t>Secretaría de Innovación Pública</a:t>
                      </a:r>
                      <a:endParaRPr lang="es-ES" sz="2200" dirty="0">
                        <a:solidFill>
                          <a:schemeClr val="tx1"/>
                        </a:solidFill>
                        <a:effectLst/>
                        <a:latin typeface="Arial "/>
                        <a:ea typeface="Calibri" panose="020F0502020204030204" pitchFamily="34" charset="0"/>
                      </a:endParaRPr>
                    </a:p>
                    <a:p>
                      <a:pPr marL="391160">
                        <a:lnSpc>
                          <a:spcPct val="107000"/>
                        </a:lnSpc>
                        <a:spcAft>
                          <a:spcPts val="3835"/>
                        </a:spcAft>
                      </a:pPr>
                      <a:r>
                        <a:rPr lang="es-ES" sz="2200" u="sng" dirty="0">
                          <a:solidFill>
                            <a:srgbClr val="0070C0"/>
                          </a:solidFill>
                          <a:effectLst/>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https://www.argentina.gob.ar/jefatura/innovacion-publica/administrativa/firmadigital</a:t>
                      </a:r>
                      <a:endParaRPr lang="es-ES" sz="2200" dirty="0">
                        <a:solidFill>
                          <a:srgbClr val="0070C0"/>
                        </a:solidFill>
                        <a:effectLst/>
                        <a:latin typeface="Arial "/>
                        <a:ea typeface="Calibri" panose="020F0502020204030204" pitchFamily="34" charset="0"/>
                      </a:endParaRPr>
                    </a:p>
                    <a:p>
                      <a:pPr marL="342900" lvl="0" indent="-342900" fontAlgn="base">
                        <a:lnSpc>
                          <a:spcPct val="107000"/>
                        </a:lnSpc>
                        <a:spcAft>
                          <a:spcPts val="910"/>
                        </a:spcAft>
                        <a:buClr>
                          <a:srgbClr val="0F6FC6"/>
                        </a:buClr>
                        <a:buSzPts val="1300"/>
                        <a:buFont typeface="Wingdings" panose="05000000000000000000" pitchFamily="2" charset="2"/>
                        <a:buChar char="v"/>
                      </a:pPr>
                      <a:r>
                        <a:rPr lang="es-ES" sz="2200" i="1"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Información / Normativas / Instructivos</a:t>
                      </a:r>
                      <a:endParaRPr lang="es-ES" sz="22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fontAlgn="base">
                        <a:lnSpc>
                          <a:spcPct val="107000"/>
                        </a:lnSpc>
                        <a:spcAft>
                          <a:spcPts val="910"/>
                        </a:spcAft>
                        <a:buClr>
                          <a:srgbClr val="0F6FC6"/>
                        </a:buClr>
                        <a:buSzPts val="1300"/>
                        <a:buFont typeface="Wingdings" panose="05000000000000000000" pitchFamily="2" charset="2"/>
                        <a:buChar char="v"/>
                      </a:pPr>
                      <a:r>
                        <a:rPr lang="es-ES" sz="2200" i="1"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Vías de contacto con autoridades nacionales</a:t>
                      </a:r>
                    </a:p>
                    <a:p>
                      <a:pPr marL="342900" lvl="0" indent="-342900" fontAlgn="base">
                        <a:lnSpc>
                          <a:spcPct val="107000"/>
                        </a:lnSpc>
                        <a:spcAft>
                          <a:spcPts val="910"/>
                        </a:spcAft>
                        <a:buClr>
                          <a:srgbClr val="0F6FC6"/>
                        </a:buClr>
                        <a:buSzPts val="1300"/>
                        <a:buFont typeface="Arial" panose="020B0604020202020204" pitchFamily="34" charset="0"/>
                        <a:buChar char="•"/>
                      </a:pPr>
                      <a:r>
                        <a:rPr lang="es-ES" sz="2200" i="1"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AC-Oficina Nacional de Tecnologías de Información (ONTI)</a:t>
                      </a:r>
                      <a:endParaRPr lang="es-ES" sz="22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342900" lvl="0" indent="-342900" fontAlgn="base">
                        <a:lnSpc>
                          <a:spcPct val="107000"/>
                        </a:lnSpc>
                        <a:spcAft>
                          <a:spcPts val="910"/>
                        </a:spcAft>
                        <a:buClr>
                          <a:srgbClr val="0F6FC6"/>
                        </a:buClr>
                        <a:buSzPts val="1300"/>
                        <a:buFont typeface="Arial" panose="020B0604020202020204" pitchFamily="34" charset="0"/>
                        <a:buChar char="•"/>
                      </a:pPr>
                      <a:r>
                        <a:rPr lang="es-ES" sz="2200" i="1"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AC-Modernización (PFDR)</a:t>
                      </a:r>
                      <a:endParaRPr lang="es-ES" sz="22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6350" marR="1270" indent="-6350" algn="ctr">
                        <a:lnSpc>
                          <a:spcPct val="110000"/>
                        </a:lnSpc>
                        <a:spcAft>
                          <a:spcPts val="200"/>
                        </a:spcAft>
                      </a:pPr>
                      <a:endParaRPr lang="es-ES" sz="22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12607277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3377239174"/>
              </p:ext>
            </p:extLst>
          </p:nvPr>
        </p:nvGraphicFramePr>
        <p:xfrm>
          <a:off x="1017917" y="565031"/>
          <a:ext cx="9437298" cy="5727938"/>
        </p:xfrm>
        <a:graphic>
          <a:graphicData uri="http://schemas.openxmlformats.org/drawingml/2006/table">
            <a:tbl>
              <a:tblPr firstRow="1" bandRow="1">
                <a:tableStyleId>{5C22544A-7EE6-4342-B048-85BDC9FD1C3A}</a:tableStyleId>
              </a:tblPr>
              <a:tblGrid>
                <a:gridCol w="9437298">
                  <a:extLst>
                    <a:ext uri="{9D8B030D-6E8A-4147-A177-3AD203B41FA5}">
                      <a16:colId xmlns:a16="http://schemas.microsoft.com/office/drawing/2014/main" val="1730663989"/>
                    </a:ext>
                  </a:extLst>
                </a:gridCol>
              </a:tblGrid>
              <a:tr h="604709">
                <a:tc>
                  <a:txBody>
                    <a:bodyPr/>
                    <a:lstStyle/>
                    <a:p>
                      <a:pPr marL="6350" marR="421005" indent="-6350" algn="ctr">
                        <a:lnSpc>
                          <a:spcPct val="107000"/>
                        </a:lnSpc>
                        <a:spcAft>
                          <a:spcPts val="2530"/>
                        </a:spcAft>
                      </a:pPr>
                      <a:r>
                        <a:rPr lang="es-ES" sz="3000" b="1" kern="0" dirty="0">
                          <a:solidFill>
                            <a:schemeClr val="tx1"/>
                          </a:solidFill>
                          <a:effectLst/>
                          <a:latin typeface="Arial "/>
                          <a:ea typeface="Trebuchet MS" panose="020B0603020202020204" pitchFamily="34" charset="0"/>
                          <a:cs typeface="Trebuchet MS" panose="020B0603020202020204" pitchFamily="34" charset="0"/>
                        </a:rPr>
                        <a:t>Algunos beneficios</a:t>
                      </a:r>
                    </a:p>
                  </a:txBody>
                  <a:tcPr/>
                </a:tc>
                <a:extLst>
                  <a:ext uri="{0D108BD9-81ED-4DB2-BD59-A6C34878D82A}">
                    <a16:rowId xmlns:a16="http://schemas.microsoft.com/office/drawing/2014/main" val="166476796"/>
                  </a:ext>
                </a:extLst>
              </a:tr>
              <a:tr h="5123229">
                <a:tc>
                  <a:txBody>
                    <a:bodyPr/>
                    <a:lstStyle/>
                    <a:p>
                      <a:pPr marL="342900" lvl="0" indent="-342900" algn="just" fontAlgn="base">
                        <a:lnSpc>
                          <a:spcPct val="162000"/>
                        </a:lnSpc>
                        <a:spcAft>
                          <a:spcPts val="100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Emisión y legalización de todo tipo de informe o certificación profesional. Amplia aceptación por usuarios y reguladores (Ej. </a:t>
                      </a:r>
                      <a:r>
                        <a:rPr lang="es-ES" sz="18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Com.</a:t>
                      </a:r>
                      <a:r>
                        <a:rPr lang="es-ES" sz="1800" u="sng" strike="noStrike" dirty="0">
                          <a:solidFill>
                            <a:srgbClr val="0070C0"/>
                          </a:solidFill>
                          <a:effectLst/>
                          <a:uFill>
                            <a:solidFill>
                              <a:srgbClr val="F49100"/>
                            </a:solidFill>
                          </a:uFill>
                          <a:latin typeface="Arial "/>
                          <a:ea typeface="Trebuchet MS" panose="020B0603020202020204" pitchFamily="34" charset="0"/>
                          <a:cs typeface="Trebuchet MS" panose="020B0603020202020204" pitchFamily="34" charset="0"/>
                        </a:rPr>
                        <a:t> </a:t>
                      </a:r>
                      <a:r>
                        <a:rPr lang="es-ES" sz="18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B.C.R.A.</a:t>
                      </a:r>
                      <a:r>
                        <a:rPr lang="es-ES" sz="1800" u="sng" strike="noStrike" dirty="0">
                          <a:solidFill>
                            <a:srgbClr val="0070C0"/>
                          </a:solidFill>
                          <a:effectLst/>
                          <a:uFill>
                            <a:solidFill>
                              <a:srgbClr val="F49100"/>
                            </a:solidFill>
                          </a:uFill>
                          <a:latin typeface="Arial "/>
                          <a:ea typeface="Trebuchet MS" panose="020B0603020202020204" pitchFamily="34" charset="0"/>
                          <a:cs typeface="Trebuchet MS" panose="020B0603020202020204" pitchFamily="34" charset="0"/>
                        </a:rPr>
                        <a:t> </a:t>
                      </a:r>
                      <a:r>
                        <a:rPr lang="es-ES" sz="18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“C”</a:t>
                      </a:r>
                      <a:r>
                        <a:rPr lang="es-ES" sz="1800" u="sng" strike="noStrike" dirty="0">
                          <a:solidFill>
                            <a:srgbClr val="0070C0"/>
                          </a:solidFill>
                          <a:effectLst/>
                          <a:uFill>
                            <a:solidFill>
                              <a:srgbClr val="F49100"/>
                            </a:solidFill>
                          </a:uFill>
                          <a:latin typeface="Arial "/>
                          <a:ea typeface="Trebuchet MS" panose="020B0603020202020204" pitchFamily="34" charset="0"/>
                          <a:cs typeface="Trebuchet MS" panose="020B0603020202020204" pitchFamily="34" charset="0"/>
                        </a:rPr>
                        <a:t> </a:t>
                      </a:r>
                      <a:r>
                        <a:rPr lang="es-ES" sz="18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87084</a:t>
                      </a: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a:t>
                      </a: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Seguridad sobre la identidad del firmante e inalterabilidad de los documentos.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Continuidad de la actividad y reducción de riesgos en contexto COVID-19.</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Rapidez y facilidad en el envío, recepción y distribución de documentos.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Posibilidad de envíos múltiples sin necesidad de generar copias físicas adicionales.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Ahorro de tiempos y costos de logística (traslado, entrega y retiro de papeles).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Ahorro de costos operativos y cuidado del medioambiente.</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342900" lvl="0" indent="-342900" algn="just" fontAlgn="base">
                        <a:lnSpc>
                          <a:spcPct val="107000"/>
                        </a:lnSpc>
                        <a:spcAft>
                          <a:spcPts val="2150"/>
                        </a:spcAft>
                        <a:buClr>
                          <a:srgbClr val="0F6FC6"/>
                        </a:buClr>
                        <a:buSzPts val="145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Apertura de nuevas posibilidades de prestación de servicios (</a:t>
                      </a:r>
                      <a:r>
                        <a:rPr lang="es-ES" sz="1800" u="none" strike="noStrike" dirty="0" err="1">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TICs</a:t>
                      </a: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t>
                      </a:r>
                      <a:endParaRPr lang="es-ES" sz="22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22683968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3236933608"/>
              </p:ext>
            </p:extLst>
          </p:nvPr>
        </p:nvGraphicFramePr>
        <p:xfrm>
          <a:off x="1009291" y="616815"/>
          <a:ext cx="9454551" cy="5762444"/>
        </p:xfrm>
        <a:graphic>
          <a:graphicData uri="http://schemas.openxmlformats.org/drawingml/2006/table">
            <a:tbl>
              <a:tblPr firstRow="1" bandRow="1">
                <a:tableStyleId>{5C22544A-7EE6-4342-B048-85BDC9FD1C3A}</a:tableStyleId>
              </a:tblPr>
              <a:tblGrid>
                <a:gridCol w="9454551">
                  <a:extLst>
                    <a:ext uri="{9D8B030D-6E8A-4147-A177-3AD203B41FA5}">
                      <a16:colId xmlns:a16="http://schemas.microsoft.com/office/drawing/2014/main" val="1730663989"/>
                    </a:ext>
                  </a:extLst>
                </a:gridCol>
              </a:tblGrid>
              <a:tr h="608352">
                <a:tc>
                  <a:txBody>
                    <a:bodyPr/>
                    <a:lstStyle/>
                    <a:p>
                      <a:pPr marL="6350" marR="419735" indent="-6350" algn="ctr">
                        <a:lnSpc>
                          <a:spcPct val="107000"/>
                        </a:lnSpc>
                        <a:spcAft>
                          <a:spcPts val="1170"/>
                        </a:spcAft>
                      </a:pPr>
                      <a:r>
                        <a:rPr lang="es-ES" sz="3000" dirty="0">
                          <a:solidFill>
                            <a:schemeClr val="tx1"/>
                          </a:solidFill>
                          <a:effectLst/>
                          <a:latin typeface="Arial "/>
                          <a:ea typeface="Trebuchet MS" panose="020B0603020202020204" pitchFamily="34" charset="0"/>
                          <a:cs typeface="Trebuchet MS" panose="020B0603020202020204" pitchFamily="34" charset="0"/>
                        </a:rPr>
                        <a:t>¿Cómo obtenerla?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154092">
                <a:tc>
                  <a:txBody>
                    <a:bodyPr/>
                    <a:lstStyle/>
                    <a:p>
                      <a:pPr marL="6350" indent="-6350">
                        <a:lnSpc>
                          <a:spcPct val="100000"/>
                        </a:lnSpc>
                        <a:spcAft>
                          <a:spcPts val="1260"/>
                        </a:spcAft>
                      </a:pPr>
                      <a:r>
                        <a:rPr lang="es-ES" sz="18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Consejos Profesionales</a:t>
                      </a:r>
                      <a:r>
                        <a:rPr lang="es-ES" sz="1800" dirty="0">
                          <a:solidFill>
                            <a:schemeClr val="tx1"/>
                          </a:solidFill>
                          <a:effectLst/>
                          <a:latin typeface="Arial "/>
                          <a:ea typeface="Trebuchet MS" panose="020B0603020202020204" pitchFamily="34" charset="0"/>
                          <a:cs typeface="Trebuchet MS" panose="020B0603020202020204" pitchFamily="34" charset="0"/>
                        </a:rPr>
                        <a:t>: Algunos CPCE establecieron mecanismos para facilitar la obtención de Firma Digital a sus matriculados, ya sea en forma directa o en colaboración con otras entidades (AR).</a:t>
                      </a:r>
                      <a:endParaRPr lang="es-ES" sz="1800" dirty="0">
                        <a:solidFill>
                          <a:schemeClr val="tx1"/>
                        </a:solidFill>
                        <a:effectLst/>
                        <a:latin typeface="Arial "/>
                        <a:ea typeface="Calibri" panose="020F0502020204030204" pitchFamily="34" charset="0"/>
                      </a:endParaRPr>
                    </a:p>
                    <a:p>
                      <a:pPr indent="-6350">
                        <a:lnSpc>
                          <a:spcPct val="100000"/>
                        </a:lnSpc>
                        <a:spcAft>
                          <a:spcPts val="2230"/>
                        </a:spcAft>
                      </a:pPr>
                      <a:r>
                        <a:rPr lang="es-ES" sz="18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Autoridades de Registro: </a:t>
                      </a:r>
                      <a:r>
                        <a:rPr lang="es-ES" sz="1800" u="sng" dirty="0">
                          <a:solidFill>
                            <a:srgbClr val="0070C0"/>
                          </a:solidFill>
                          <a:effectLst/>
                          <a:latin typeface="Arial "/>
                          <a:ea typeface="Trebuchet MS" panose="020B0603020202020204" pitchFamily="34" charset="0"/>
                          <a:cs typeface="Trebuchet MS" panose="020B0603020202020204" pitchFamily="34" charset="0"/>
                          <a:hlinkClick r:id="rId2">
                            <a:extLst>
                              <a:ext uri="{A12FA001-AC4F-418D-AE19-62706E023703}">
                                <ahyp:hlinkClr xmlns:ahyp="http://schemas.microsoft.com/office/drawing/2018/hyperlinkcolor" val="tx"/>
                              </a:ext>
                            </a:extLst>
                          </a:hlinkClick>
                        </a:rPr>
                        <a:t>https://pki.jgm.gov.ar/app/Listado_de_Autoridades_de_Registro.aspx</a:t>
                      </a:r>
                      <a:endParaRPr lang="es-ES" sz="1800" dirty="0">
                        <a:solidFill>
                          <a:srgbClr val="0070C0"/>
                        </a:solidFill>
                        <a:effectLst/>
                        <a:latin typeface="Arial "/>
                        <a:ea typeface="Calibri" panose="020F0502020204030204" pitchFamily="34" charset="0"/>
                      </a:endParaRPr>
                    </a:p>
                    <a:p>
                      <a:pPr>
                        <a:lnSpc>
                          <a:spcPct val="100000"/>
                        </a:lnSpc>
                        <a:spcAft>
                          <a:spcPts val="2110"/>
                        </a:spcAft>
                      </a:pPr>
                      <a:r>
                        <a:rPr lang="es-ES" sz="18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Turnos online</a:t>
                      </a:r>
                      <a:r>
                        <a:rPr lang="es-ES" sz="1800"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 </a:t>
                      </a:r>
                      <a:r>
                        <a:rPr lang="es-ES" sz="1800" u="sng" dirty="0">
                          <a:solidFill>
                            <a:srgbClr val="0070C0"/>
                          </a:solidFill>
                          <a:effectLst/>
                          <a:latin typeface="Arial "/>
                          <a:ea typeface="Trebuchet MS" panose="020B0603020202020204" pitchFamily="34" charset="0"/>
                          <a:cs typeface="Trebuchet MS" panose="020B0603020202020204" pitchFamily="34" charset="0"/>
                          <a:hlinkClick r:id="rId3">
                            <a:extLst>
                              <a:ext uri="{A12FA001-AC4F-418D-AE19-62706E023703}">
                                <ahyp:hlinkClr xmlns:ahyp="http://schemas.microsoft.com/office/drawing/2018/hyperlinkcolor" val="tx"/>
                              </a:ext>
                            </a:extLst>
                          </a:hlinkClick>
                        </a:rPr>
                        <a:t>https://www.argentina.gob.ar/jefatura/innovacion-publica/administrativa/firmadigital</a:t>
                      </a:r>
                      <a:endParaRPr lang="es-ES" sz="1800" dirty="0">
                        <a:solidFill>
                          <a:srgbClr val="0070C0"/>
                        </a:solidFill>
                        <a:effectLst/>
                        <a:latin typeface="Arial "/>
                        <a:ea typeface="Calibri" panose="020F0502020204030204" pitchFamily="34" charset="0"/>
                      </a:endParaRPr>
                    </a:p>
                    <a:p>
                      <a:pPr indent="-6350" algn="just">
                        <a:lnSpc>
                          <a:spcPct val="100000"/>
                        </a:lnSpc>
                        <a:spcAft>
                          <a:spcPts val="2050"/>
                        </a:spcAft>
                      </a:pPr>
                      <a:r>
                        <a:rPr lang="es-ES" sz="1800" dirty="0">
                          <a:solidFill>
                            <a:schemeClr val="tx1"/>
                          </a:solidFill>
                          <a:effectLst/>
                          <a:latin typeface="Arial "/>
                          <a:ea typeface="Trebuchet MS" panose="020B0603020202020204" pitchFamily="34" charset="0"/>
                          <a:cs typeface="Trebuchet MS" panose="020B0603020202020204" pitchFamily="34" charset="0"/>
                        </a:rPr>
                        <a:t>En sitio web JGM, dentro de cada tipo de firma, hay botones verdes para “pedir turno”:</a:t>
                      </a:r>
                      <a:endParaRPr lang="es-ES" sz="2000" dirty="0">
                        <a:solidFill>
                          <a:schemeClr val="tx1"/>
                        </a:solidFill>
                        <a:effectLst/>
                        <a:latin typeface="Arial "/>
                        <a:ea typeface="Calibri" panose="020F0502020204030204" pitchFamily="34" charset="0"/>
                      </a:endParaRPr>
                    </a:p>
                    <a:p>
                      <a:pPr marL="342900" lvl="0" indent="-342900" fontAlgn="base">
                        <a:lnSpc>
                          <a:spcPct val="100000"/>
                        </a:lnSpc>
                        <a:spcAft>
                          <a:spcPts val="1905"/>
                        </a:spcAft>
                        <a:buClr>
                          <a:srgbClr val="0F6FC6"/>
                        </a:buClr>
                        <a:buSzPts val="1450"/>
                        <a:buFont typeface="Wingdings" panose="05000000000000000000" pitchFamily="2" charset="2"/>
                        <a:buChar char=""/>
                      </a:pPr>
                      <a:r>
                        <a:rPr lang="es-ES" sz="20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4">
                            <a:extLst>
                              <a:ext uri="{A12FA001-AC4F-418D-AE19-62706E023703}">
                                <ahyp:hlinkClr xmlns:ahyp="http://schemas.microsoft.com/office/drawing/2018/hyperlinkcolor" val="tx"/>
                              </a:ext>
                            </a:extLst>
                          </a:hlinkClick>
                        </a:rPr>
                        <a:t>Con</a:t>
                      </a:r>
                      <a:r>
                        <a:rPr lang="es-ES" sz="2000" u="sng" strike="noStrike" dirty="0">
                          <a:solidFill>
                            <a:srgbClr val="0070C0"/>
                          </a:solidFill>
                          <a:effectLst/>
                          <a:uFill>
                            <a:solidFill>
                              <a:srgbClr val="F49100"/>
                            </a:solidFill>
                          </a:uFill>
                          <a:latin typeface="Arial "/>
                          <a:ea typeface="Trebuchet MS" panose="020B0603020202020204" pitchFamily="34" charset="0"/>
                          <a:cs typeface="Trebuchet MS" panose="020B0603020202020204" pitchFamily="34" charset="0"/>
                        </a:rPr>
                        <a:t> </a:t>
                      </a:r>
                      <a:r>
                        <a:rPr lang="es-ES" sz="20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hlinkClick r:id="rId4">
                            <a:extLst>
                              <a:ext uri="{A12FA001-AC4F-418D-AE19-62706E023703}">
                                <ahyp:hlinkClr xmlns:ahyp="http://schemas.microsoft.com/office/drawing/2018/hyperlinkcolor" val="tx"/>
                              </a:ext>
                            </a:extLst>
                          </a:hlinkClick>
                        </a:rPr>
                        <a:t>Token:</a:t>
                      </a:r>
                      <a:r>
                        <a:rPr lang="es-ES" sz="2000" u="none" strike="noStrike" dirty="0">
                          <a:solidFill>
                            <a:srgbClr val="0070C0"/>
                          </a:solidFill>
                          <a:effectLst/>
                          <a:uFill>
                            <a:solidFill>
                              <a:srgbClr val="000000"/>
                            </a:solidFill>
                          </a:uFill>
                          <a:latin typeface="Arial "/>
                          <a:ea typeface="Trebuchet MS" panose="020B0603020202020204" pitchFamily="34" charset="0"/>
                          <a:cs typeface="Trebuchet MS" panose="020B0603020202020204" pitchFamily="34" charset="0"/>
                        </a:rPr>
                        <a:t> </a:t>
                      </a:r>
                      <a:r>
                        <a:rPr lang="es-ES" sz="20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Figuran diversas AR en todo el país.</a:t>
                      </a:r>
                      <a:endParaRPr lang="es-ES" sz="22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2" name="Imagen 1">
            <a:extLst>
              <a:ext uri="{FF2B5EF4-FFF2-40B4-BE49-F238E27FC236}">
                <a16:creationId xmlns:a16="http://schemas.microsoft.com/office/drawing/2014/main" id="{D672A23A-6B24-4F90-AED8-293D3990651B}"/>
              </a:ext>
            </a:extLst>
          </p:cNvPr>
          <p:cNvPicPr>
            <a:picLocks noChangeAspect="1"/>
          </p:cNvPicPr>
          <p:nvPr/>
        </p:nvPicPr>
        <p:blipFill>
          <a:blip r:embed="rId5"/>
          <a:stretch>
            <a:fillRect/>
          </a:stretch>
        </p:blipFill>
        <p:spPr>
          <a:xfrm>
            <a:off x="7628135" y="4324799"/>
            <a:ext cx="3637963" cy="2054460"/>
          </a:xfrm>
          <a:prstGeom prst="rect">
            <a:avLst/>
          </a:prstGeom>
        </p:spPr>
      </p:pic>
    </p:spTree>
    <p:extLst>
      <p:ext uri="{BB962C8B-B14F-4D97-AF65-F5344CB8AC3E}">
        <p14:creationId xmlns:p14="http://schemas.microsoft.com/office/powerpoint/2010/main" val="3894976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534173250"/>
              </p:ext>
            </p:extLst>
          </p:nvPr>
        </p:nvGraphicFramePr>
        <p:xfrm>
          <a:off x="1069676" y="629728"/>
          <a:ext cx="9402792" cy="5672459"/>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58537">
                <a:tc>
                  <a:txBody>
                    <a:bodyPr/>
                    <a:lstStyle/>
                    <a:p>
                      <a:pPr marL="6350" marR="422910" indent="-6350" algn="ctr">
                        <a:lnSpc>
                          <a:spcPct val="107000"/>
                        </a:lnSpc>
                        <a:spcAft>
                          <a:spcPts val="2530"/>
                        </a:spcAft>
                      </a:pPr>
                      <a:r>
                        <a:rPr lang="es-ES" sz="3000" b="1" kern="0" dirty="0">
                          <a:solidFill>
                            <a:schemeClr val="tx1"/>
                          </a:solidFill>
                          <a:effectLst/>
                          <a:latin typeface="Arial "/>
                          <a:ea typeface="Trebuchet MS" panose="020B0603020202020204" pitchFamily="34" charset="0"/>
                          <a:cs typeface="Trebuchet MS" panose="020B0603020202020204" pitchFamily="34" charset="0"/>
                        </a:rPr>
                        <a:t>Modalidades y características</a:t>
                      </a:r>
                    </a:p>
                  </a:txBody>
                  <a:tcPr/>
                </a:tc>
                <a:extLst>
                  <a:ext uri="{0D108BD9-81ED-4DB2-BD59-A6C34878D82A}">
                    <a16:rowId xmlns:a16="http://schemas.microsoft.com/office/drawing/2014/main" val="166476796"/>
                  </a:ext>
                </a:extLst>
              </a:tr>
              <a:tr h="5113922">
                <a:tc>
                  <a:txBody>
                    <a:bodyPr/>
                    <a:lstStyle/>
                    <a:p>
                      <a:pPr marL="153670" indent="-6350" algn="just">
                        <a:lnSpc>
                          <a:spcPct val="107000"/>
                        </a:lnSpc>
                        <a:spcAft>
                          <a:spcPts val="810"/>
                        </a:spcAft>
                      </a:pPr>
                      <a:endParaRPr lang="es-ES" sz="16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endParaRPr>
                    </a:p>
                    <a:p>
                      <a:pPr marL="153670" indent="-6350" algn="just">
                        <a:lnSpc>
                          <a:spcPct val="107000"/>
                        </a:lnSpc>
                        <a:spcAft>
                          <a:spcPts val="810"/>
                        </a:spcAft>
                      </a:pPr>
                      <a:r>
                        <a:rPr lang="es-ES" sz="20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FIRMA DIGITAL POR HARDWARE (“CON TOKEN”)</a:t>
                      </a:r>
                    </a:p>
                    <a:p>
                      <a:pPr marL="153670" indent="-6350" algn="just">
                        <a:lnSpc>
                          <a:spcPct val="107000"/>
                        </a:lnSpc>
                        <a:spcAft>
                          <a:spcPts val="810"/>
                        </a:spcAft>
                      </a:pPr>
                      <a:endParaRPr lang="es-ES" sz="18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endParaRPr>
                    </a:p>
                    <a:p>
                      <a:pPr marL="806450" lvl="0" indent="-447675"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Requiere la compra previa de un dispositivo criptográfico USB homologado (aprox. </a:t>
                      </a:r>
                      <a:r>
                        <a:rPr lang="es-ES" sz="1800" u="none" strike="noStrike" dirty="0" err="1">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u$s</a:t>
                      </a: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 40).</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06450" lvl="0" indent="-447675"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certificado de Firma Digital se instala en el dispositivo USB, el día del turno.</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06450" lvl="0" indent="-447675"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Para firmar requiere tener conectado el dispositivo USB (c/driver) e introducir el PIN.</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06450" lvl="0" indent="-447675"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proceso de firma se desarrolla localmente en la computadora y token utilizados.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06450" lvl="0" indent="-447675" algn="just" fontAlgn="base">
                        <a:lnSpc>
                          <a:spcPct val="159000"/>
                        </a:lnSpc>
                        <a:spcAft>
                          <a:spcPts val="205"/>
                        </a:spcAft>
                        <a:buClr>
                          <a:srgbClr val="0F6FC6"/>
                        </a:buClr>
                        <a:buSzPts val="1200"/>
                        <a:buFont typeface="Wingdings" panose="05000000000000000000" pitchFamily="2" charset="2"/>
                        <a:buChar char=""/>
                        <a:tabLst>
                          <a:tab pos="806450" algn="l"/>
                        </a:tabLst>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Permite ubicar, visualizar y personalizar la firma dentro del documento a firmar. </a:t>
                      </a:r>
                    </a:p>
                    <a:p>
                      <a:pPr marL="806450" lvl="0" indent="-358775" algn="just" fontAlgn="base">
                        <a:lnSpc>
                          <a:spcPct val="159000"/>
                        </a:lnSpc>
                        <a:spcAft>
                          <a:spcPts val="205"/>
                        </a:spcAft>
                        <a:buClr>
                          <a:srgbClr val="0F6FC6"/>
                        </a:buClr>
                        <a:buSzPts val="1200"/>
                        <a:buFont typeface="Wingdings" panose="05000000000000000000" pitchFamily="2" charset="2"/>
                        <a:buChar char=""/>
                        <a:tabLst>
                          <a:tab pos="627063" algn="l"/>
                        </a:tabLst>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Permite múltiples usos, incluidos casos especiales (Ej. Formularios AFIP, Emails).</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7761746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704814961"/>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marL="6350" marR="422910" indent="-6350" algn="ctr">
                        <a:lnSpc>
                          <a:spcPct val="107000"/>
                        </a:lnSpc>
                        <a:spcAft>
                          <a:spcPts val="2530"/>
                        </a:spcAft>
                      </a:pPr>
                      <a:r>
                        <a:rPr lang="es-ES" sz="3000" b="1" kern="0" dirty="0">
                          <a:solidFill>
                            <a:schemeClr val="tx1"/>
                          </a:solidFill>
                          <a:effectLst/>
                          <a:latin typeface="Arial "/>
                          <a:ea typeface="Trebuchet MS" panose="020B0603020202020204" pitchFamily="34" charset="0"/>
                          <a:cs typeface="Trebuchet MS" panose="020B0603020202020204" pitchFamily="34" charset="0"/>
                        </a:rPr>
                        <a:t>Modalidades y características </a:t>
                      </a:r>
                      <a:r>
                        <a:rPr lang="es-ES" sz="2000" b="0" kern="0" dirty="0">
                          <a:solidFill>
                            <a:schemeClr val="tx1"/>
                          </a:solidFill>
                          <a:effectLst/>
                          <a:latin typeface="Arial "/>
                          <a:ea typeface="Trebuchet MS" panose="020B0603020202020204" pitchFamily="34" charset="0"/>
                          <a:cs typeface="Trebuchet MS" panose="020B0603020202020204" pitchFamily="34" charset="0"/>
                        </a:rPr>
                        <a:t>(cont.)</a:t>
                      </a:r>
                    </a:p>
                  </a:txBody>
                  <a:tcPr/>
                </a:tc>
                <a:extLst>
                  <a:ext uri="{0D108BD9-81ED-4DB2-BD59-A6C34878D82A}">
                    <a16:rowId xmlns:a16="http://schemas.microsoft.com/office/drawing/2014/main" val="166476796"/>
                  </a:ext>
                </a:extLst>
              </a:tr>
              <a:tr h="5460977">
                <a:tc>
                  <a:txBody>
                    <a:bodyPr/>
                    <a:lstStyle/>
                    <a:p>
                      <a:pPr marL="153670" indent="-6350" algn="just">
                        <a:lnSpc>
                          <a:spcPct val="107000"/>
                        </a:lnSpc>
                        <a:spcAft>
                          <a:spcPts val="810"/>
                        </a:spcAft>
                      </a:pPr>
                      <a:endParaRPr lang="es-ES" sz="16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endParaRPr>
                    </a:p>
                    <a:p>
                      <a:pPr marL="153670" indent="-6350" algn="just">
                        <a:lnSpc>
                          <a:spcPct val="107000"/>
                        </a:lnSpc>
                        <a:spcAft>
                          <a:spcPts val="810"/>
                        </a:spcAft>
                      </a:pPr>
                      <a:r>
                        <a:rPr lang="es-ES" sz="20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FIRMA DIGITAL REMOTA (“SIN TOKEN”)</a:t>
                      </a:r>
                    </a:p>
                    <a:p>
                      <a:pPr marL="153670" indent="-6350" algn="just">
                        <a:lnSpc>
                          <a:spcPct val="107000"/>
                        </a:lnSpc>
                        <a:spcAft>
                          <a:spcPts val="810"/>
                        </a:spcAft>
                      </a:pPr>
                      <a:endParaRPr lang="es-ES" sz="18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endParaRPr>
                    </a:p>
                    <a:p>
                      <a:pPr marL="896938" lvl="0" indent="-449263"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No requiere compra del dispositivo criptográfico (Token USB).</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96938" lvl="0" indent="-449263" algn="just" fontAlgn="base">
                        <a:lnSpc>
                          <a:spcPct val="105000"/>
                        </a:lnSpc>
                        <a:spcAft>
                          <a:spcPts val="960"/>
                        </a:spcAft>
                        <a:buClr>
                          <a:srgbClr val="0F6FC6"/>
                        </a:buClr>
                        <a:buSzPts val="1200"/>
                        <a:buFont typeface="Wingdings" panose="05000000000000000000" pitchFamily="2" charset="2"/>
                        <a:buChar char=""/>
                        <a:tabLst>
                          <a:tab pos="447675" algn="l"/>
                        </a:tabLst>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Para firmar requiere contraseña personal y número aleatorio (OTP) de aplicación de celular.</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96938" lvl="0" indent="-449263"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proceso de firma se realiza en la Plataforma de Firma Digital Remota (firmar.gob.ar).</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96938" lvl="0" indent="-449263"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documento se firma con la misma validez, pero no es posible configurar la ubicación o personalizar la firma dentro del documento.</a:t>
                      </a:r>
                      <a:endParaRPr lang="es-ES" sz="1800" u="none" strike="noStrike" dirty="0">
                        <a:solidFill>
                          <a:schemeClr val="tx1"/>
                        </a:solidFill>
                        <a:effectLst/>
                        <a:uFill>
                          <a:solidFill>
                            <a:srgbClr val="000000"/>
                          </a:solidFill>
                        </a:uFill>
                        <a:latin typeface="Arial "/>
                        <a:ea typeface="Wingdings 3" panose="05040102010807070707" pitchFamily="18" charset="2"/>
                        <a:cs typeface="Wingdings 3" panose="05040102010807070707" pitchFamily="18" charset="2"/>
                      </a:endParaRPr>
                    </a:p>
                    <a:p>
                      <a:pPr marL="896938" lvl="0" indent="-449263" algn="just" fontAlgn="base">
                        <a:lnSpc>
                          <a:spcPct val="105000"/>
                        </a:lnSpc>
                        <a:spcAft>
                          <a:spcPts val="960"/>
                        </a:spcAft>
                        <a:buClr>
                          <a:srgbClr val="0F6FC6"/>
                        </a:buClr>
                        <a:buSzPts val="1200"/>
                        <a:buFont typeface="Wingdings" panose="05000000000000000000" pitchFamily="2" charset="2"/>
                        <a:buChar char=""/>
                      </a:pPr>
                      <a:r>
                        <a:rPr lang="es-ES" sz="18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Permite cubrir la mayoría de las necesidades de los profesionales matriculados (informes, certificaciones, papeles de trabajo, comunicaciones, etc., salvo casos específicos).</a:t>
                      </a:r>
                      <a:endParaRPr lang="es-ES" sz="18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608632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635304076"/>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 Presentación del Memorando ST FACPCE N°O-4</a:t>
                      </a:r>
                      <a:r>
                        <a:rPr lang="es-ES" sz="1300" b="1" dirty="0">
                          <a:solidFill>
                            <a:schemeClr val="tx1"/>
                          </a:solidFill>
                          <a:effectLst/>
                          <a:latin typeface="Arial "/>
                          <a:ea typeface="Trebuchet MS" panose="020B0603020202020204" pitchFamily="34" charset="0"/>
                          <a:cs typeface="Trebuchet MS" panose="020B0603020202020204" pitchFamily="34" charset="0"/>
                        </a:rPr>
                        <a:t>(*)</a:t>
                      </a:r>
                      <a:r>
                        <a:rPr lang="es-ES" sz="3000" dirty="0">
                          <a:solidFill>
                            <a:schemeClr val="tx1"/>
                          </a:solidFill>
                          <a:effectLst/>
                          <a:latin typeface="Arial "/>
                          <a:ea typeface="Trebuchet MS" panose="020B0603020202020204" pitchFamily="34" charset="0"/>
                          <a:cs typeface="Trebuchet MS" panose="020B0603020202020204" pitchFamily="34" charset="0"/>
                        </a:rPr>
                        <a:t>	</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r>
                        <a:rPr lang="es-ES" sz="2000" b="1" u="sng" dirty="0">
                          <a:solidFill>
                            <a:schemeClr val="tx1"/>
                          </a:solidFill>
                          <a:effectLst/>
                          <a:uFill>
                            <a:solidFill>
                              <a:srgbClr val="404040"/>
                            </a:solidFill>
                          </a:uFill>
                          <a:latin typeface="Arial "/>
                          <a:ea typeface="Trebuchet MS" panose="020B0603020202020204" pitchFamily="34" charset="0"/>
                          <a:cs typeface="Trebuchet MS" panose="020B0603020202020204" pitchFamily="34" charset="0"/>
                        </a:rPr>
                        <a:t>Puntos principales:</a:t>
                      </a:r>
                    </a:p>
                    <a:p>
                      <a:pPr marL="342900" lvl="0" indent="-342900" algn="just" fontAlgn="base">
                        <a:lnSpc>
                          <a:spcPct val="110000"/>
                        </a:lnSpc>
                        <a:spcAft>
                          <a:spcPts val="835"/>
                        </a:spcAft>
                        <a:buClr>
                          <a:srgbClr val="0F6FC6"/>
                        </a:buClr>
                        <a:buSzPts val="1350"/>
                        <a:buFont typeface="Arial" panose="020B0604020202020204" pitchFamily="34" charset="0"/>
                        <a:buChar char="▪"/>
                      </a:pP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Todo informe o certificación profesional, ya sea en soporte papel o formato digital, debe contar con la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legalización del Consejo Profesional</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 la cual comprende una serie de controles y verificaciones, y es requisito legal para su validez </a:t>
                      </a:r>
                      <a:r>
                        <a:rPr lang="es-ES" sz="1600" b="1"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a:t>
                      </a:r>
                      <a:endParaRPr lang="es-ES" sz="16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342900" lvl="0" indent="-342900" algn="just" fontAlgn="base">
                        <a:lnSpc>
                          <a:spcPct val="110000"/>
                        </a:lnSpc>
                        <a:spcAft>
                          <a:spcPts val="835"/>
                        </a:spcAft>
                        <a:buClr>
                          <a:srgbClr val="0F6FC6"/>
                        </a:buClr>
                        <a:buSzPts val="1350"/>
                        <a:buFont typeface="Arial" panose="020B0604020202020204" pitchFamily="34" charset="0"/>
                        <a:buChar char="▪"/>
                      </a:pP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La tecnología de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firma digital goza de pleno respaldo legal </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en nuestro país y puede utilizarse en reemplazo de la firma manuscrita, bajo el amparo del Art. 3 de la Ley 25.506;</a:t>
                      </a:r>
                      <a:endParaRPr lang="es-ES" sz="16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342900" lvl="0" indent="-342900" algn="just" fontAlgn="base">
                        <a:lnSpc>
                          <a:spcPct val="110000"/>
                        </a:lnSpc>
                        <a:spcAft>
                          <a:spcPts val="835"/>
                        </a:spcAft>
                        <a:buClr>
                          <a:srgbClr val="0F6FC6"/>
                        </a:buClr>
                        <a:buSzPts val="1350"/>
                        <a:buFont typeface="Arial" panose="020B0604020202020204" pitchFamily="34" charset="0"/>
                        <a:buChar char="▪"/>
                      </a:pP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CPCE de Salta legaliza digitalmente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todo tipo de informes y certificaciones </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(sobre Estados Contables, Certificaciones de ingresos o manifestaciones de bienes, Certificaciones de origen de fondos, Informes o certificaciones especiales, etc.);</a:t>
                      </a:r>
                      <a:endParaRPr lang="es-ES" sz="16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342900" lvl="0" indent="-342900" algn="just" fontAlgn="base">
                        <a:lnSpc>
                          <a:spcPct val="110000"/>
                        </a:lnSpc>
                        <a:spcAft>
                          <a:spcPts val="835"/>
                        </a:spcAft>
                        <a:buClr>
                          <a:srgbClr val="0F6FC6"/>
                        </a:buClr>
                        <a:buSzPts val="1350"/>
                        <a:buFont typeface="Arial" panose="020B0604020202020204" pitchFamily="34" charset="0"/>
                        <a:buChar char="▪"/>
                      </a:pP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Para el usuario o receptor, resulta fundamental verificar la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validación de las firmas digitales </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en él insertas, así como la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inalterabilidad de los documentos</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 </a:t>
                      </a:r>
                      <a:endParaRPr lang="es-ES" sz="1600" u="none" strike="noStrike" dirty="0">
                        <a:solidFill>
                          <a:schemeClr val="tx1"/>
                        </a:solidFill>
                        <a:effectLst/>
                        <a:uFill>
                          <a:solidFill>
                            <a:srgbClr val="000000"/>
                          </a:solidFill>
                        </a:uFill>
                        <a:latin typeface="Arial "/>
                        <a:ea typeface="Wingdings" panose="05000000000000000000" pitchFamily="2" charset="2"/>
                        <a:cs typeface="Wingdings" panose="05000000000000000000" pitchFamily="2" charset="2"/>
                      </a:endParaRPr>
                    </a:p>
                    <a:p>
                      <a:pPr marL="342900" lvl="0" indent="-342900" algn="just" fontAlgn="base">
                        <a:lnSpc>
                          <a:spcPct val="110000"/>
                        </a:lnSpc>
                        <a:spcAft>
                          <a:spcPts val="365"/>
                        </a:spcAft>
                        <a:buClr>
                          <a:srgbClr val="0F6FC6"/>
                        </a:buClr>
                        <a:buSzPts val="1350"/>
                        <a:buFont typeface="Arial" panose="020B0604020202020204" pitchFamily="34" charset="0"/>
                        <a:buChar char="▪"/>
                      </a:pP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El receptor podría generar para uso interno una </a:t>
                      </a:r>
                      <a:r>
                        <a:rPr lang="es-ES" sz="16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
                          <a:ea typeface="Trebuchet MS" panose="020B0603020202020204" pitchFamily="34" charset="0"/>
                          <a:cs typeface="Trebuchet MS" panose="020B0603020202020204" pitchFamily="34" charset="0"/>
                        </a:rPr>
                        <a:t>copia certificada impresa </a:t>
                      </a:r>
                      <a:r>
                        <a:rPr lang="es-ES" sz="1600" u="none" strike="noStrike" dirty="0">
                          <a:solidFill>
                            <a:schemeClr val="tx1"/>
                          </a:solidFill>
                          <a:effectLst/>
                          <a:uFill>
                            <a:solidFill>
                              <a:srgbClr val="000000"/>
                            </a:solidFill>
                          </a:uFill>
                          <a:latin typeface="Arial "/>
                          <a:ea typeface="Trebuchet MS" panose="020B0603020202020204" pitchFamily="34" charset="0"/>
                          <a:cs typeface="Trebuchet MS" panose="020B0603020202020204" pitchFamily="34" charset="0"/>
                        </a:rPr>
                        <a:t>del documento digital original (previamente validado y conservado), a cuyo fin se recomienda incluir captura de datos </a:t>
                      </a: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del certificado digital utilizado para su firma.</a:t>
                      </a:r>
                    </a:p>
                    <a:p>
                      <a:pPr marL="0" lvl="0" indent="0" algn="just" fontAlgn="base">
                        <a:lnSpc>
                          <a:spcPct val="110000"/>
                        </a:lnSpc>
                        <a:spcAft>
                          <a:spcPts val="365"/>
                        </a:spcAft>
                        <a:buClr>
                          <a:srgbClr val="0F6FC6"/>
                        </a:buClr>
                        <a:buSzPts val="1350"/>
                        <a:buFont typeface="Arial" panose="020B0604020202020204" pitchFamily="34" charset="0"/>
                        <a:buNone/>
                      </a:pPr>
                      <a:endPar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endParaRPr>
                    </a:p>
                    <a:p>
                      <a:pPr marL="0" lvl="0" indent="0" algn="just" fontAlgn="base">
                        <a:lnSpc>
                          <a:spcPct val="110000"/>
                        </a:lnSpc>
                        <a:spcAft>
                          <a:spcPts val="365"/>
                        </a:spcAft>
                        <a:buClr>
                          <a:srgbClr val="0F6FC6"/>
                        </a:buClr>
                        <a:buSzPts val="1350"/>
                        <a:buFont typeface="Arial" panose="020B0604020202020204" pitchFamily="34" charset="0"/>
                        <a:buNone/>
                      </a:pPr>
                      <a:r>
                        <a:rPr lang="es-ES" sz="1200" b="1"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rPr>
                        <a:t>(*) </a:t>
                      </a:r>
                      <a:r>
                        <a:rPr lang="es-ES" sz="12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rPr>
                        <a:t>Fecha de emisión: 08/10/2020; acceso; </a:t>
                      </a:r>
                      <a:r>
                        <a:rPr lang="es-ES" sz="1100" u="none" strike="noStrike" dirty="0">
                          <a:solidFill>
                            <a:srgbClr val="0070C0"/>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hlinkClick r:id="rId2">
                            <a:extLst>
                              <a:ext uri="{A12FA001-AC4F-418D-AE19-62706E023703}">
                                <ahyp:hlinkClr xmlns:ahyp="http://schemas.microsoft.com/office/drawing/2018/hyperlinkcolor" val="tx"/>
                              </a:ext>
                            </a:extLst>
                          </a:hlinkClick>
                        </a:rPr>
                        <a:t>http://www.consejosalta.org.ar/wp-content/uploads/Memorando-de-Secretaria-Tecnica-No-O-4-2.pdf</a:t>
                      </a:r>
                      <a:r>
                        <a:rPr lang="es-ES" sz="1100" u="none" strike="noStrike" dirty="0">
                          <a:solidFill>
                            <a:srgbClr val="0070C0"/>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rPr>
                        <a:t> </a:t>
                      </a:r>
                    </a:p>
                    <a:p>
                      <a:pPr marR="226060">
                        <a:lnSpc>
                          <a:spcPct val="100000"/>
                        </a:lnSpc>
                        <a:spcAft>
                          <a:spcPts val="800"/>
                        </a:spcAft>
                      </a:pPr>
                      <a:r>
                        <a:rPr lang="es-ES" sz="1200" b="1" i="1"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 </a:t>
                      </a:r>
                      <a:r>
                        <a:rPr lang="es-ES" sz="1200" i="1"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Por ejemplo, la Ley Provincial N°4582 en su articulo 48, establece que los dictámenes, informes y/o certificaciones, no tendrán validez sin autenticación de la firma del profesional por parte del Consejo Profesional de Ciencias Económicas de Salta.</a:t>
                      </a:r>
                      <a:endParaRPr lang="es-E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624107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22566510"/>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kumimoji="0" lang="es-ES" sz="3000" b="1" i="0" u="none" strike="noStrike" kern="1200" cap="none" spc="0" normalizeH="0" baseline="0" noProof="0" dirty="0">
                          <a:ln>
                            <a:noFill/>
                          </a:ln>
                          <a:solidFill>
                            <a:prstClr val="black"/>
                          </a:solidFill>
                          <a:effectLst/>
                          <a:uLnTx/>
                          <a:uFillTx/>
                          <a:latin typeface="Arial "/>
                          <a:ea typeface="Trebuchet MS" panose="020B0603020202020204" pitchFamily="34" charset="0"/>
                          <a:cs typeface="Trebuchet MS" panose="020B0603020202020204" pitchFamily="34" charset="0"/>
                        </a:rPr>
                        <a:t>Memorando ST FACPCE N°O-4 </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endParaRPr lang="es-ES" sz="1500" dirty="0">
                        <a:solidFill>
                          <a:schemeClr val="tx1"/>
                        </a:solidFill>
                        <a:latin typeface="Arial "/>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2" name="Imagen 1">
            <a:extLst>
              <a:ext uri="{FF2B5EF4-FFF2-40B4-BE49-F238E27FC236}">
                <a16:creationId xmlns:a16="http://schemas.microsoft.com/office/drawing/2014/main" id="{646E957C-B932-4A93-8C5A-A461ACB3A69F}"/>
              </a:ext>
            </a:extLst>
          </p:cNvPr>
          <p:cNvPicPr>
            <a:picLocks noChangeAspect="1"/>
          </p:cNvPicPr>
          <p:nvPr/>
        </p:nvPicPr>
        <p:blipFill>
          <a:blip r:embed="rId2"/>
          <a:stretch>
            <a:fillRect/>
          </a:stretch>
        </p:blipFill>
        <p:spPr>
          <a:xfrm>
            <a:off x="1216813" y="1274205"/>
            <a:ext cx="9108518" cy="5180381"/>
          </a:xfrm>
          <a:prstGeom prst="rect">
            <a:avLst/>
          </a:prstGeom>
        </p:spPr>
      </p:pic>
    </p:spTree>
    <p:extLst>
      <p:ext uri="{BB962C8B-B14F-4D97-AF65-F5344CB8AC3E}">
        <p14:creationId xmlns:p14="http://schemas.microsoft.com/office/powerpoint/2010/main" val="39636844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676254513"/>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endParaRPr lang="es-ES" sz="1500" dirty="0">
                        <a:solidFill>
                          <a:schemeClr val="tx1"/>
                        </a:solidFill>
                        <a:latin typeface="Arial "/>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2" name="Imagen 1">
            <a:extLst>
              <a:ext uri="{FF2B5EF4-FFF2-40B4-BE49-F238E27FC236}">
                <a16:creationId xmlns:a16="http://schemas.microsoft.com/office/drawing/2014/main" id="{4BF86F82-7DA3-4F88-8ECB-2FCAC7D795A0}"/>
              </a:ext>
            </a:extLst>
          </p:cNvPr>
          <p:cNvPicPr>
            <a:picLocks noChangeAspect="1"/>
          </p:cNvPicPr>
          <p:nvPr/>
        </p:nvPicPr>
        <p:blipFill>
          <a:blip r:embed="rId2"/>
          <a:stretch>
            <a:fillRect/>
          </a:stretch>
        </p:blipFill>
        <p:spPr>
          <a:xfrm>
            <a:off x="1219199" y="1275099"/>
            <a:ext cx="9179860" cy="5259331"/>
          </a:xfrm>
          <a:prstGeom prst="rect">
            <a:avLst/>
          </a:prstGeom>
        </p:spPr>
      </p:pic>
    </p:spTree>
    <p:extLst>
      <p:ext uri="{BB962C8B-B14F-4D97-AF65-F5344CB8AC3E}">
        <p14:creationId xmlns:p14="http://schemas.microsoft.com/office/powerpoint/2010/main" val="389948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3EBB91B3-4C81-478A-A4D7-24DE44FCE4C8}"/>
              </a:ext>
            </a:extLst>
          </p:cNvPr>
          <p:cNvGraphicFramePr>
            <a:graphicFrameLocks noGrp="1"/>
          </p:cNvGraphicFramePr>
          <p:nvPr>
            <p:extLst>
              <p:ext uri="{D42A27DB-BD31-4B8C-83A1-F6EECF244321}">
                <p14:modId xmlns:p14="http://schemas.microsoft.com/office/powerpoint/2010/main" val="833991020"/>
              </p:ext>
            </p:extLst>
          </p:nvPr>
        </p:nvGraphicFramePr>
        <p:xfrm>
          <a:off x="1073020" y="727788"/>
          <a:ext cx="9349274" cy="5577841"/>
        </p:xfrm>
        <a:graphic>
          <a:graphicData uri="http://schemas.openxmlformats.org/drawingml/2006/table">
            <a:tbl>
              <a:tblPr firstRow="1" bandRow="1">
                <a:tableStyleId>{5C22544A-7EE6-4342-B048-85BDC9FD1C3A}</a:tableStyleId>
              </a:tblPr>
              <a:tblGrid>
                <a:gridCol w="9349274">
                  <a:extLst>
                    <a:ext uri="{9D8B030D-6E8A-4147-A177-3AD203B41FA5}">
                      <a16:colId xmlns:a16="http://schemas.microsoft.com/office/drawing/2014/main" val="3911042753"/>
                    </a:ext>
                  </a:extLst>
                </a:gridCol>
              </a:tblGrid>
              <a:tr h="822960">
                <a:tc>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lang="es-ES" sz="3000" dirty="0">
                          <a:solidFill>
                            <a:schemeClr val="tx1"/>
                          </a:solidFill>
                          <a:latin typeface="Arial "/>
                        </a:rPr>
                        <a:t>Objetivos</a:t>
                      </a:r>
                    </a:p>
                    <a:p>
                      <a:pPr marL="0" marR="0" lvl="0" indent="0" algn="ctr" defTabSz="914431"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3819319722"/>
                  </a:ext>
                </a:extLst>
              </a:tr>
              <a:tr h="4754881">
                <a:tc>
                  <a:txBody>
                    <a:bodyPr/>
                    <a:lstStyle/>
                    <a:p>
                      <a:pPr marL="0" marR="0" lvl="0" indent="0" algn="l" defTabSz="914431" rtl="0" eaLnBrk="1" fontAlgn="auto" latinLnBrk="0" hangingPunct="1">
                        <a:lnSpc>
                          <a:spcPct val="100000"/>
                        </a:lnSpc>
                        <a:spcBef>
                          <a:spcPts val="0"/>
                        </a:spcBef>
                        <a:spcAft>
                          <a:spcPts val="0"/>
                        </a:spcAft>
                        <a:buClrTx/>
                        <a:buSzTx/>
                        <a:buFontTx/>
                        <a:buNone/>
                        <a:tabLst/>
                        <a:defRPr/>
                      </a:pPr>
                      <a:endParaRPr lang="es-ES" altLang="es-ES" sz="1800" dirty="0">
                        <a:latin typeface="Arial" panose="020B0604020202020204" pitchFamily="34" charset="0"/>
                        <a:cs typeface="Arial" panose="020B0604020202020204" pitchFamily="34" charset="0"/>
                      </a:endParaRPr>
                    </a:p>
                    <a:p>
                      <a:pPr marL="0" marR="0" lvl="0" indent="0" algn="just" defTabSz="914431" rtl="0" eaLnBrk="1" fontAlgn="auto" latinLnBrk="0" hangingPunct="1">
                        <a:lnSpc>
                          <a:spcPct val="150000"/>
                        </a:lnSpc>
                        <a:spcBef>
                          <a:spcPts val="0"/>
                        </a:spcBef>
                        <a:spcAft>
                          <a:spcPts val="0"/>
                        </a:spcAft>
                        <a:buClrTx/>
                        <a:buSzTx/>
                        <a:buFontTx/>
                        <a:buNone/>
                        <a:tabLst/>
                        <a:defRPr/>
                      </a:pPr>
                      <a:r>
                        <a:rPr lang="es-ES" altLang="es-ES" sz="2400" dirty="0">
                          <a:latin typeface="Arial" panose="020B0604020202020204" pitchFamily="34" charset="0"/>
                          <a:cs typeface="Arial" panose="020B0604020202020204" pitchFamily="34" charset="0"/>
                        </a:rPr>
                        <a:t>El Reglamento de Certificación de Firmas y Control de Actuaciones Profesionales se encuadra dentro de los lineamientos sugeridos por la Federación Argentina de Consejos Profesionales de Ciencias Económicas, que tienden a </a:t>
                      </a:r>
                      <a:r>
                        <a:rPr lang="es-ES" altLang="es-ES" sz="24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uniformar los controles y procedimientos aplicados por los distintos consejos profesionales del país a los trabajos profesionales que se les presentan para certificar las firmas.</a:t>
                      </a:r>
                    </a:p>
                    <a:p>
                      <a:endParaRPr lang="es-ES" dirty="0"/>
                    </a:p>
                    <a:p>
                      <a:endParaRPr lang="es-ES" dirty="0"/>
                    </a:p>
                  </a:txBody>
                  <a:tcPr/>
                </a:tc>
                <a:extLst>
                  <a:ext uri="{0D108BD9-81ED-4DB2-BD59-A6C34878D82A}">
                    <a16:rowId xmlns:a16="http://schemas.microsoft.com/office/drawing/2014/main" val="1807673927"/>
                  </a:ext>
                </a:extLst>
              </a:tr>
            </a:tbl>
          </a:graphicData>
        </a:graphic>
      </p:graphicFrame>
    </p:spTree>
    <p:extLst>
      <p:ext uri="{BB962C8B-B14F-4D97-AF65-F5344CB8AC3E}">
        <p14:creationId xmlns:p14="http://schemas.microsoft.com/office/powerpoint/2010/main" val="1453763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629091606"/>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endParaRPr lang="es-ES" sz="1500" dirty="0">
                        <a:solidFill>
                          <a:schemeClr val="tx1"/>
                        </a:solidFill>
                        <a:latin typeface="Arial "/>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2" name="Imagen 1">
            <a:extLst>
              <a:ext uri="{FF2B5EF4-FFF2-40B4-BE49-F238E27FC236}">
                <a16:creationId xmlns:a16="http://schemas.microsoft.com/office/drawing/2014/main" id="{911C80EC-52B1-4696-91D3-3AB15C84E444}"/>
              </a:ext>
            </a:extLst>
          </p:cNvPr>
          <p:cNvPicPr>
            <a:picLocks noChangeAspect="1"/>
          </p:cNvPicPr>
          <p:nvPr/>
        </p:nvPicPr>
        <p:blipFill>
          <a:blip r:embed="rId2"/>
          <a:stretch>
            <a:fillRect/>
          </a:stretch>
        </p:blipFill>
        <p:spPr>
          <a:xfrm>
            <a:off x="1156446" y="1269247"/>
            <a:ext cx="9000566" cy="5254258"/>
          </a:xfrm>
          <a:prstGeom prst="rect">
            <a:avLst/>
          </a:prstGeom>
        </p:spPr>
      </p:pic>
    </p:spTree>
    <p:extLst>
      <p:ext uri="{BB962C8B-B14F-4D97-AF65-F5344CB8AC3E}">
        <p14:creationId xmlns:p14="http://schemas.microsoft.com/office/powerpoint/2010/main" val="2108348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2300885521"/>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endParaRPr lang="es-ES" sz="1500" dirty="0">
                        <a:solidFill>
                          <a:schemeClr val="tx1"/>
                        </a:solidFill>
                        <a:latin typeface="Arial "/>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3" name="Imagen 2">
            <a:extLst>
              <a:ext uri="{FF2B5EF4-FFF2-40B4-BE49-F238E27FC236}">
                <a16:creationId xmlns:a16="http://schemas.microsoft.com/office/drawing/2014/main" id="{4F360D24-61BC-44F2-BD74-DF7CF3DA28D1}"/>
              </a:ext>
            </a:extLst>
          </p:cNvPr>
          <p:cNvPicPr>
            <a:picLocks noChangeAspect="1"/>
          </p:cNvPicPr>
          <p:nvPr/>
        </p:nvPicPr>
        <p:blipFill>
          <a:blip r:embed="rId2"/>
          <a:stretch>
            <a:fillRect/>
          </a:stretch>
        </p:blipFill>
        <p:spPr>
          <a:xfrm>
            <a:off x="1156447" y="1281954"/>
            <a:ext cx="9197788" cy="5226424"/>
          </a:xfrm>
          <a:prstGeom prst="rect">
            <a:avLst/>
          </a:prstGeom>
        </p:spPr>
      </p:pic>
    </p:spTree>
    <p:extLst>
      <p:ext uri="{BB962C8B-B14F-4D97-AF65-F5344CB8AC3E}">
        <p14:creationId xmlns:p14="http://schemas.microsoft.com/office/powerpoint/2010/main" val="2646865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098215321"/>
              </p:ext>
            </p:extLst>
          </p:nvPr>
        </p:nvGraphicFramePr>
        <p:xfrm>
          <a:off x="1069676" y="629729"/>
          <a:ext cx="9402792" cy="5970080"/>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18962">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p>
                  </a:txBody>
                  <a:tcPr/>
                </a:tc>
                <a:extLst>
                  <a:ext uri="{0D108BD9-81ED-4DB2-BD59-A6C34878D82A}">
                    <a16:rowId xmlns:a16="http://schemas.microsoft.com/office/drawing/2014/main" val="166476796"/>
                  </a:ext>
                </a:extLst>
              </a:tr>
              <a:tr h="5413474">
                <a:tc>
                  <a:txBody>
                    <a:bodyPr/>
                    <a:lstStyle/>
                    <a:p>
                      <a:pPr marL="153670" indent="-6350">
                        <a:lnSpc>
                          <a:spcPct val="107000"/>
                        </a:lnSpc>
                        <a:spcAft>
                          <a:spcPts val="1645"/>
                        </a:spcAft>
                      </a:pPr>
                      <a:endParaRPr lang="es-ES" sz="1600" b="1" u="sng"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endParaRPr>
                    </a:p>
                    <a:p>
                      <a:pPr marL="153670" indent="-6350">
                        <a:lnSpc>
                          <a:spcPct val="107000"/>
                        </a:lnSpc>
                        <a:spcAft>
                          <a:spcPts val="1645"/>
                        </a:spcAft>
                      </a:pPr>
                      <a:r>
                        <a:rPr lang="es-ES" sz="1600" b="1" u="sng"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FIRMA DIGITAL POR HARDWARE (“CON TOKEN”)</a:t>
                      </a:r>
                    </a:p>
                    <a:p>
                      <a:pPr marL="342900" lvl="0" indent="-342900" fontAlgn="base">
                        <a:lnSpc>
                          <a:spcPct val="105000"/>
                        </a:lnSpc>
                        <a:spcAft>
                          <a:spcPts val="1845"/>
                        </a:spcAft>
                        <a:buClr>
                          <a:srgbClr val="0F6FC6"/>
                        </a:buClr>
                        <a:buSzPts val="1200"/>
                        <a:buFont typeface="Wingdings" panose="05000000000000000000" pitchFamily="2" charset="2"/>
                        <a:buChar char=""/>
                      </a:pP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Firma con Adobe Reader DC (gratuito). En recuadro libre, o campo especial de firma. </a:t>
                      </a:r>
                      <a:endParaRPr lang="es-ES" sz="16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marL="342900" lvl="0" indent="-342900" fontAlgn="base">
                        <a:lnSpc>
                          <a:spcPct val="105000"/>
                        </a:lnSpc>
                        <a:spcAft>
                          <a:spcPts val="1860"/>
                        </a:spcAft>
                        <a:buClr>
                          <a:srgbClr val="0F6FC6"/>
                        </a:buClr>
                        <a:buSzPts val="1200"/>
                        <a:buFont typeface="Wingdings" panose="05000000000000000000" pitchFamily="2" charset="2"/>
                        <a:buChar char=""/>
                      </a:pP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Sólo una firma por archivo y persona (</a:t>
                      </a:r>
                      <a:r>
                        <a:rPr lang="es-ES" sz="1600" u="sng" strike="noStrike"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no firmar </a:t>
                      </a: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en cada hoja).</a:t>
                      </a:r>
                      <a:endParaRPr lang="es-ES" sz="16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marL="342900" lvl="0" indent="-342900" fontAlgn="base">
                        <a:lnSpc>
                          <a:spcPct val="105000"/>
                        </a:lnSpc>
                        <a:spcAft>
                          <a:spcPts val="1845"/>
                        </a:spcAft>
                        <a:buClr>
                          <a:srgbClr val="0F6FC6"/>
                        </a:buClr>
                        <a:buSzPts val="1200"/>
                        <a:buFont typeface="Wingdings" panose="05000000000000000000" pitchFamily="2" charset="2"/>
                        <a:buChar char=""/>
                      </a:pP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Firma con o sin bloqueo del documento (impide intervención o firma posterior).</a:t>
                      </a:r>
                      <a:endParaRPr lang="es-ES" sz="16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marL="342900" lvl="0" indent="-342900" fontAlgn="base">
                        <a:lnSpc>
                          <a:spcPct val="105000"/>
                        </a:lnSpc>
                        <a:spcAft>
                          <a:spcPts val="1840"/>
                        </a:spcAft>
                        <a:buClr>
                          <a:srgbClr val="0F6FC6"/>
                        </a:buClr>
                        <a:buSzPts val="1200"/>
                        <a:buFont typeface="Wingdings" panose="05000000000000000000" pitchFamily="2" charset="2"/>
                        <a:buChar char=""/>
                      </a:pP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Validación de firmas por el receptor. Datos del firmante y autoridad emisora del certificado.</a:t>
                      </a:r>
                      <a:endParaRPr lang="es-ES" sz="16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marL="454025" indent="-6350">
                        <a:lnSpc>
                          <a:spcPct val="105000"/>
                        </a:lnSpc>
                        <a:spcAft>
                          <a:spcPts val="1855"/>
                        </a:spcAft>
                      </a:pPr>
                      <a:r>
                        <a:rPr lang="es-ES" sz="1600"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Requisitos en la PC donde se realizará la validación:</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2950" marR="783590" indent="-285750">
                        <a:lnSpc>
                          <a:spcPct val="150000"/>
                        </a:lnSpc>
                        <a:spcAft>
                          <a:spcPts val="10"/>
                        </a:spcAft>
                        <a:buFont typeface="Wingdings" panose="05000000000000000000" pitchFamily="2" charset="2"/>
                        <a:buChar char="Ø"/>
                      </a:pPr>
                      <a:r>
                        <a:rPr lang="es-ES" sz="1600"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Instalar “</a:t>
                      </a:r>
                      <a:r>
                        <a:rPr lang="es-ES" sz="1600" i="1"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Cadena de confianza</a:t>
                      </a:r>
                      <a:r>
                        <a:rPr lang="es-ES" sz="1600"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 </a:t>
                      </a:r>
                    </a:p>
                    <a:p>
                      <a:pPr marL="742950" marR="783590" indent="-285750">
                        <a:lnSpc>
                          <a:spcPct val="150000"/>
                        </a:lnSpc>
                        <a:spcAft>
                          <a:spcPts val="10"/>
                        </a:spcAft>
                        <a:buFont typeface="Wingdings" panose="05000000000000000000" pitchFamily="2" charset="2"/>
                        <a:buChar char="Ø"/>
                      </a:pPr>
                      <a:r>
                        <a:rPr lang="es-ES" sz="1600"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Configurar “Adobe Reader DC” </a:t>
                      </a:r>
                    </a:p>
                    <a:p>
                      <a:pPr marL="457200" marR="783590" indent="0">
                        <a:lnSpc>
                          <a:spcPct val="150000"/>
                        </a:lnSpc>
                        <a:spcAft>
                          <a:spcPts val="10"/>
                        </a:spcAft>
                        <a:buFont typeface="Wingdings" panose="05000000000000000000" pitchFamily="2" charset="2"/>
                        <a:buNone/>
                      </a:pPr>
                      <a:r>
                        <a:rPr lang="es-ES" sz="1600" u="sng" dirty="0">
                          <a:solidFill>
                            <a:srgbClr val="0070C0"/>
                          </a:solidFill>
                          <a:effectLst/>
                          <a:latin typeface="Arial" panose="020B0604020202020204" pitchFamily="34" charset="0"/>
                          <a:ea typeface="Trebuchet MS" panose="020B0603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https://www.argentina.gob.ar/valida-los-documentos-electronicos-firmados-digitalmente</a:t>
                      </a:r>
                      <a:endParaRPr lang="es-ES" sz="1600" u="sng" dirty="0">
                        <a:solidFill>
                          <a:srgbClr val="0070C0"/>
                        </a:solidFill>
                        <a:effectLst/>
                        <a:latin typeface="Arial" panose="020B0604020202020204" pitchFamily="34" charset="0"/>
                        <a:ea typeface="Trebuchet MS" panose="020B0603020202020204" pitchFamily="34" charset="0"/>
                        <a:cs typeface="Arial" panose="020B0604020202020204" pitchFamily="34" charset="0"/>
                      </a:endParaRPr>
                    </a:p>
                    <a:p>
                      <a:pPr marL="457200" marR="783590" indent="0">
                        <a:lnSpc>
                          <a:spcPct val="100000"/>
                        </a:lnSpc>
                        <a:spcAft>
                          <a:spcPts val="10"/>
                        </a:spcAft>
                        <a:buFont typeface="Wingdings" panose="05000000000000000000" pitchFamily="2" charset="2"/>
                        <a:buNone/>
                      </a:pP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05000"/>
                        </a:lnSpc>
                        <a:spcAft>
                          <a:spcPts val="960"/>
                        </a:spcAft>
                        <a:buClr>
                          <a:srgbClr val="0F6FC6"/>
                        </a:buClr>
                        <a:buSzPts val="1200"/>
                        <a:buFont typeface="Wingdings" panose="05000000000000000000" pitchFamily="2" charset="2"/>
                        <a:buChar char=""/>
                      </a:pPr>
                      <a:r>
                        <a:rPr lang="es-ES" sz="16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¡Cuidado con certificados vencidos alojados en el Token USB!</a:t>
                      </a:r>
                      <a:endParaRPr lang="es-ES" sz="16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2526252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448834565"/>
              </p:ext>
            </p:extLst>
          </p:nvPr>
        </p:nvGraphicFramePr>
        <p:xfrm>
          <a:off x="1069676" y="629729"/>
          <a:ext cx="9402792" cy="5780065"/>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18796">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p>
                  </a:txBody>
                  <a:tcPr/>
                </a:tc>
                <a:extLst>
                  <a:ext uri="{0D108BD9-81ED-4DB2-BD59-A6C34878D82A}">
                    <a16:rowId xmlns:a16="http://schemas.microsoft.com/office/drawing/2014/main" val="166476796"/>
                  </a:ext>
                </a:extLst>
              </a:tr>
              <a:tr h="5234346">
                <a:tc>
                  <a:txBody>
                    <a:bodyPr/>
                    <a:lstStyle/>
                    <a:p>
                      <a:pPr indent="-6350" algn="just">
                        <a:lnSpc>
                          <a:spcPct val="110000"/>
                        </a:lnSpc>
                        <a:spcAft>
                          <a:spcPts val="770"/>
                        </a:spcAft>
                      </a:pPr>
                      <a:endParaRPr lang="es-ES" sz="1500" dirty="0">
                        <a:solidFill>
                          <a:schemeClr val="tx1"/>
                        </a:solidFill>
                        <a:latin typeface="Arial" panose="020B0604020202020204" pitchFamily="34" charset="0"/>
                        <a:cs typeface="Arial" panose="020B0604020202020204" pitchFamily="34" charset="0"/>
                      </a:endParaRPr>
                    </a:p>
                    <a:p>
                      <a:pPr marL="153670" indent="-6350">
                        <a:lnSpc>
                          <a:spcPct val="107000"/>
                        </a:lnSpc>
                        <a:spcAft>
                          <a:spcPts val="1645"/>
                        </a:spcAft>
                      </a:pPr>
                      <a:r>
                        <a:rPr lang="es-ES" sz="1700" b="1" u="sng"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FIRMA DIGITAL REMOTA (“SIN TOKEN”)</a:t>
                      </a:r>
                    </a:p>
                    <a:p>
                      <a:pPr marL="342900" lvl="0" indent="-342900" algn="just" fontAlgn="base">
                        <a:lnSpc>
                          <a:spcPct val="250000"/>
                        </a:lnSpc>
                        <a:spcAft>
                          <a:spcPts val="2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Firmador online: </a:t>
                      </a:r>
                      <a:r>
                        <a:rPr lang="es-ES" sz="1700" u="none" strike="noStrike" dirty="0">
                          <a:solidFill>
                            <a:srgbClr val="0070C0"/>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https://firmar.gob.ar/firmador/#/ </a:t>
                      </a:r>
                      <a:endParaRPr lang="es-ES" sz="1700" u="none" strike="noStrike" dirty="0">
                        <a:solidFill>
                          <a:srgbClr val="0070C0"/>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endParaRPr>
                    </a:p>
                    <a:p>
                      <a:pPr marL="342900" lvl="0" indent="-342900" algn="just" fontAlgn="base">
                        <a:lnSpc>
                          <a:spcPct val="250000"/>
                        </a:lnSpc>
                        <a:spcAft>
                          <a:spcPts val="2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Ingreso con CUIL + contraseña + OTP (celular).</a:t>
                      </a:r>
                      <a:endParaRPr lang="es-ES" sz="1700" u="none" strike="noStrike" dirty="0">
                        <a:solidFill>
                          <a:schemeClr val="tx1"/>
                        </a:solidFill>
                        <a:effectLst/>
                        <a:uFill>
                          <a:solidFill>
                            <a:srgbClr val="000000"/>
                          </a:solidFill>
                        </a:uFill>
                        <a:latin typeface="Arial" panose="020B0604020202020204" pitchFamily="34" charset="0"/>
                        <a:ea typeface="Wingdings 3" panose="05040102010807070707" pitchFamily="18" charset="2"/>
                        <a:cs typeface="Arial" panose="020B0604020202020204" pitchFamily="34" charset="0"/>
                      </a:endParaRPr>
                    </a:p>
                    <a:p>
                      <a:pPr marL="342900" lvl="0" indent="-342900" algn="just" fontAlgn="base">
                        <a:lnSpc>
                          <a:spcPct val="250000"/>
                        </a:lnSpc>
                        <a:spcAft>
                          <a:spcPts val="185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Firma con PIN personal.</a:t>
                      </a:r>
                    </a:p>
                    <a:p>
                      <a:pPr marL="342900" lvl="0" indent="-342900" algn="just" fontAlgn="base">
                        <a:lnSpc>
                          <a:spcPct val="250000"/>
                        </a:lnSpc>
                        <a:spcAft>
                          <a:spcPts val="185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Instructivo de uso: </a:t>
                      </a:r>
                      <a:r>
                        <a:rPr lang="es-ES" sz="1700" u="none" strike="noStrike" dirty="0">
                          <a:solidFill>
                            <a:srgbClr val="0070C0"/>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https://argentina.gob.ar/sites/default/files/firmador_pasoapaso.pdf </a:t>
                      </a:r>
                      <a:r>
                        <a:rPr lang="es-ES" sz="1700" u="none" strike="noStrike" dirty="0">
                          <a:solidFill>
                            <a:srgbClr val="0070C0"/>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 </a:t>
                      </a:r>
                    </a:p>
                    <a:p>
                      <a:pPr marL="342900" lvl="0" indent="-342900" algn="just" fontAlgn="base">
                        <a:lnSpc>
                          <a:spcPct val="250000"/>
                        </a:lnSpc>
                        <a:spcAft>
                          <a:spcPts val="1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Ejemplo de documento firmado.</a:t>
                      </a:r>
                    </a:p>
                    <a:p>
                      <a:pPr marL="342900" lvl="0" indent="-342900" algn="just" fontAlgn="base">
                        <a:lnSpc>
                          <a:spcPct val="250000"/>
                        </a:lnSpc>
                        <a:spcAft>
                          <a:spcPts val="960"/>
                        </a:spcAft>
                        <a:buClr>
                          <a:srgbClr val="0F6FC6"/>
                        </a:buClr>
                        <a:buSzPts val="1200"/>
                        <a:buFont typeface="Wingdings" panose="05000000000000000000" pitchFamily="2" charset="2"/>
                        <a:buChar char=""/>
                      </a:pPr>
                      <a:r>
                        <a:rPr lang="es-ES" sz="17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Validación de firmas -&gt; Idéntica a la Firma Digital con Token.</a:t>
                      </a: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331661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725353403"/>
              </p:ext>
            </p:extLst>
          </p:nvPr>
        </p:nvGraphicFramePr>
        <p:xfrm>
          <a:off x="1069676" y="629730"/>
          <a:ext cx="9402792" cy="5890832"/>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13687">
                <a:tc>
                  <a:txBody>
                    <a:bodyPr/>
                    <a:lstStyle/>
                    <a:p>
                      <a:pPr marL="0" marR="0" lvl="0" indent="0" algn="ctr" defTabSz="914431" rtl="0" eaLnBrk="1" fontAlgn="auto" latinLnBrk="0" hangingPunct="1">
                        <a:lnSpc>
                          <a:spcPct val="107000"/>
                        </a:lnSpc>
                        <a:spcBef>
                          <a:spcPts val="0"/>
                        </a:spcBef>
                        <a:spcAft>
                          <a:spcPts val="800"/>
                        </a:spcAft>
                        <a:buClrTx/>
                        <a:buSzTx/>
                        <a:buFontTx/>
                        <a:buNone/>
                        <a:tabLst>
                          <a:tab pos="4253865" algn="ctr"/>
                        </a:tabLst>
                        <a:defRPr/>
                      </a:pPr>
                      <a:r>
                        <a:rPr lang="es-ES" sz="3000" dirty="0">
                          <a:solidFill>
                            <a:schemeClr val="tx1"/>
                          </a:solidFill>
                          <a:effectLst/>
                          <a:latin typeface="Arial "/>
                          <a:ea typeface="Trebuchet MS" panose="020B0603020202020204" pitchFamily="34" charset="0"/>
                          <a:cs typeface="Trebuchet MS" panose="020B0603020202020204" pitchFamily="34" charset="0"/>
                        </a:rPr>
                        <a:t>Memorando ST FACPCE N°O-4 	</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239455">
                <a:tc>
                  <a:txBody>
                    <a:bodyPr/>
                    <a:lstStyle/>
                    <a:p>
                      <a:pPr marL="6350" marR="272415" indent="-6350" algn="ctr">
                        <a:lnSpc>
                          <a:spcPct val="107000"/>
                        </a:lnSpc>
                        <a:spcAft>
                          <a:spcPts val="490"/>
                        </a:spcAft>
                      </a:pPr>
                      <a:r>
                        <a:rPr lang="es-ES" sz="3500" dirty="0">
                          <a:solidFill>
                            <a:schemeClr val="tx1"/>
                          </a:solidFill>
                          <a:effectLst/>
                          <a:latin typeface="Arial" panose="020B0604020202020204" pitchFamily="34" charset="0"/>
                          <a:ea typeface="Trebuchet MS" panose="020B0603020202020204" pitchFamily="34" charset="0"/>
                          <a:cs typeface="Arial" panose="020B0604020202020204" pitchFamily="34" charset="0"/>
                        </a:rPr>
                        <a:t>Conclusiones</a:t>
                      </a:r>
                      <a:endParaRPr lang="es-ES" sz="3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0000"/>
                        </a:lnSpc>
                        <a:spcAft>
                          <a:spcPts val="1005"/>
                        </a:spcAft>
                        <a:buClr>
                          <a:srgbClr val="0F6FC6"/>
                        </a:buClr>
                        <a:buSzPts val="1350"/>
                        <a:buFont typeface="Arial" panose="020B0604020202020204" pitchFamily="34" charset="0"/>
                        <a:buChar char="▪"/>
                      </a:pPr>
                      <a:r>
                        <a:rPr lang="es-ES" sz="18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Todo informe o certificación profesional debe estar legalizado por el CPCE</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 Tanto en soporte papel como digital, es un requisito legal para su validez, y agrega valor al usuario final, dados los diversos controles y verificaciones que su proceso comprende;</a:t>
                      </a:r>
                      <a:endParaRPr lang="es-ES" sz="18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marL="342900" lvl="0" indent="-342900" algn="just" fontAlgn="base">
                        <a:lnSpc>
                          <a:spcPct val="110000"/>
                        </a:lnSpc>
                        <a:spcAft>
                          <a:spcPts val="1005"/>
                        </a:spcAft>
                        <a:buClr>
                          <a:srgbClr val="0F6FC6"/>
                        </a:buClr>
                        <a:buSzPts val="1350"/>
                        <a:buFont typeface="Arial" panose="020B0604020202020204" pitchFamily="34" charset="0"/>
                        <a:buChar char="▪"/>
                      </a:pP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La </a:t>
                      </a:r>
                      <a:r>
                        <a:rPr lang="es-ES" sz="18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Firma Digital goza de pleno respaldo legal </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en nuestro país y puede utilizarse en reemplazo de la firma manuscrita, bajo el amparo del Art. 3 de la Ley 25.506;</a:t>
                      </a:r>
                      <a:endParaRPr lang="es-ES" sz="18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marL="342900" lvl="0" indent="-342900" algn="just" fontAlgn="base">
                        <a:lnSpc>
                          <a:spcPct val="110000"/>
                        </a:lnSpc>
                        <a:spcAft>
                          <a:spcPts val="1015"/>
                        </a:spcAft>
                        <a:buClr>
                          <a:srgbClr val="0F6FC6"/>
                        </a:buClr>
                        <a:buSzPts val="1350"/>
                        <a:buFont typeface="Arial" panose="020B0604020202020204" pitchFamily="34" charset="0"/>
                        <a:buChar char="▪"/>
                      </a:pP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Existen </a:t>
                      </a:r>
                      <a:r>
                        <a:rPr lang="es-ES" sz="18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diversas herramientas y posibilidades para gestionar documentos </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electrónicos en diferentes formatos, unificarlos, compaginarlos, adjuntarlos, etc.</a:t>
                      </a:r>
                      <a:endParaRPr lang="es-ES" sz="18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marL="342900" lvl="0" indent="-342900" algn="just" fontAlgn="base">
                        <a:lnSpc>
                          <a:spcPct val="110000"/>
                        </a:lnSpc>
                        <a:spcAft>
                          <a:spcPts val="1005"/>
                        </a:spcAft>
                        <a:buClr>
                          <a:srgbClr val="0F6FC6"/>
                        </a:buClr>
                        <a:buSzPts val="1350"/>
                        <a:buFont typeface="Arial" panose="020B0604020202020204" pitchFamily="34" charset="0"/>
                        <a:buChar char="▪"/>
                      </a:pP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Una vez firmados, debemos tener </a:t>
                      </a:r>
                      <a:r>
                        <a:rPr lang="es-ES" sz="1800" u="sng" strike="noStrike"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precaución de no alterar o suprimir su firma</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 para que no pierdan validez.</a:t>
                      </a:r>
                      <a:endParaRPr lang="es-ES" sz="18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marL="342900" lvl="0" indent="-342900" algn="just" fontAlgn="base">
                        <a:lnSpc>
                          <a:spcPct val="107000"/>
                        </a:lnSpc>
                        <a:spcAft>
                          <a:spcPts val="1055"/>
                        </a:spcAft>
                        <a:buClr>
                          <a:srgbClr val="0F6FC6"/>
                        </a:buClr>
                        <a:buSzPts val="1350"/>
                        <a:buFont typeface="Arial" panose="020B0604020202020204" pitchFamily="34" charset="0"/>
                        <a:buChar char="▪"/>
                      </a:pP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Es recomendable un </a:t>
                      </a:r>
                      <a:r>
                        <a:rPr lang="es-ES" sz="1800" u="sng" strike="noStrike" dirty="0">
                          <a:solidFill>
                            <a:schemeClr val="tx1"/>
                          </a:solidFill>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uso eficiente del peso de los archivos </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(emails hasta 25Mb).</a:t>
                      </a:r>
                      <a:endParaRPr lang="es-ES" sz="1800" u="none" strike="noStrike" dirty="0">
                        <a:solidFill>
                          <a:schemeClr val="tx1"/>
                        </a:solidFill>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marL="342900" lvl="0" indent="-342900" algn="just" fontAlgn="base">
                        <a:lnSpc>
                          <a:spcPct val="110000"/>
                        </a:lnSpc>
                        <a:spcAft>
                          <a:spcPts val="1015"/>
                        </a:spcAft>
                        <a:buClr>
                          <a:srgbClr val="0F6FC6"/>
                        </a:buClr>
                        <a:buSzPts val="1350"/>
                        <a:buFont typeface="Arial" panose="020B0604020202020204" pitchFamily="34" charset="0"/>
                        <a:buChar char="▪"/>
                      </a:pP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Resulta fundamental verificar la </a:t>
                      </a:r>
                      <a:r>
                        <a:rPr lang="es-ES" sz="18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validación de las firmas digitales</a:t>
                      </a:r>
                      <a:r>
                        <a:rPr lang="es-ES" sz="1800" u="none" strike="noStrike" dirty="0">
                          <a:solidFill>
                            <a:schemeClr val="tx1"/>
                          </a:solidFill>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 así como la </a:t>
                      </a:r>
                      <a:r>
                        <a:rPr lang="es-ES" sz="1800" b="0" i="1" u="sng" strike="noStrike" dirty="0">
                          <a:solidFill>
                            <a:schemeClr val="tx1"/>
                          </a:solidFill>
                          <a:effectLst>
                            <a:outerShdw blurRad="38100" dist="38100" dir="2700000" algn="tl">
                              <a:srgbClr val="000000">
                                <a:alpha val="43137"/>
                              </a:srgbClr>
                            </a:outerShdw>
                          </a:effectLst>
                          <a:uFill>
                            <a:solidFill>
                              <a:srgbClr val="404040"/>
                            </a:solidFill>
                          </a:uFill>
                          <a:latin typeface="Arial" panose="020B0604020202020204" pitchFamily="34" charset="0"/>
                          <a:ea typeface="Trebuchet MS" panose="020B0603020202020204" pitchFamily="34" charset="0"/>
                          <a:cs typeface="Arial" panose="020B0604020202020204" pitchFamily="34" charset="0"/>
                        </a:rPr>
                        <a:t>inalterabilidad de los documentos</a:t>
                      </a:r>
                      <a:r>
                        <a:rPr lang="es-ES" sz="1800" b="0" i="1" u="sng" strike="noStrike" dirty="0">
                          <a:solidFill>
                            <a:schemeClr val="tx1"/>
                          </a:solidFill>
                          <a:effectLst>
                            <a:outerShdw blurRad="38100" dist="38100" dir="2700000" algn="tl">
                              <a:srgbClr val="000000">
                                <a:alpha val="43137"/>
                              </a:srgbClr>
                            </a:outerShdw>
                          </a:effectLst>
                          <a:uFill>
                            <a:solidFill>
                              <a:srgbClr val="000000"/>
                            </a:solidFill>
                          </a:uFill>
                          <a:latin typeface="Arial" panose="020B0604020202020204" pitchFamily="34" charset="0"/>
                          <a:ea typeface="Trebuchet MS" panose="020B0603020202020204" pitchFamily="34" charset="0"/>
                          <a:cs typeface="Arial" panose="020B0604020202020204" pitchFamily="34" charset="0"/>
                        </a:rPr>
                        <a:t>.</a:t>
                      </a:r>
                      <a:endParaRPr lang="es-ES" sz="1800" b="0" i="1" u="sng" strike="noStrike" dirty="0">
                        <a:solidFill>
                          <a:schemeClr val="tx1"/>
                        </a:solidFill>
                        <a:effectLst>
                          <a:outerShdw blurRad="38100" dist="38100" dir="2700000" algn="tl">
                            <a:srgbClr val="000000">
                              <a:alpha val="43137"/>
                            </a:srgbClr>
                          </a:outerShdw>
                        </a:effectLst>
                        <a:uFill>
                          <a:solidFill>
                            <a:srgbClr val="000000"/>
                          </a:solidFill>
                        </a:uFill>
                        <a:latin typeface="Arial" panose="020B0604020202020204" pitchFamily="34" charset="0"/>
                        <a:ea typeface="Wingdings" panose="05000000000000000000" pitchFamily="2" charset="2"/>
                        <a:cs typeface="Arial" panose="020B0604020202020204" pitchFamily="34" charset="0"/>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29818821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2308437116"/>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indent="-6350" algn="just">
                        <a:lnSpc>
                          <a:spcPct val="110000"/>
                        </a:lnSpc>
                        <a:spcAft>
                          <a:spcPts val="770"/>
                        </a:spcAft>
                      </a:pPr>
                      <a:endParaRPr lang="es-ES" sz="2000" dirty="0">
                        <a:solidFill>
                          <a:srgbClr val="0070C0"/>
                        </a:solidFill>
                        <a:latin typeface="Arial "/>
                      </a:endParaRPr>
                    </a:p>
                    <a:p>
                      <a:pPr marL="1974850" indent="-715963" algn="just">
                        <a:lnSpc>
                          <a:spcPct val="110000"/>
                        </a:lnSpc>
                        <a:spcAft>
                          <a:spcPts val="770"/>
                        </a:spcAft>
                        <a:buClr>
                          <a:srgbClr val="0070C0"/>
                        </a:buClr>
                        <a:buFont typeface="Wingdings" panose="05000000000000000000" pitchFamily="2" charset="2"/>
                        <a:buChar char="Ø"/>
                        <a:tabLst>
                          <a:tab pos="801688" algn="l"/>
                        </a:tabLst>
                      </a:pPr>
                      <a:r>
                        <a:rPr lang="es-ES" sz="3000" dirty="0">
                          <a:solidFill>
                            <a:srgbClr val="0563C1"/>
                          </a:solidFill>
                          <a:latin typeface="Arial "/>
                          <a:hlinkClick r:id="rId2">
                            <a:extLst>
                              <a:ext uri="{A12FA001-AC4F-418D-AE19-62706E023703}">
                                <ahyp:hlinkClr xmlns:ahyp="http://schemas.microsoft.com/office/drawing/2018/hyperlinkcolor" val="tx"/>
                              </a:ext>
                            </a:extLst>
                          </a:hlinkClick>
                        </a:rPr>
                        <a:t>Resolución General </a:t>
                      </a:r>
                      <a:r>
                        <a:rPr lang="es-ES" sz="3000" dirty="0" err="1">
                          <a:solidFill>
                            <a:srgbClr val="0563C1"/>
                          </a:solidFill>
                          <a:latin typeface="Arial "/>
                          <a:hlinkClick r:id="rId2">
                            <a:extLst>
                              <a:ext uri="{A12FA001-AC4F-418D-AE19-62706E023703}">
                                <ahyp:hlinkClr xmlns:ahyp="http://schemas.microsoft.com/office/drawing/2018/hyperlinkcolor" val="tx"/>
                              </a:ext>
                            </a:extLst>
                          </a:hlinkClick>
                        </a:rPr>
                        <a:t>N°</a:t>
                      </a:r>
                      <a:r>
                        <a:rPr lang="es-ES" sz="3000" dirty="0">
                          <a:solidFill>
                            <a:srgbClr val="0070C0"/>
                          </a:solidFill>
                          <a:latin typeface="Arial "/>
                          <a:hlinkClick r:id="rId2">
                            <a:extLst>
                              <a:ext uri="{A12FA001-AC4F-418D-AE19-62706E023703}">
                                <ahyp:hlinkClr xmlns:ahyp="http://schemas.microsoft.com/office/drawing/2018/hyperlinkcolor" val="tx"/>
                              </a:ext>
                            </a:extLst>
                          </a:hlinkClick>
                        </a:rPr>
                        <a:t> 3.310</a:t>
                      </a:r>
                      <a:endParaRPr lang="es-ES" sz="3000" dirty="0">
                        <a:solidFill>
                          <a:srgbClr val="0070C0"/>
                        </a:solidFill>
                        <a:latin typeface="Arial "/>
                      </a:endParaRPr>
                    </a:p>
                    <a:p>
                      <a:pPr marL="1258887" indent="0" algn="just">
                        <a:lnSpc>
                          <a:spcPct val="110000"/>
                        </a:lnSpc>
                        <a:spcAft>
                          <a:spcPts val="770"/>
                        </a:spcAft>
                        <a:buClr>
                          <a:srgbClr val="0070C0"/>
                        </a:buClr>
                        <a:buFont typeface="Wingdings" panose="05000000000000000000" pitchFamily="2" charset="2"/>
                        <a:buNone/>
                        <a:tabLst>
                          <a:tab pos="801688" algn="l"/>
                        </a:tabLst>
                      </a:pPr>
                      <a:endParaRPr lang="es-ES" sz="3000" dirty="0">
                        <a:solidFill>
                          <a:srgbClr val="0070C0"/>
                        </a:solidFill>
                        <a:latin typeface="Arial "/>
                      </a:endParaRPr>
                    </a:p>
                    <a:p>
                      <a:pPr marL="1974850" indent="-715963" algn="just">
                        <a:lnSpc>
                          <a:spcPct val="110000"/>
                        </a:lnSpc>
                        <a:spcAft>
                          <a:spcPts val="770"/>
                        </a:spcAft>
                        <a:buClr>
                          <a:srgbClr val="0070C0"/>
                        </a:buClr>
                        <a:buFont typeface="Wingdings" panose="05000000000000000000" pitchFamily="2" charset="2"/>
                        <a:buChar char="Ø"/>
                        <a:tabLst>
                          <a:tab pos="801688" algn="l"/>
                        </a:tabLst>
                      </a:pPr>
                      <a:r>
                        <a:rPr lang="es-ES" sz="3000" dirty="0">
                          <a:solidFill>
                            <a:srgbClr val="0563C1"/>
                          </a:solidFill>
                          <a:latin typeface="Arial "/>
                          <a:hlinkClick r:id="rId3">
                            <a:extLst>
                              <a:ext uri="{A12FA001-AC4F-418D-AE19-62706E023703}">
                                <ahyp:hlinkClr xmlns:ahyp="http://schemas.microsoft.com/office/drawing/2018/hyperlinkcolor" val="tx"/>
                              </a:ext>
                            </a:extLst>
                          </a:hlinkClick>
                        </a:rPr>
                        <a:t>Resolución General </a:t>
                      </a:r>
                      <a:r>
                        <a:rPr lang="es-ES" sz="3000" dirty="0" err="1">
                          <a:solidFill>
                            <a:srgbClr val="0563C1"/>
                          </a:solidFill>
                          <a:latin typeface="Arial "/>
                          <a:hlinkClick r:id="rId3">
                            <a:extLst>
                              <a:ext uri="{A12FA001-AC4F-418D-AE19-62706E023703}">
                                <ahyp:hlinkClr xmlns:ahyp="http://schemas.microsoft.com/office/drawing/2018/hyperlinkcolor" val="tx"/>
                              </a:ext>
                            </a:extLst>
                          </a:hlinkClick>
                        </a:rPr>
                        <a:t>N°</a:t>
                      </a:r>
                      <a:r>
                        <a:rPr lang="es-ES" sz="3000" dirty="0">
                          <a:solidFill>
                            <a:srgbClr val="0070C0"/>
                          </a:solidFill>
                          <a:latin typeface="Arial "/>
                          <a:hlinkClick r:id="rId3">
                            <a:extLst>
                              <a:ext uri="{A12FA001-AC4F-418D-AE19-62706E023703}">
                                <ahyp:hlinkClr xmlns:ahyp="http://schemas.microsoft.com/office/drawing/2018/hyperlinkcolor" val="tx"/>
                              </a:ext>
                            </a:extLst>
                          </a:hlinkClick>
                        </a:rPr>
                        <a:t> 3.326</a:t>
                      </a:r>
                      <a:endParaRPr lang="es-ES" sz="3000" dirty="0">
                        <a:solidFill>
                          <a:srgbClr val="0070C0"/>
                        </a:solidFill>
                        <a:latin typeface="Arial "/>
                      </a:endParaRPr>
                    </a:p>
                    <a:p>
                      <a:pPr marL="1258887" indent="0" algn="just">
                        <a:lnSpc>
                          <a:spcPct val="110000"/>
                        </a:lnSpc>
                        <a:spcAft>
                          <a:spcPts val="770"/>
                        </a:spcAft>
                        <a:buClr>
                          <a:srgbClr val="0070C0"/>
                        </a:buClr>
                        <a:buFont typeface="Wingdings" panose="05000000000000000000" pitchFamily="2" charset="2"/>
                        <a:buNone/>
                        <a:tabLst>
                          <a:tab pos="801688" algn="l"/>
                        </a:tabLst>
                      </a:pPr>
                      <a:endParaRPr lang="es-ES" sz="3000" dirty="0">
                        <a:solidFill>
                          <a:srgbClr val="0070C0"/>
                        </a:solidFill>
                        <a:latin typeface="Arial "/>
                      </a:endParaRPr>
                    </a:p>
                    <a:p>
                      <a:pPr marL="1974850" indent="-715963" algn="just">
                        <a:lnSpc>
                          <a:spcPct val="110000"/>
                        </a:lnSpc>
                        <a:spcAft>
                          <a:spcPts val="770"/>
                        </a:spcAft>
                        <a:buClr>
                          <a:srgbClr val="0070C0"/>
                        </a:buClr>
                        <a:buFont typeface="Wingdings" panose="05000000000000000000" pitchFamily="2" charset="2"/>
                        <a:buChar char="Ø"/>
                        <a:tabLst>
                          <a:tab pos="801688" algn="l"/>
                        </a:tabLst>
                      </a:pPr>
                      <a:r>
                        <a:rPr lang="es-ES" sz="3000" dirty="0">
                          <a:solidFill>
                            <a:srgbClr val="0563C1"/>
                          </a:solidFill>
                          <a:latin typeface="Arial "/>
                          <a:hlinkClick r:id="rId4">
                            <a:extLst>
                              <a:ext uri="{A12FA001-AC4F-418D-AE19-62706E023703}">
                                <ahyp:hlinkClr xmlns:ahyp="http://schemas.microsoft.com/office/drawing/2018/hyperlinkcolor" val="tx"/>
                              </a:ext>
                            </a:extLst>
                          </a:hlinkClick>
                        </a:rPr>
                        <a:t>Resolución General </a:t>
                      </a:r>
                      <a:r>
                        <a:rPr lang="es-ES" sz="3000" dirty="0" err="1">
                          <a:solidFill>
                            <a:srgbClr val="0563C1"/>
                          </a:solidFill>
                          <a:latin typeface="Arial "/>
                          <a:hlinkClick r:id="rId4">
                            <a:extLst>
                              <a:ext uri="{A12FA001-AC4F-418D-AE19-62706E023703}">
                                <ahyp:hlinkClr xmlns:ahyp="http://schemas.microsoft.com/office/drawing/2018/hyperlinkcolor" val="tx"/>
                              </a:ext>
                            </a:extLst>
                          </a:hlinkClick>
                        </a:rPr>
                        <a:t>N°</a:t>
                      </a:r>
                      <a:r>
                        <a:rPr lang="es-ES" sz="3000" dirty="0">
                          <a:solidFill>
                            <a:srgbClr val="0070C0"/>
                          </a:solidFill>
                          <a:latin typeface="Arial "/>
                          <a:hlinkClick r:id="rId4">
                            <a:extLst>
                              <a:ext uri="{A12FA001-AC4F-418D-AE19-62706E023703}">
                                <ahyp:hlinkClr xmlns:ahyp="http://schemas.microsoft.com/office/drawing/2018/hyperlinkcolor" val="tx"/>
                              </a:ext>
                            </a:extLst>
                          </a:hlinkClick>
                        </a:rPr>
                        <a:t> 3.328</a:t>
                      </a:r>
                      <a:endParaRPr lang="es-ES" sz="3000" dirty="0">
                        <a:solidFill>
                          <a:srgbClr val="0070C0"/>
                        </a:solidFill>
                        <a:latin typeface="Arial "/>
                      </a:endParaRPr>
                    </a:p>
                    <a:p>
                      <a:pPr marL="1258887" indent="0" algn="just">
                        <a:lnSpc>
                          <a:spcPct val="110000"/>
                        </a:lnSpc>
                        <a:spcAft>
                          <a:spcPts val="770"/>
                        </a:spcAft>
                        <a:buClr>
                          <a:srgbClr val="0070C0"/>
                        </a:buClr>
                        <a:buFont typeface="Wingdings" panose="05000000000000000000" pitchFamily="2" charset="2"/>
                        <a:buNone/>
                        <a:tabLst>
                          <a:tab pos="801688" algn="l"/>
                        </a:tabLst>
                      </a:pPr>
                      <a:endParaRPr lang="es-ES" sz="3000" dirty="0">
                        <a:solidFill>
                          <a:srgbClr val="0070C0"/>
                        </a:solidFill>
                        <a:latin typeface="Arial "/>
                      </a:endParaRPr>
                    </a:p>
                    <a:p>
                      <a:pPr marL="1974850" indent="-715963" algn="just">
                        <a:lnSpc>
                          <a:spcPct val="110000"/>
                        </a:lnSpc>
                        <a:spcAft>
                          <a:spcPts val="770"/>
                        </a:spcAft>
                        <a:buClr>
                          <a:srgbClr val="0070C0"/>
                        </a:buClr>
                        <a:buFont typeface="Wingdings" panose="05000000000000000000" pitchFamily="2" charset="2"/>
                        <a:buChar char="Ø"/>
                        <a:tabLst>
                          <a:tab pos="801688" algn="l"/>
                        </a:tabLst>
                      </a:pPr>
                      <a:r>
                        <a:rPr lang="es-ES" sz="3000" dirty="0">
                          <a:solidFill>
                            <a:srgbClr val="0563C1"/>
                          </a:solidFill>
                          <a:latin typeface="Arial "/>
                          <a:hlinkClick r:id="rId5">
                            <a:extLst>
                              <a:ext uri="{A12FA001-AC4F-418D-AE19-62706E023703}">
                                <ahyp:hlinkClr xmlns:ahyp="http://schemas.microsoft.com/office/drawing/2018/hyperlinkcolor" val="tx"/>
                              </a:ext>
                            </a:extLst>
                          </a:hlinkClick>
                        </a:rPr>
                        <a:t>Resolución General </a:t>
                      </a:r>
                      <a:r>
                        <a:rPr lang="es-ES" sz="3000" dirty="0" err="1">
                          <a:solidFill>
                            <a:srgbClr val="0563C1"/>
                          </a:solidFill>
                          <a:latin typeface="Arial "/>
                          <a:hlinkClick r:id="rId5">
                            <a:extLst>
                              <a:ext uri="{A12FA001-AC4F-418D-AE19-62706E023703}">
                                <ahyp:hlinkClr xmlns:ahyp="http://schemas.microsoft.com/office/drawing/2018/hyperlinkcolor" val="tx"/>
                              </a:ext>
                            </a:extLst>
                          </a:hlinkClick>
                        </a:rPr>
                        <a:t>N°</a:t>
                      </a:r>
                      <a:r>
                        <a:rPr lang="es-ES" sz="3000" dirty="0">
                          <a:solidFill>
                            <a:srgbClr val="0070C0"/>
                          </a:solidFill>
                          <a:latin typeface="Arial "/>
                          <a:hlinkClick r:id="rId5">
                            <a:extLst>
                              <a:ext uri="{A12FA001-AC4F-418D-AE19-62706E023703}">
                                <ahyp:hlinkClr xmlns:ahyp="http://schemas.microsoft.com/office/drawing/2018/hyperlinkcolor" val="tx"/>
                              </a:ext>
                            </a:extLst>
                          </a:hlinkClick>
                        </a:rPr>
                        <a:t> 3.365</a:t>
                      </a:r>
                      <a:endParaRPr lang="es-ES" sz="3000" dirty="0">
                        <a:solidFill>
                          <a:srgbClr val="0070C0"/>
                        </a:solidFill>
                        <a:latin typeface="Arial "/>
                      </a:endParaRPr>
                    </a:p>
                    <a:p>
                      <a:pPr marL="279400" indent="-285750" algn="just">
                        <a:lnSpc>
                          <a:spcPct val="110000"/>
                        </a:lnSpc>
                        <a:spcAft>
                          <a:spcPts val="770"/>
                        </a:spcAft>
                        <a:buClr>
                          <a:srgbClr val="0070C0"/>
                        </a:buClr>
                        <a:buFont typeface="Wingdings" panose="05000000000000000000" pitchFamily="2" charset="2"/>
                        <a:buChar char="Ø"/>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1066032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4014943603"/>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GUIA PRACTICA PASO A PASO DEL PROCEDIMIENTO </a:t>
                      </a:r>
                    </a:p>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ALTERNATIVO</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PARA LEGALIZACIONES DIGITALES </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s-ES" sz="2000" b="1" kern="1200" dirty="0">
                        <a:solidFill>
                          <a:schemeClr val="dk1"/>
                        </a:solidFill>
                        <a:effectLst/>
                        <a:latin typeface="Arial" panose="020B0604020202020204" pitchFamily="34" charset="0"/>
                        <a:ea typeface="+mn-ea"/>
                        <a:cs typeface="Arial" panose="020B0604020202020204" pitchFamily="34" charset="0"/>
                      </a:endParaRPr>
                    </a:p>
                    <a:p>
                      <a:pPr algn="just"/>
                      <a:r>
                        <a:rPr lang="es-ES" sz="1900" b="1" kern="1200" dirty="0">
                          <a:solidFill>
                            <a:schemeClr val="dk1"/>
                          </a:solidFill>
                          <a:effectLst/>
                          <a:latin typeface="Arial" panose="020B0604020202020204" pitchFamily="34" charset="0"/>
                          <a:ea typeface="+mn-ea"/>
                          <a:cs typeface="Arial" panose="020B0604020202020204" pitchFamily="34" charset="0"/>
                        </a:rPr>
                        <a:t>Paso 1:</a:t>
                      </a:r>
                      <a:r>
                        <a:rPr lang="es-ES" sz="1900" kern="1200" dirty="0">
                          <a:solidFill>
                            <a:schemeClr val="dk1"/>
                          </a:solidFill>
                          <a:effectLst/>
                          <a:latin typeface="Arial" panose="020B0604020202020204" pitchFamily="34" charset="0"/>
                          <a:ea typeface="+mn-ea"/>
                          <a:cs typeface="Arial" panose="020B0604020202020204" pitchFamily="34" charset="0"/>
                        </a:rPr>
                        <a:t> El profesional suscribe en original y con el sello profesional, su informe o certificación y la documentación del comitente objeto del encargo que los acompaña.  </a:t>
                      </a:r>
                    </a:p>
                    <a:p>
                      <a:pPr algn="just"/>
                      <a:r>
                        <a:rPr lang="es-ES" sz="1900" kern="1200" dirty="0">
                          <a:solidFill>
                            <a:schemeClr val="dk1"/>
                          </a:solidFill>
                          <a:effectLst/>
                          <a:latin typeface="Arial" panose="020B0604020202020204" pitchFamily="34" charset="0"/>
                          <a:ea typeface="+mn-ea"/>
                          <a:cs typeface="Arial" panose="020B0604020202020204" pitchFamily="34" charset="0"/>
                        </a:rPr>
                        <a:t> </a:t>
                      </a:r>
                    </a:p>
                    <a:p>
                      <a:pPr algn="just"/>
                      <a:r>
                        <a:rPr lang="es-ES" sz="1900" b="1" kern="1200" dirty="0">
                          <a:solidFill>
                            <a:schemeClr val="dk1"/>
                          </a:solidFill>
                          <a:effectLst/>
                          <a:latin typeface="Arial" panose="020B0604020202020204" pitchFamily="34" charset="0"/>
                          <a:ea typeface="+mn-ea"/>
                          <a:cs typeface="Arial" panose="020B0604020202020204" pitchFamily="34" charset="0"/>
                        </a:rPr>
                        <a:t>Paso 2:</a:t>
                      </a:r>
                      <a:r>
                        <a:rPr lang="es-ES" sz="1900" kern="1200" dirty="0">
                          <a:solidFill>
                            <a:schemeClr val="dk1"/>
                          </a:solidFill>
                          <a:effectLst/>
                          <a:latin typeface="Arial" panose="020B0604020202020204" pitchFamily="34" charset="0"/>
                          <a:ea typeface="+mn-ea"/>
                          <a:cs typeface="Arial" panose="020B0604020202020204" pitchFamily="34" charset="0"/>
                        </a:rPr>
                        <a:t> Tales documentos, junto con la </a:t>
                      </a:r>
                      <a:r>
                        <a:rPr lang="es-ES" sz="1900" u="sng" kern="1200" dirty="0">
                          <a:solidFill>
                            <a:srgbClr val="0070C0"/>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DDJJ</a:t>
                      </a:r>
                      <a:r>
                        <a:rPr lang="es-ES" sz="1900" u="none" strike="noStrike" kern="1200" dirty="0">
                          <a:solidFill>
                            <a:schemeClr val="dk1"/>
                          </a:solidFill>
                          <a:effectLst/>
                          <a:latin typeface="Arial" panose="020B0604020202020204" pitchFamily="34" charset="0"/>
                          <a:ea typeface="+mn-ea"/>
                          <a:cs typeface="Arial" panose="020B0604020202020204" pitchFamily="34" charset="0"/>
                        </a:rPr>
                        <a:t> </a:t>
                      </a:r>
                      <a:r>
                        <a:rPr lang="es-ES" sz="1900" kern="1200" dirty="0">
                          <a:solidFill>
                            <a:schemeClr val="dk1"/>
                          </a:solidFill>
                          <a:effectLst/>
                          <a:latin typeface="Arial" panose="020B0604020202020204" pitchFamily="34" charset="0"/>
                          <a:ea typeface="+mn-ea"/>
                          <a:cs typeface="Arial" panose="020B0604020202020204" pitchFamily="34" charset="0"/>
                        </a:rPr>
                        <a:t>para legalización de manera alternativa, se remiten escaneados, en archivos PDF separados, al Consejo Profesional de Ciencias Económicas de Salta, desde la casilla de correo electrónico que se encuentra declarada por el profesional ante el mismo, adjuntando en dos archivos separados la Liquidación de Derechos y el comprobante de pago, a través de depósito o transferencia, del Derecho de legalización que corresponda según el tipo de actuación profesional de que se trate.</a:t>
                      </a:r>
                    </a:p>
                    <a:p>
                      <a:pPr algn="just"/>
                      <a:r>
                        <a:rPr lang="es-ES" sz="1900" kern="1200" dirty="0">
                          <a:solidFill>
                            <a:schemeClr val="dk1"/>
                          </a:solidFill>
                          <a:effectLst/>
                          <a:latin typeface="Arial" panose="020B0604020202020204" pitchFamily="34" charset="0"/>
                          <a:ea typeface="+mn-ea"/>
                          <a:cs typeface="Arial" panose="020B0604020202020204" pitchFamily="34" charset="0"/>
                        </a:rPr>
                        <a:t> </a:t>
                      </a:r>
                    </a:p>
                    <a:p>
                      <a:pPr algn="just"/>
                      <a:r>
                        <a:rPr lang="es-ES" sz="1900" dirty="0">
                          <a:effectLst/>
                          <a:latin typeface="Arial" panose="020B0604020202020204" pitchFamily="34" charset="0"/>
                          <a:cs typeface="Arial" panose="020B0604020202020204" pitchFamily="34" charset="0"/>
                        </a:rPr>
                        <a:t>La casilla de correo electrónico de recepción es: firmadigital@consejosalta.org.ar  Respecto al tamaño total de todos los archivos adjuntos por mail, no deberá exceder los 35 megabytes. </a:t>
                      </a:r>
                      <a:endParaRPr lang="es-ES" sz="19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1195080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3831434113"/>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GUIA PRACTICA PASO A PASO DEL PROCEDIMIENTO </a:t>
                      </a:r>
                    </a:p>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ALTERNATIVO</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PARA LEGALIZACIONES DIGITALES (cont.)</a:t>
                      </a:r>
                    </a:p>
                    <a:p>
                      <a:pPr marL="6350" indent="-6350" algn="l">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000" b="1" kern="1200" dirty="0">
                          <a:solidFill>
                            <a:schemeClr val="dk1"/>
                          </a:solidFill>
                          <a:effectLst/>
                          <a:latin typeface="Arial" panose="020B0604020202020204" pitchFamily="34" charset="0"/>
                          <a:ea typeface="+mn-ea"/>
                          <a:cs typeface="Arial" panose="020B0604020202020204" pitchFamily="34" charset="0"/>
                        </a:rPr>
                        <a:t>Paso 3:</a:t>
                      </a:r>
                      <a:r>
                        <a:rPr lang="es-ES" sz="2000" kern="1200" dirty="0">
                          <a:solidFill>
                            <a:schemeClr val="dk1"/>
                          </a:solidFill>
                          <a:effectLst/>
                          <a:latin typeface="Arial" panose="020B0604020202020204" pitchFamily="34" charset="0"/>
                          <a:ea typeface="+mn-ea"/>
                          <a:cs typeface="Arial" panose="020B0604020202020204" pitchFamily="34" charset="0"/>
                        </a:rPr>
                        <a:t> El Consejo Profesional, a modo de confirmación del origen de los documentos, contestará el mail solicitando la confirmación de su emisor, la que deberá hacerse dentro de las 2 horas de remitido el mail. En caso de confirmación por parte del profesional se dará curso a la actuación; en caso de silencio se tendrá por desistido el trámite, sin perjuicio que pueda el profesional iniciarlo nuevamente.  </a:t>
                      </a:r>
                    </a:p>
                    <a:p>
                      <a:pPr algn="just"/>
                      <a:r>
                        <a:rPr lang="es-ES" sz="2000" kern="1200" dirty="0">
                          <a:solidFill>
                            <a:schemeClr val="dk1"/>
                          </a:solidFill>
                          <a:effectLst/>
                          <a:latin typeface="Arial" panose="020B0604020202020204" pitchFamily="34" charset="0"/>
                          <a:ea typeface="+mn-ea"/>
                          <a:cs typeface="Arial" panose="020B0604020202020204" pitchFamily="34" charset="0"/>
                        </a:rPr>
                        <a:t> </a:t>
                      </a:r>
                    </a:p>
                    <a:p>
                      <a:pPr algn="just"/>
                      <a:r>
                        <a:rPr lang="es-ES" sz="2000" b="1" kern="1200" dirty="0">
                          <a:solidFill>
                            <a:schemeClr val="dk1"/>
                          </a:solidFill>
                          <a:effectLst/>
                          <a:latin typeface="Arial" panose="020B0604020202020204" pitchFamily="34" charset="0"/>
                          <a:ea typeface="+mn-ea"/>
                          <a:cs typeface="Arial" panose="020B0604020202020204" pitchFamily="34" charset="0"/>
                        </a:rPr>
                        <a:t>Paso 4:</a:t>
                      </a:r>
                      <a:r>
                        <a:rPr lang="es-ES" sz="2000" kern="1200" dirty="0">
                          <a:solidFill>
                            <a:schemeClr val="dk1"/>
                          </a:solidFill>
                          <a:effectLst/>
                          <a:latin typeface="Arial" panose="020B0604020202020204" pitchFamily="34" charset="0"/>
                          <a:ea typeface="+mn-ea"/>
                          <a:cs typeface="Arial" panose="020B0604020202020204" pitchFamily="34" charset="0"/>
                        </a:rPr>
                        <a:t> El Consejo Profesional efectuará las verificaciones de matrícula y controles formales sobre la actuación profesional de acuerdo con sus reglamentos, excepto por el control de la firma, dado que no cuenta con la presencia de un documento con firma ológrafa original o suscripto mediante tecnología de firma digital.  </a:t>
                      </a: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707835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237510919"/>
              </p:ext>
            </p:extLst>
          </p:nvPr>
        </p:nvGraphicFramePr>
        <p:xfrm>
          <a:off x="1069676" y="629729"/>
          <a:ext cx="9402792" cy="5689672"/>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27808">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144651">
                <a:tc>
                  <a:txBody>
                    <a:bodyPr/>
                    <a:lstStyle/>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GUIA PRACTICA PASO A PASO DEL PROCEDIMIENTO </a:t>
                      </a:r>
                    </a:p>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ALTERNATIVO</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PARA LEGALIZACIONES DIGITALES (cont.)</a:t>
                      </a:r>
                    </a:p>
                    <a:p>
                      <a:pPr indent="-6350" algn="just">
                        <a:lnSpc>
                          <a:spcPct val="110000"/>
                        </a:lnSpc>
                        <a:spcAft>
                          <a:spcPts val="770"/>
                        </a:spcAft>
                      </a:pPr>
                      <a:endParaRPr lang="es-ES" sz="1500" dirty="0">
                        <a:solidFill>
                          <a:schemeClr val="tx1"/>
                        </a:solidFill>
                        <a:latin typeface="Arial "/>
                      </a:endParaRPr>
                    </a:p>
                    <a:p>
                      <a:pPr indent="-6350" algn="just">
                        <a:lnSpc>
                          <a:spcPct val="110000"/>
                        </a:lnSpc>
                        <a:spcAft>
                          <a:spcPts val="770"/>
                        </a:spcAft>
                      </a:pPr>
                      <a:endParaRPr lang="es-ES" sz="1500" dirty="0">
                        <a:solidFill>
                          <a:schemeClr val="tx1"/>
                        </a:solidFill>
                        <a:latin typeface="Arial "/>
                      </a:endParaRPr>
                    </a:p>
                    <a:p>
                      <a:pPr algn="just"/>
                      <a:r>
                        <a:rPr lang="es-ES" sz="2000" b="1" kern="1200" dirty="0">
                          <a:solidFill>
                            <a:schemeClr val="dk1"/>
                          </a:solidFill>
                          <a:effectLst/>
                          <a:latin typeface="Arial" panose="020B0604020202020204" pitchFamily="34" charset="0"/>
                          <a:ea typeface="+mn-ea"/>
                          <a:cs typeface="Arial" panose="020B0604020202020204" pitchFamily="34" charset="0"/>
                        </a:rPr>
                        <a:t>Paso 5:</a:t>
                      </a:r>
                      <a:r>
                        <a:rPr lang="es-ES" sz="2000" kern="1200" dirty="0">
                          <a:solidFill>
                            <a:schemeClr val="dk1"/>
                          </a:solidFill>
                          <a:effectLst/>
                          <a:latin typeface="Arial" panose="020B0604020202020204" pitchFamily="34" charset="0"/>
                          <a:ea typeface="+mn-ea"/>
                          <a:cs typeface="Arial" panose="020B0604020202020204" pitchFamily="34" charset="0"/>
                        </a:rPr>
                        <a:t> Realizadas las verificaciones sin observaciones, o resueltas aquellas que se hubieren detectado, los documentos se adjuntarán a la hoja o folio membretado de Legalización, que contiene la leyenda:  </a:t>
                      </a:r>
                    </a:p>
                    <a:p>
                      <a:pPr algn="just"/>
                      <a:r>
                        <a:rPr lang="es-ES" sz="2000" kern="1200" dirty="0">
                          <a:solidFill>
                            <a:schemeClr val="dk1"/>
                          </a:solidFill>
                          <a:effectLst/>
                          <a:latin typeface="Arial" panose="020B0604020202020204" pitchFamily="34" charset="0"/>
                          <a:ea typeface="+mn-ea"/>
                          <a:cs typeface="Arial" panose="020B0604020202020204" pitchFamily="34" charset="0"/>
                        </a:rPr>
                        <a:t> </a:t>
                      </a:r>
                    </a:p>
                    <a:p>
                      <a:pPr algn="just"/>
                      <a:r>
                        <a:rPr lang="es-ES" sz="2000" kern="1200" dirty="0">
                          <a:solidFill>
                            <a:schemeClr val="dk1"/>
                          </a:solidFill>
                          <a:effectLst/>
                          <a:latin typeface="Arial" panose="020B0604020202020204" pitchFamily="34" charset="0"/>
                          <a:ea typeface="+mn-ea"/>
                          <a:cs typeface="Arial" panose="020B0604020202020204" pitchFamily="34" charset="0"/>
                        </a:rPr>
                        <a:t>“El Consejo Profesional legaliza la actuación profesional </a:t>
                      </a:r>
                      <a:r>
                        <a:rPr lang="es-ES" sz="2000" kern="1200" dirty="0" err="1">
                          <a:solidFill>
                            <a:schemeClr val="dk1"/>
                          </a:solidFill>
                          <a:effectLst/>
                          <a:latin typeface="Arial" panose="020B0604020202020204" pitchFamily="34" charset="0"/>
                          <a:ea typeface="+mn-ea"/>
                          <a:cs typeface="Arial" panose="020B0604020202020204" pitchFamily="34" charset="0"/>
                        </a:rPr>
                        <a:t>N°</a:t>
                      </a:r>
                      <a:r>
                        <a:rPr lang="es-ES" sz="2000" kern="1200" dirty="0">
                          <a:solidFill>
                            <a:schemeClr val="dk1"/>
                          </a:solidFill>
                          <a:effectLst/>
                          <a:latin typeface="Arial" panose="020B0604020202020204" pitchFamily="34" charset="0"/>
                          <a:ea typeface="+mn-ea"/>
                          <a:cs typeface="Arial" panose="020B0604020202020204" pitchFamily="34" charset="0"/>
                        </a:rPr>
                        <a:t> 00000/2020 adjunta, perteneciente a (comitente) referida a (tipo de actuación profesional) de fecha (fecha/período) y declara que consta en sus registros que (profesional) se encuentra inscripto en la matrícula de (tipo, número, tomo y folio). La presente tiene el alcance indicado en la Resolución General </a:t>
                      </a:r>
                      <a:r>
                        <a:rPr lang="es-ES" sz="2000" kern="1200" dirty="0" err="1">
                          <a:solidFill>
                            <a:schemeClr val="dk1"/>
                          </a:solidFill>
                          <a:effectLst/>
                          <a:latin typeface="Arial" panose="020B0604020202020204" pitchFamily="34" charset="0"/>
                          <a:ea typeface="+mn-ea"/>
                          <a:cs typeface="Arial" panose="020B0604020202020204" pitchFamily="34" charset="0"/>
                        </a:rPr>
                        <a:t>N°</a:t>
                      </a:r>
                      <a:r>
                        <a:rPr lang="es-ES" sz="2000" kern="1200" dirty="0">
                          <a:solidFill>
                            <a:schemeClr val="dk1"/>
                          </a:solidFill>
                          <a:effectLst/>
                          <a:latin typeface="Arial" panose="020B0604020202020204" pitchFamily="34" charset="0"/>
                          <a:ea typeface="+mn-ea"/>
                          <a:cs typeface="Arial" panose="020B0604020202020204" pitchFamily="34" charset="0"/>
                        </a:rPr>
                        <a:t> 3.310 y sus modificatorias, y se emite sin control de firma ológrafa o digital del profesional matriculado”. </a:t>
                      </a: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2627800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919887608"/>
              </p:ext>
            </p:extLst>
          </p:nvPr>
        </p:nvGraphicFramePr>
        <p:xfrm>
          <a:off x="1069676" y="629729"/>
          <a:ext cx="9402792" cy="6021238"/>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60261">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460977">
                <a:tc>
                  <a:txBody>
                    <a:bodyPr/>
                    <a:lstStyle/>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GUIA PRACTICA PASO A PASO DEL PROCEDIMIENTO </a:t>
                      </a:r>
                    </a:p>
                    <a:p>
                      <a:pPr marL="6350" indent="-6350" algn="ctr">
                        <a:lnSpc>
                          <a:spcPct val="106000"/>
                        </a:lnSpc>
                        <a:spcAft>
                          <a:spcPts val="720"/>
                        </a:spcAft>
                      </a:pP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ALTERNATIVO</a:t>
                      </a:r>
                      <a:r>
                        <a:rPr lang="es-E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1" u="sng"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PARA LEGALIZACIONES DIGITALES (cont.)</a:t>
                      </a:r>
                    </a:p>
                    <a:p>
                      <a:endParaRPr lang="es-ES" sz="1800" b="1" kern="1200" dirty="0">
                        <a:solidFill>
                          <a:schemeClr val="dk1"/>
                        </a:solidFill>
                        <a:effectLst/>
                        <a:latin typeface="+mn-lt"/>
                        <a:ea typeface="+mn-ea"/>
                        <a:cs typeface="+mn-cs"/>
                      </a:endParaRPr>
                    </a:p>
                    <a:p>
                      <a:endParaRPr lang="es-ES" sz="1800" b="1" kern="1200" dirty="0">
                        <a:solidFill>
                          <a:schemeClr val="dk1"/>
                        </a:solidFill>
                        <a:effectLst/>
                        <a:latin typeface="+mn-lt"/>
                        <a:ea typeface="+mn-ea"/>
                        <a:cs typeface="+mn-cs"/>
                      </a:endParaRPr>
                    </a:p>
                    <a:p>
                      <a:pPr algn="just"/>
                      <a:r>
                        <a:rPr lang="es-ES" sz="2000" b="1" kern="1200" dirty="0">
                          <a:solidFill>
                            <a:schemeClr val="dk1"/>
                          </a:solidFill>
                          <a:effectLst/>
                          <a:latin typeface="Arial" panose="020B0604020202020204" pitchFamily="34" charset="0"/>
                          <a:ea typeface="+mn-ea"/>
                          <a:cs typeface="Arial" panose="020B0604020202020204" pitchFamily="34" charset="0"/>
                        </a:rPr>
                        <a:t>Paso 6:</a:t>
                      </a:r>
                      <a:r>
                        <a:rPr lang="es-ES" sz="2000" kern="1200" dirty="0">
                          <a:solidFill>
                            <a:schemeClr val="dk1"/>
                          </a:solidFill>
                          <a:effectLst/>
                          <a:latin typeface="Arial" panose="020B0604020202020204" pitchFamily="34" charset="0"/>
                          <a:ea typeface="+mn-ea"/>
                          <a:cs typeface="Arial" panose="020B0604020202020204" pitchFamily="34" charset="0"/>
                        </a:rPr>
                        <a:t> El Secretario Técnico firmará digitalmente la hoja o folio membretado de Legalización con los documentos adjuntos o, en su caso, comunicará al profesional que la actuación profesional ha sido recomendada.  </a:t>
                      </a:r>
                    </a:p>
                    <a:p>
                      <a:pPr algn="just"/>
                      <a:br>
                        <a:rPr lang="es-ES" sz="2000" dirty="0">
                          <a:effectLst/>
                          <a:latin typeface="Arial" panose="020B0604020202020204" pitchFamily="34" charset="0"/>
                          <a:cs typeface="Arial" panose="020B0604020202020204" pitchFamily="34" charset="0"/>
                        </a:rPr>
                      </a:br>
                      <a:endParaRPr lang="es-ES" sz="2000" dirty="0">
                        <a:effectLst/>
                        <a:latin typeface="Arial" panose="020B0604020202020204" pitchFamily="34" charset="0"/>
                        <a:cs typeface="Arial" panose="020B0604020202020204" pitchFamily="34" charset="0"/>
                      </a:endParaRPr>
                    </a:p>
                    <a:p>
                      <a:pPr algn="just"/>
                      <a:r>
                        <a:rPr lang="es-ES" sz="2000" b="1" dirty="0">
                          <a:effectLst/>
                          <a:latin typeface="Arial" panose="020B0604020202020204" pitchFamily="34" charset="0"/>
                          <a:cs typeface="Arial" panose="020B0604020202020204" pitchFamily="34" charset="0"/>
                        </a:rPr>
                        <a:t>Paso 7:</a:t>
                      </a:r>
                      <a:r>
                        <a:rPr lang="es-ES" sz="2000" dirty="0">
                          <a:effectLst/>
                          <a:latin typeface="Arial" panose="020B0604020202020204" pitchFamily="34" charset="0"/>
                          <a:cs typeface="Arial" panose="020B0604020202020204" pitchFamily="34" charset="0"/>
                        </a:rPr>
                        <a:t> La hoja o folio membretado de Legalización firmada se remitirá al profesional mediante respuesta al correo electrónico recibido.  </a:t>
                      </a:r>
                      <a:r>
                        <a:rPr lang="es-ES" sz="2000" kern="1200" dirty="0">
                          <a:solidFill>
                            <a:schemeClr val="dk1"/>
                          </a:solidFill>
                          <a:effectLst/>
                          <a:latin typeface="Arial" panose="020B0604020202020204" pitchFamily="34" charset="0"/>
                          <a:ea typeface="+mn-ea"/>
                          <a:cs typeface="Arial" panose="020B0604020202020204" pitchFamily="34" charset="0"/>
                        </a:rPr>
                        <a:t> </a:t>
                      </a:r>
                    </a:p>
                    <a:p>
                      <a:pPr algn="just"/>
                      <a:endParaRPr lang="es-ES" sz="2000" b="1" kern="1200" dirty="0">
                        <a:solidFill>
                          <a:schemeClr val="dk1"/>
                        </a:solidFill>
                        <a:effectLst/>
                        <a:latin typeface="Arial" panose="020B0604020202020204" pitchFamily="34" charset="0"/>
                        <a:ea typeface="+mn-ea"/>
                        <a:cs typeface="Arial" panose="020B0604020202020204" pitchFamily="34" charset="0"/>
                      </a:endParaRPr>
                    </a:p>
                    <a:p>
                      <a:pPr algn="just"/>
                      <a:endParaRPr lang="es-ES" sz="2000" b="1" kern="1200" dirty="0">
                        <a:solidFill>
                          <a:schemeClr val="dk1"/>
                        </a:solidFill>
                        <a:effectLst/>
                        <a:latin typeface="Arial" panose="020B0604020202020204" pitchFamily="34" charset="0"/>
                        <a:ea typeface="+mn-ea"/>
                        <a:cs typeface="Arial" panose="020B0604020202020204" pitchFamily="34" charset="0"/>
                      </a:endParaRPr>
                    </a:p>
                    <a:p>
                      <a:pPr algn="just"/>
                      <a:r>
                        <a:rPr lang="es-ES" sz="2000" b="1" kern="1200" dirty="0">
                          <a:solidFill>
                            <a:schemeClr val="dk1"/>
                          </a:solidFill>
                          <a:effectLst/>
                          <a:latin typeface="Arial" panose="020B0604020202020204" pitchFamily="34" charset="0"/>
                          <a:ea typeface="+mn-ea"/>
                          <a:cs typeface="Arial" panose="020B0604020202020204" pitchFamily="34" charset="0"/>
                        </a:rPr>
                        <a:t>Paso 8:</a:t>
                      </a:r>
                      <a:r>
                        <a:rPr lang="es-ES" sz="2000" kern="1200" dirty="0">
                          <a:solidFill>
                            <a:schemeClr val="dk1"/>
                          </a:solidFill>
                          <a:effectLst/>
                          <a:latin typeface="Arial" panose="020B0604020202020204" pitchFamily="34" charset="0"/>
                          <a:ea typeface="+mn-ea"/>
                          <a:cs typeface="Arial" panose="020B0604020202020204" pitchFamily="34" charset="0"/>
                        </a:rPr>
                        <a:t> Oportunamente la administración remitirá el comprobante electrónico por el pago recibido. </a:t>
                      </a:r>
                    </a:p>
                    <a:p>
                      <a:r>
                        <a:rPr lang="es-ES" sz="2000" kern="1200" dirty="0">
                          <a:solidFill>
                            <a:schemeClr val="dk1"/>
                          </a:solidFill>
                          <a:effectLst/>
                          <a:latin typeface="Arial" panose="020B0604020202020204" pitchFamily="34" charset="0"/>
                          <a:ea typeface="+mn-ea"/>
                          <a:cs typeface="Arial" panose="020B0604020202020204" pitchFamily="34" charset="0"/>
                        </a:rPr>
                        <a:t> </a:t>
                      </a: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308588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0808DF1F-7B76-4143-AE42-58C6DFA3879D}"/>
              </a:ext>
            </a:extLst>
          </p:cNvPr>
          <p:cNvGraphicFramePr>
            <a:graphicFrameLocks noGrp="1"/>
          </p:cNvGraphicFramePr>
          <p:nvPr>
            <p:extLst>
              <p:ext uri="{D42A27DB-BD31-4B8C-83A1-F6EECF244321}">
                <p14:modId xmlns:p14="http://schemas.microsoft.com/office/powerpoint/2010/main" val="4145106423"/>
              </p:ext>
            </p:extLst>
          </p:nvPr>
        </p:nvGraphicFramePr>
        <p:xfrm>
          <a:off x="1045029" y="634482"/>
          <a:ext cx="9405257" cy="5765569"/>
        </p:xfrm>
        <a:graphic>
          <a:graphicData uri="http://schemas.openxmlformats.org/drawingml/2006/table">
            <a:tbl>
              <a:tblPr firstRow="1" bandRow="1">
                <a:tableStyleId>{5C22544A-7EE6-4342-B048-85BDC9FD1C3A}</a:tableStyleId>
              </a:tblPr>
              <a:tblGrid>
                <a:gridCol w="9405257">
                  <a:extLst>
                    <a:ext uri="{9D8B030D-6E8A-4147-A177-3AD203B41FA5}">
                      <a16:colId xmlns:a16="http://schemas.microsoft.com/office/drawing/2014/main" val="256714924"/>
                    </a:ext>
                  </a:extLst>
                </a:gridCol>
              </a:tblGrid>
              <a:tr h="530535">
                <a:tc>
                  <a:txBody>
                    <a:bodyPr/>
                    <a:lstStyle/>
                    <a:p>
                      <a:pPr algn="ctr"/>
                      <a:r>
                        <a:rPr lang="es-ES_tradnl" altLang="es-ES" sz="3000" b="1" dirty="0">
                          <a:solidFill>
                            <a:schemeClr val="tx1"/>
                          </a:solidFill>
                          <a:latin typeface="Arial "/>
                          <a:cs typeface="Arial" panose="020B0604020202020204" pitchFamily="34" charset="0"/>
                        </a:rPr>
                        <a:t>Reglamento R.G. 1022</a:t>
                      </a:r>
                      <a:endParaRPr lang="es-ES" sz="3000" b="1" dirty="0">
                        <a:solidFill>
                          <a:schemeClr val="tx1"/>
                        </a:solidFill>
                        <a:latin typeface="Arial "/>
                      </a:endParaRPr>
                    </a:p>
                  </a:txBody>
                  <a:tcPr/>
                </a:tc>
                <a:extLst>
                  <a:ext uri="{0D108BD9-81ED-4DB2-BD59-A6C34878D82A}">
                    <a16:rowId xmlns:a16="http://schemas.microsoft.com/office/drawing/2014/main" val="2945704819"/>
                  </a:ext>
                </a:extLst>
              </a:tr>
              <a:tr h="5216929">
                <a:tc>
                  <a:txBody>
                    <a:bodyPr/>
                    <a:lstStyle/>
                    <a:p>
                      <a:pPr algn="ctr">
                        <a:buFontTx/>
                        <a:buNone/>
                      </a:pPr>
                      <a:r>
                        <a:rPr lang="es-ES" altLang="es-ES" sz="2200" b="1" dirty="0">
                          <a:latin typeface="Arial" panose="020B0604020202020204" pitchFamily="34" charset="0"/>
                          <a:cs typeface="Arial" panose="020B0604020202020204" pitchFamily="34" charset="0"/>
                        </a:rPr>
                        <a:t>RESOLUCION GENERAL </a:t>
                      </a:r>
                      <a:r>
                        <a:rPr lang="es-ES" altLang="es-ES" sz="2200" b="1" dirty="0" err="1">
                          <a:latin typeface="Arial" panose="020B0604020202020204" pitchFamily="34" charset="0"/>
                          <a:cs typeface="Arial" panose="020B0604020202020204" pitchFamily="34" charset="0"/>
                        </a:rPr>
                        <a:t>Nº</a:t>
                      </a:r>
                      <a:r>
                        <a:rPr lang="es-ES" altLang="es-ES" sz="2200" b="1" dirty="0">
                          <a:latin typeface="Arial" panose="020B0604020202020204" pitchFamily="34" charset="0"/>
                          <a:cs typeface="Arial" panose="020B0604020202020204" pitchFamily="34" charset="0"/>
                        </a:rPr>
                        <a:t> 1022</a:t>
                      </a:r>
                    </a:p>
                    <a:p>
                      <a:pPr algn="r">
                        <a:buFontTx/>
                        <a:buNone/>
                      </a:pPr>
                      <a:r>
                        <a:rPr lang="es-ES" altLang="es-ES" sz="2200" dirty="0">
                          <a:latin typeface="Arial" panose="020B0604020202020204" pitchFamily="34" charset="0"/>
                          <a:cs typeface="Arial" panose="020B0604020202020204" pitchFamily="34" charset="0"/>
                        </a:rPr>
                        <a:t>Salta, 24  de Marzo de 1.997</a:t>
                      </a:r>
                      <a:r>
                        <a:rPr lang="es-ES" altLang="es-ES" sz="2200" b="1" dirty="0">
                          <a:latin typeface="Arial" panose="020B0604020202020204" pitchFamily="34" charset="0"/>
                          <a:cs typeface="Arial" panose="020B0604020202020204" pitchFamily="34" charset="0"/>
                        </a:rPr>
                        <a:t> </a:t>
                      </a:r>
                      <a:endParaRPr lang="es-ES" altLang="es-ES" sz="2200" b="1" u="sng" dirty="0">
                        <a:latin typeface="Arial" panose="020B0604020202020204" pitchFamily="34" charset="0"/>
                        <a:cs typeface="Arial" panose="020B0604020202020204" pitchFamily="34" charset="0"/>
                      </a:endParaRPr>
                    </a:p>
                    <a:p>
                      <a:pPr>
                        <a:buFontTx/>
                        <a:buNone/>
                      </a:pPr>
                      <a:r>
                        <a:rPr lang="es-ES" altLang="es-ES" sz="2200" dirty="0">
                          <a:latin typeface="Arial" panose="020B0604020202020204" pitchFamily="34" charset="0"/>
                          <a:cs typeface="Arial" panose="020B0604020202020204" pitchFamily="34" charset="0"/>
                        </a:rPr>
                        <a:t>VISTO:</a:t>
                      </a:r>
                      <a:endParaRPr lang="es-ES" altLang="es-ES" sz="2200" b="1" u="sng" dirty="0">
                        <a:latin typeface="Arial" panose="020B0604020202020204" pitchFamily="34" charset="0"/>
                        <a:cs typeface="Arial" panose="020B0604020202020204" pitchFamily="34" charset="0"/>
                      </a:endParaRPr>
                    </a:p>
                    <a:p>
                      <a:pPr algn="just">
                        <a:buFontTx/>
                        <a:buNone/>
                      </a:pPr>
                      <a:r>
                        <a:rPr lang="es-ES" altLang="es-ES" sz="2200" dirty="0">
                          <a:latin typeface="Arial" panose="020B0604020202020204" pitchFamily="34" charset="0"/>
                          <a:cs typeface="Arial" panose="020B0604020202020204" pitchFamily="34" charset="0"/>
                        </a:rPr>
                        <a:t>    Las funciones otorgadas por la Ley </a:t>
                      </a:r>
                      <a:r>
                        <a:rPr lang="es-ES" altLang="es-ES" sz="2200" dirty="0" err="1">
                          <a:latin typeface="Arial" panose="020B0604020202020204" pitchFamily="34" charset="0"/>
                          <a:cs typeface="Arial" panose="020B0604020202020204" pitchFamily="34" charset="0"/>
                        </a:rPr>
                        <a:t>Nº</a:t>
                      </a:r>
                      <a:r>
                        <a:rPr lang="es-ES" altLang="es-ES" sz="2200" dirty="0">
                          <a:latin typeface="Arial" panose="020B0604020202020204" pitchFamily="34" charset="0"/>
                          <a:cs typeface="Arial" panose="020B0604020202020204" pitchFamily="34" charset="0"/>
                        </a:rPr>
                        <a:t> 6.576 del 22 de Diciembre de 1.989 al Consejo Profesional de Ciencias Económicas de Salta, dentro de su respectiva jurisdicción, y las </a:t>
                      </a:r>
                      <a:r>
                        <a:rPr lang="es-ES" altLang="es-ES" sz="2200"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facultades del Consejo Directivo para ordenar y reglamentar lo referente a la certificación de firmas y el control de certificaciones e informes profesionales</a:t>
                      </a:r>
                      <a:r>
                        <a:rPr lang="es-ES" altLang="es-ES" sz="2200" dirty="0">
                          <a:latin typeface="Arial" panose="020B0604020202020204" pitchFamily="34" charset="0"/>
                          <a:cs typeface="Arial" panose="020B0604020202020204" pitchFamily="34" charset="0"/>
                        </a:rPr>
                        <a:t>; y</a:t>
                      </a:r>
                    </a:p>
                    <a:p>
                      <a:pPr algn="just">
                        <a:buFontTx/>
                        <a:buNone/>
                      </a:pPr>
                      <a:endParaRPr lang="es-ES" altLang="es-ES" sz="2200" dirty="0">
                        <a:latin typeface="Arial" panose="020B0604020202020204" pitchFamily="34" charset="0"/>
                        <a:cs typeface="Arial" panose="020B0604020202020204" pitchFamily="34" charset="0"/>
                      </a:endParaRPr>
                    </a:p>
                    <a:p>
                      <a:pPr>
                        <a:buFontTx/>
                        <a:buNone/>
                      </a:pPr>
                      <a:r>
                        <a:rPr lang="es-ES" altLang="es-ES" sz="2200" dirty="0">
                          <a:latin typeface="Arial" panose="020B0604020202020204" pitchFamily="34" charset="0"/>
                          <a:cs typeface="Arial" panose="020B0604020202020204" pitchFamily="34" charset="0"/>
                        </a:rPr>
                        <a:t>CONSIDERANDO:</a:t>
                      </a:r>
                    </a:p>
                    <a:p>
                      <a:pPr algn="just"/>
                      <a:endParaRPr lang="es-ES" altLang="es-ES"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altLang="es-ES" sz="2200" dirty="0">
                          <a:latin typeface="Arial" panose="020B0604020202020204" pitchFamily="34" charset="0"/>
                          <a:cs typeface="Arial" panose="020B0604020202020204" pitchFamily="34" charset="0"/>
                        </a:rPr>
                        <a:t>Que existe la necesidad de reunir las normas existentes, y en su caso, establecer nuevas normas, en materia de uso y certificación o autenticación de firmas y control formal de actuaciones profesionales, integrando en un solo cuerpo  los procedimientos de aplicación; </a:t>
                      </a:r>
                      <a:endParaRPr lang="es-ES" b="1" dirty="0">
                        <a:latin typeface="Arial "/>
                      </a:endParaRPr>
                    </a:p>
                  </a:txBody>
                  <a:tcPr/>
                </a:tc>
                <a:extLst>
                  <a:ext uri="{0D108BD9-81ED-4DB2-BD59-A6C34878D82A}">
                    <a16:rowId xmlns:a16="http://schemas.microsoft.com/office/drawing/2014/main" val="2926301032"/>
                  </a:ext>
                </a:extLst>
              </a:tr>
            </a:tbl>
          </a:graphicData>
        </a:graphic>
      </p:graphicFrame>
    </p:spTree>
    <p:extLst>
      <p:ext uri="{BB962C8B-B14F-4D97-AF65-F5344CB8AC3E}">
        <p14:creationId xmlns:p14="http://schemas.microsoft.com/office/powerpoint/2010/main" val="40416324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2379096345"/>
              </p:ext>
            </p:extLst>
          </p:nvPr>
        </p:nvGraphicFramePr>
        <p:xfrm>
          <a:off x="1069676" y="629730"/>
          <a:ext cx="9402792" cy="6050027"/>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11815">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169608">
                <a:tc>
                  <a:txBody>
                    <a:bodyPr/>
                    <a:lstStyle/>
                    <a:p>
                      <a:pPr algn="ctr"/>
                      <a:r>
                        <a:rPr lang="es-AR" sz="2000" kern="1200" dirty="0">
                          <a:solidFill>
                            <a:schemeClr val="dk1"/>
                          </a:solidFill>
                          <a:effectLst/>
                          <a:latin typeface="Arial" panose="020B0604020202020204" pitchFamily="34" charset="0"/>
                          <a:ea typeface="+mn-ea"/>
                          <a:cs typeface="Arial" panose="020B0604020202020204" pitchFamily="34" charset="0"/>
                        </a:rPr>
                        <a:t>Declaración Jurada de Profesional en Ciencias Económicas </a:t>
                      </a:r>
                    </a:p>
                    <a:p>
                      <a:pPr algn="ctr"/>
                      <a:r>
                        <a:rPr lang="es-AR" sz="2000" kern="1200" dirty="0">
                          <a:solidFill>
                            <a:schemeClr val="dk1"/>
                          </a:solidFill>
                          <a:effectLst/>
                          <a:latin typeface="Arial" panose="020B0604020202020204" pitchFamily="34" charset="0"/>
                          <a:ea typeface="+mn-ea"/>
                          <a:cs typeface="Arial" panose="020B0604020202020204" pitchFamily="34" charset="0"/>
                        </a:rPr>
                        <a:t>para Legalización de manera alternativa por Decreto Nacional </a:t>
                      </a:r>
                      <a:r>
                        <a:rPr lang="es-AR" sz="2000" kern="1200" dirty="0" err="1">
                          <a:solidFill>
                            <a:schemeClr val="dk1"/>
                          </a:solidFill>
                          <a:effectLst/>
                          <a:latin typeface="Arial" panose="020B0604020202020204" pitchFamily="34" charset="0"/>
                          <a:ea typeface="+mn-ea"/>
                          <a:cs typeface="Arial" panose="020B0604020202020204" pitchFamily="34" charset="0"/>
                        </a:rPr>
                        <a:t>N°</a:t>
                      </a:r>
                      <a:r>
                        <a:rPr lang="es-AR" sz="2000" kern="1200" dirty="0">
                          <a:solidFill>
                            <a:schemeClr val="dk1"/>
                          </a:solidFill>
                          <a:effectLst/>
                          <a:latin typeface="Arial" panose="020B0604020202020204" pitchFamily="34" charset="0"/>
                          <a:ea typeface="+mn-ea"/>
                          <a:cs typeface="Arial" panose="020B0604020202020204" pitchFamily="34" charset="0"/>
                        </a:rPr>
                        <a:t> 297/2020 y demás medidas que extiendan el aislamiento social, preventivo y obligatorio.</a:t>
                      </a:r>
                      <a:endParaRPr lang="es-ES" sz="2000" kern="1200" dirty="0">
                        <a:solidFill>
                          <a:schemeClr val="dk1"/>
                        </a:solidFill>
                        <a:effectLst/>
                        <a:latin typeface="Arial" panose="020B0604020202020204" pitchFamily="34" charset="0"/>
                        <a:ea typeface="+mn-ea"/>
                        <a:cs typeface="Arial" panose="020B0604020202020204" pitchFamily="34" charset="0"/>
                      </a:endParaRPr>
                    </a:p>
                    <a:p>
                      <a:pPr algn="l"/>
                      <a:r>
                        <a:rPr lang="es-AR" sz="2000" kern="1200" dirty="0">
                          <a:solidFill>
                            <a:schemeClr val="dk1"/>
                          </a:solidFill>
                          <a:effectLst/>
                          <a:latin typeface="Arial" panose="020B0604020202020204" pitchFamily="34" charset="0"/>
                          <a:ea typeface="+mn-ea"/>
                          <a:cs typeface="Arial" panose="020B0604020202020204" pitchFamily="34" charset="0"/>
                        </a:rPr>
                        <a:t> </a:t>
                      </a:r>
                      <a:endParaRPr lang="es-ES" sz="2000" kern="1200" dirty="0">
                        <a:solidFill>
                          <a:schemeClr val="dk1"/>
                        </a:solidFill>
                        <a:effectLst/>
                        <a:latin typeface="Arial" panose="020B0604020202020204" pitchFamily="34" charset="0"/>
                        <a:ea typeface="+mn-ea"/>
                        <a:cs typeface="Arial" panose="020B0604020202020204" pitchFamily="34" charset="0"/>
                      </a:endParaRPr>
                    </a:p>
                    <a:p>
                      <a:pPr algn="l"/>
                      <a:r>
                        <a:rPr lang="es-AR" sz="2000" kern="1200" dirty="0">
                          <a:solidFill>
                            <a:schemeClr val="dk1"/>
                          </a:solidFill>
                          <a:effectLst/>
                          <a:latin typeface="Arial" panose="020B0604020202020204" pitchFamily="34" charset="0"/>
                          <a:ea typeface="+mn-ea"/>
                          <a:cs typeface="Arial" panose="020B0604020202020204" pitchFamily="34" charset="0"/>
                        </a:rPr>
                        <a:t>(nombre y apellido del profesional), matrícula …tomo… folio… Declara bajo juramento que responde por la veracidad de su firma en el documento escaneado que remite en formato PDF  al Consejo Profesional de Ciencias Económicas de Salta desde la casilla de correo electrónico que se encuentra declarada por el profesional ante el mismo, y manifiesta que asume total responsabilidad por las consecuencias legales que esta modalidad excepcional podría acarrear, al no contar el profesional con firma digital, entendiendo que la intervención del Consejo Profesional de Ciencias Económicas de Salta, se limita a verificar su situación de matrícula y el cotejo del documento adjunto, sin comprender su firma ológrafa escaneada, hasta tanto dure la medida de aislamiento social obligatorio.( art 5 Decreto 297/2020). </a:t>
                      </a:r>
                      <a:endParaRPr lang="es-ES" sz="2000" kern="1200" dirty="0">
                        <a:solidFill>
                          <a:schemeClr val="dk1"/>
                        </a:solidFill>
                        <a:effectLst/>
                        <a:latin typeface="Arial" panose="020B0604020202020204" pitchFamily="34" charset="0"/>
                        <a:ea typeface="+mn-ea"/>
                        <a:cs typeface="Arial" panose="020B0604020202020204" pitchFamily="34" charset="0"/>
                      </a:endParaRPr>
                    </a:p>
                    <a:p>
                      <a:pPr algn="l"/>
                      <a:r>
                        <a:rPr lang="es-AR" sz="2000" kern="1200" dirty="0">
                          <a:solidFill>
                            <a:schemeClr val="dk1"/>
                          </a:solidFill>
                          <a:effectLst/>
                          <a:latin typeface="Arial" panose="020B0604020202020204" pitchFamily="34" charset="0"/>
                          <a:ea typeface="+mn-ea"/>
                          <a:cs typeface="Arial" panose="020B0604020202020204" pitchFamily="34" charset="0"/>
                        </a:rPr>
                        <a:t> </a:t>
                      </a:r>
                      <a:endParaRPr lang="es-ES" sz="2000" kern="1200" dirty="0">
                        <a:solidFill>
                          <a:schemeClr val="dk1"/>
                        </a:solidFill>
                        <a:effectLst/>
                        <a:latin typeface="Arial" panose="020B0604020202020204" pitchFamily="34" charset="0"/>
                        <a:ea typeface="+mn-ea"/>
                        <a:cs typeface="Arial" panose="020B0604020202020204" pitchFamily="34" charset="0"/>
                      </a:endParaRPr>
                    </a:p>
                    <a:p>
                      <a:pPr algn="l"/>
                      <a:r>
                        <a:rPr lang="es-AR" sz="2000" kern="1200" dirty="0">
                          <a:solidFill>
                            <a:schemeClr val="dk1"/>
                          </a:solidFill>
                          <a:effectLst/>
                          <a:latin typeface="Arial" panose="020B0604020202020204" pitchFamily="34" charset="0"/>
                          <a:ea typeface="+mn-ea"/>
                          <a:cs typeface="Arial" panose="020B0604020202020204" pitchFamily="34" charset="0"/>
                        </a:rPr>
                        <a:t>Lugar y fecha </a:t>
                      </a:r>
                      <a:endParaRPr lang="es-ES" sz="2000" kern="1200" dirty="0">
                        <a:solidFill>
                          <a:schemeClr val="dk1"/>
                        </a:solidFill>
                        <a:effectLst/>
                        <a:latin typeface="Arial" panose="020B0604020202020204" pitchFamily="34" charset="0"/>
                        <a:ea typeface="+mn-ea"/>
                        <a:cs typeface="Arial" panose="020B0604020202020204" pitchFamily="34" charset="0"/>
                      </a:endParaRPr>
                    </a:p>
                    <a:p>
                      <a:pPr indent="-6350" algn="just">
                        <a:lnSpc>
                          <a:spcPct val="110000"/>
                        </a:lnSpc>
                        <a:spcAft>
                          <a:spcPts val="770"/>
                        </a:spcAft>
                      </a:pPr>
                      <a:endParaRPr lang="es-ES" sz="1500"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spTree>
    <p:extLst>
      <p:ext uri="{BB962C8B-B14F-4D97-AF65-F5344CB8AC3E}">
        <p14:creationId xmlns:p14="http://schemas.microsoft.com/office/powerpoint/2010/main" val="2917952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3039948703"/>
              </p:ext>
            </p:extLst>
          </p:nvPr>
        </p:nvGraphicFramePr>
        <p:xfrm>
          <a:off x="1069676" y="629730"/>
          <a:ext cx="9402792" cy="6143013"/>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35388">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597992">
                <a:tc>
                  <a:txBody>
                    <a:bodyPr/>
                    <a:lstStyle/>
                    <a:p>
                      <a:pPr marL="6350" indent="-6350" algn="ctr">
                        <a:lnSpc>
                          <a:spcPct val="106000"/>
                        </a:lnSpc>
                        <a:spcAft>
                          <a:spcPts val="720"/>
                        </a:spcAft>
                      </a:pPr>
                      <a:r>
                        <a:rPr lang="es-ES" sz="2000" b="1" u="none"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PROCEDIMIENTO ALTERNATIVO</a:t>
                      </a:r>
                      <a:r>
                        <a:rPr lang="es-ES" sz="2000" b="1" u="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1" u="none"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LEGALIZACION DIGITAL </a:t>
                      </a:r>
                      <a:endParaRPr lang="es-ES" sz="2000" u="none" dirty="0">
                        <a:solidFill>
                          <a:schemeClr val="tx1"/>
                        </a:solidFill>
                        <a:effectLst/>
                        <a:latin typeface="Arial "/>
                      </a:endParaRPr>
                    </a:p>
                  </a:txBody>
                  <a:tcPr/>
                </a:tc>
                <a:extLst>
                  <a:ext uri="{0D108BD9-81ED-4DB2-BD59-A6C34878D82A}">
                    <a16:rowId xmlns:a16="http://schemas.microsoft.com/office/drawing/2014/main" val="780200893"/>
                  </a:ext>
                </a:extLst>
              </a:tr>
            </a:tbl>
          </a:graphicData>
        </a:graphic>
      </p:graphicFrame>
      <p:pic>
        <p:nvPicPr>
          <p:cNvPr id="3" name="Imagen 2">
            <a:extLst>
              <a:ext uri="{FF2B5EF4-FFF2-40B4-BE49-F238E27FC236}">
                <a16:creationId xmlns:a16="http://schemas.microsoft.com/office/drawing/2014/main" id="{CD4C5512-6324-4AFD-BF1B-8EF3C535F32D}"/>
              </a:ext>
            </a:extLst>
          </p:cNvPr>
          <p:cNvPicPr>
            <a:picLocks noChangeAspect="1"/>
          </p:cNvPicPr>
          <p:nvPr/>
        </p:nvPicPr>
        <p:blipFill>
          <a:blip r:embed="rId2"/>
          <a:stretch>
            <a:fillRect/>
          </a:stretch>
        </p:blipFill>
        <p:spPr>
          <a:xfrm>
            <a:off x="1212193" y="1527267"/>
            <a:ext cx="9156757" cy="5245476"/>
          </a:xfrm>
          <a:prstGeom prst="rect">
            <a:avLst/>
          </a:prstGeom>
        </p:spPr>
      </p:pic>
    </p:spTree>
    <p:extLst>
      <p:ext uri="{BB962C8B-B14F-4D97-AF65-F5344CB8AC3E}">
        <p14:creationId xmlns:p14="http://schemas.microsoft.com/office/powerpoint/2010/main" val="667453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1495281303"/>
              </p:ext>
            </p:extLst>
          </p:nvPr>
        </p:nvGraphicFramePr>
        <p:xfrm>
          <a:off x="1069676" y="629730"/>
          <a:ext cx="9402792" cy="6143013"/>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35388">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597992">
                <a:tc>
                  <a:txBody>
                    <a:bodyPr/>
                    <a:lstStyle/>
                    <a:p>
                      <a:pPr marL="6350" indent="-6350" algn="ctr">
                        <a:lnSpc>
                          <a:spcPct val="106000"/>
                        </a:lnSpc>
                        <a:spcAft>
                          <a:spcPts val="720"/>
                        </a:spcAft>
                      </a:pPr>
                      <a:r>
                        <a:rPr lang="es-ES" sz="2000" b="1" u="none"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PROCEDIMIENTO ALTERNATIVO</a:t>
                      </a:r>
                    </a:p>
                    <a:p>
                      <a:pPr marL="6350" indent="-6350" algn="ctr">
                        <a:lnSpc>
                          <a:spcPct val="106000"/>
                        </a:lnSpc>
                        <a:spcAft>
                          <a:spcPts val="720"/>
                        </a:spcAft>
                      </a:pPr>
                      <a:endParaRPr lang="es-ES" sz="2000" u="none" dirty="0">
                        <a:solidFill>
                          <a:schemeClr val="tx1"/>
                        </a:solidFill>
                        <a:effectLst/>
                        <a:latin typeface="Arial "/>
                      </a:endParaRPr>
                    </a:p>
                  </a:txBody>
                  <a:tcPr/>
                </a:tc>
                <a:extLst>
                  <a:ext uri="{0D108BD9-81ED-4DB2-BD59-A6C34878D82A}">
                    <a16:rowId xmlns:a16="http://schemas.microsoft.com/office/drawing/2014/main" val="780200893"/>
                  </a:ext>
                </a:extLst>
              </a:tr>
            </a:tbl>
          </a:graphicData>
        </a:graphic>
      </p:graphicFrame>
      <p:pic>
        <p:nvPicPr>
          <p:cNvPr id="3" name="Imagen 2">
            <a:extLst>
              <a:ext uri="{FF2B5EF4-FFF2-40B4-BE49-F238E27FC236}">
                <a16:creationId xmlns:a16="http://schemas.microsoft.com/office/drawing/2014/main" id="{AFDA1A17-D386-46A2-A883-257CA90DBDA2}"/>
              </a:ext>
            </a:extLst>
          </p:cNvPr>
          <p:cNvPicPr>
            <a:picLocks noChangeAspect="1"/>
          </p:cNvPicPr>
          <p:nvPr/>
        </p:nvPicPr>
        <p:blipFill>
          <a:blip r:embed="rId2"/>
          <a:stretch>
            <a:fillRect/>
          </a:stretch>
        </p:blipFill>
        <p:spPr>
          <a:xfrm>
            <a:off x="3379694" y="1520713"/>
            <a:ext cx="4913850" cy="5175922"/>
          </a:xfrm>
          <a:prstGeom prst="rect">
            <a:avLst/>
          </a:prstGeom>
        </p:spPr>
      </p:pic>
    </p:spTree>
    <p:extLst>
      <p:ext uri="{BB962C8B-B14F-4D97-AF65-F5344CB8AC3E}">
        <p14:creationId xmlns:p14="http://schemas.microsoft.com/office/powerpoint/2010/main" val="1365170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ACA295D-27F6-4094-A651-55D07B4E6231}"/>
              </a:ext>
            </a:extLst>
          </p:cNvPr>
          <p:cNvGraphicFramePr>
            <a:graphicFrameLocks noGrp="1"/>
          </p:cNvGraphicFramePr>
          <p:nvPr>
            <p:extLst>
              <p:ext uri="{D42A27DB-BD31-4B8C-83A1-F6EECF244321}">
                <p14:modId xmlns:p14="http://schemas.microsoft.com/office/powerpoint/2010/main" val="992135737"/>
              </p:ext>
            </p:extLst>
          </p:nvPr>
        </p:nvGraphicFramePr>
        <p:xfrm>
          <a:off x="1069676" y="629730"/>
          <a:ext cx="9402792" cy="6143013"/>
        </p:xfrm>
        <a:graphic>
          <a:graphicData uri="http://schemas.openxmlformats.org/drawingml/2006/table">
            <a:tbl>
              <a:tblPr firstRow="1" bandRow="1">
                <a:tableStyleId>{5C22544A-7EE6-4342-B048-85BDC9FD1C3A}</a:tableStyleId>
              </a:tblPr>
              <a:tblGrid>
                <a:gridCol w="9402792">
                  <a:extLst>
                    <a:ext uri="{9D8B030D-6E8A-4147-A177-3AD203B41FA5}">
                      <a16:colId xmlns:a16="http://schemas.microsoft.com/office/drawing/2014/main" val="1730663989"/>
                    </a:ext>
                  </a:extLst>
                </a:gridCol>
              </a:tblGrid>
              <a:tr h="535388">
                <a:tc>
                  <a:txBody>
                    <a:bodyPr/>
                    <a:lstStyle/>
                    <a:p>
                      <a:pPr algn="ctr">
                        <a:lnSpc>
                          <a:spcPct val="107000"/>
                        </a:lnSpc>
                        <a:spcAft>
                          <a:spcPts val="800"/>
                        </a:spcAft>
                        <a:tabLst>
                          <a:tab pos="4253865" algn="ctr"/>
                        </a:tabLst>
                      </a:pPr>
                      <a:r>
                        <a:rPr lang="es-ES" sz="3000" dirty="0">
                          <a:solidFill>
                            <a:schemeClr val="tx1"/>
                          </a:solidFill>
                          <a:effectLst/>
                          <a:latin typeface="Arial "/>
                          <a:ea typeface="Trebuchet MS" panose="020B0603020202020204" pitchFamily="34" charset="0"/>
                          <a:cs typeface="Trebuchet MS" panose="020B0603020202020204" pitchFamily="34" charset="0"/>
                        </a:rPr>
                        <a:t>LEGALIZACION DIGITAL CPCE DE SALTA</a:t>
                      </a:r>
                      <a:endParaRPr lang="es-ES" sz="3000" dirty="0">
                        <a:solidFill>
                          <a:schemeClr val="tx1"/>
                        </a:solidFill>
                        <a:effectLst/>
                        <a:latin typeface="Arial "/>
                        <a:ea typeface="Calibri" panose="020F0502020204030204" pitchFamily="34" charset="0"/>
                      </a:endParaRPr>
                    </a:p>
                  </a:txBody>
                  <a:tcPr/>
                </a:tc>
                <a:extLst>
                  <a:ext uri="{0D108BD9-81ED-4DB2-BD59-A6C34878D82A}">
                    <a16:rowId xmlns:a16="http://schemas.microsoft.com/office/drawing/2014/main" val="166476796"/>
                  </a:ext>
                </a:extLst>
              </a:tr>
              <a:tr h="5597992">
                <a:tc>
                  <a:txBody>
                    <a:bodyPr/>
                    <a:lstStyle/>
                    <a:p>
                      <a:pPr indent="-6350" algn="ctr">
                        <a:lnSpc>
                          <a:spcPct val="100000"/>
                        </a:lnSpc>
                        <a:spcAft>
                          <a:spcPts val="770"/>
                        </a:spcAft>
                      </a:pPr>
                      <a:r>
                        <a:rPr lang="es-ES" sz="2000" b="1" dirty="0">
                          <a:solidFill>
                            <a:schemeClr val="tx1"/>
                          </a:solidFill>
                          <a:latin typeface="Arial "/>
                        </a:rPr>
                        <a:t>AFIP – PRECIOS DE TRANSFERENCIA</a:t>
                      </a:r>
                    </a:p>
                    <a:p>
                      <a:pPr indent="-6350" algn="l">
                        <a:lnSpc>
                          <a:spcPct val="110000"/>
                        </a:lnSpc>
                        <a:spcAft>
                          <a:spcPts val="770"/>
                        </a:spcAft>
                      </a:pPr>
                      <a:endParaRPr lang="es-ES" sz="2500" b="1" dirty="0">
                        <a:solidFill>
                          <a:schemeClr val="tx1"/>
                        </a:solidFill>
                        <a:latin typeface="Arial "/>
                      </a:endParaRPr>
                    </a:p>
                    <a:p>
                      <a:pPr indent="-6350" algn="l">
                        <a:lnSpc>
                          <a:spcPct val="110000"/>
                        </a:lnSpc>
                        <a:spcAft>
                          <a:spcPts val="770"/>
                        </a:spcAft>
                      </a:pPr>
                      <a:endParaRPr lang="es-ES" sz="2500" b="1" dirty="0">
                        <a:solidFill>
                          <a:schemeClr val="tx1"/>
                        </a:solidFill>
                        <a:latin typeface="Arial "/>
                      </a:endParaRPr>
                    </a:p>
                  </a:txBody>
                  <a:tcPr/>
                </a:tc>
                <a:extLst>
                  <a:ext uri="{0D108BD9-81ED-4DB2-BD59-A6C34878D82A}">
                    <a16:rowId xmlns:a16="http://schemas.microsoft.com/office/drawing/2014/main" val="780200893"/>
                  </a:ext>
                </a:extLst>
              </a:tr>
            </a:tbl>
          </a:graphicData>
        </a:graphic>
      </p:graphicFrame>
      <p:pic>
        <p:nvPicPr>
          <p:cNvPr id="2" name="Imagen 1">
            <a:extLst>
              <a:ext uri="{FF2B5EF4-FFF2-40B4-BE49-F238E27FC236}">
                <a16:creationId xmlns:a16="http://schemas.microsoft.com/office/drawing/2014/main" id="{B6593986-5056-4B97-BADD-127D3B5A5ABF}"/>
              </a:ext>
            </a:extLst>
          </p:cNvPr>
          <p:cNvPicPr>
            <a:picLocks noChangeAspect="1"/>
          </p:cNvPicPr>
          <p:nvPr/>
        </p:nvPicPr>
        <p:blipFill>
          <a:blip r:embed="rId2"/>
          <a:stretch>
            <a:fillRect/>
          </a:stretch>
        </p:blipFill>
        <p:spPr>
          <a:xfrm>
            <a:off x="3406588" y="1506070"/>
            <a:ext cx="4612628" cy="5205312"/>
          </a:xfrm>
          <a:prstGeom prst="rect">
            <a:avLst/>
          </a:prstGeom>
        </p:spPr>
      </p:pic>
    </p:spTree>
    <p:extLst>
      <p:ext uri="{BB962C8B-B14F-4D97-AF65-F5344CB8AC3E}">
        <p14:creationId xmlns:p14="http://schemas.microsoft.com/office/powerpoint/2010/main" val="35296507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31C2EDB-198F-4DD8-93CA-BA2DBF577B9B}"/>
              </a:ext>
            </a:extLst>
          </p:cNvPr>
          <p:cNvGraphicFramePr>
            <a:graphicFrameLocks noGrp="1"/>
          </p:cNvGraphicFramePr>
          <p:nvPr>
            <p:extLst>
              <p:ext uri="{D42A27DB-BD31-4B8C-83A1-F6EECF244321}">
                <p14:modId xmlns:p14="http://schemas.microsoft.com/office/powerpoint/2010/main" val="1947613192"/>
              </p:ext>
            </p:extLst>
          </p:nvPr>
        </p:nvGraphicFramePr>
        <p:xfrm>
          <a:off x="1276710" y="405187"/>
          <a:ext cx="9096913" cy="6281801"/>
        </p:xfrm>
        <a:graphic>
          <a:graphicData uri="http://schemas.openxmlformats.org/drawingml/2006/table">
            <a:tbl>
              <a:tblPr firstRow="1" bandRow="1">
                <a:tableStyleId>{5C22544A-7EE6-4342-B048-85BDC9FD1C3A}</a:tableStyleId>
              </a:tblPr>
              <a:tblGrid>
                <a:gridCol w="1753873">
                  <a:extLst>
                    <a:ext uri="{9D8B030D-6E8A-4147-A177-3AD203B41FA5}">
                      <a16:colId xmlns:a16="http://schemas.microsoft.com/office/drawing/2014/main" val="1798074605"/>
                    </a:ext>
                  </a:extLst>
                </a:gridCol>
                <a:gridCol w="879566">
                  <a:extLst>
                    <a:ext uri="{9D8B030D-6E8A-4147-A177-3AD203B41FA5}">
                      <a16:colId xmlns:a16="http://schemas.microsoft.com/office/drawing/2014/main" val="2385079610"/>
                    </a:ext>
                  </a:extLst>
                </a:gridCol>
                <a:gridCol w="6463474">
                  <a:extLst>
                    <a:ext uri="{9D8B030D-6E8A-4147-A177-3AD203B41FA5}">
                      <a16:colId xmlns:a16="http://schemas.microsoft.com/office/drawing/2014/main" val="3705835048"/>
                    </a:ext>
                  </a:extLst>
                </a:gridCol>
              </a:tblGrid>
              <a:tr h="1200107">
                <a:tc gridSpan="3">
                  <a:txBody>
                    <a:bodyPr/>
                    <a:lstStyle/>
                    <a:p>
                      <a:pPr algn="ctr"/>
                      <a:r>
                        <a:rPr lang="es-ES" sz="2500" dirty="0">
                          <a:solidFill>
                            <a:schemeClr val="tx1"/>
                          </a:solidFill>
                          <a:latin typeface="Arial" panose="020B0604020202020204" pitchFamily="34" charset="0"/>
                          <a:cs typeface="Arial" panose="020B0604020202020204" pitchFamily="34" charset="0"/>
                        </a:rPr>
                        <a:t>LEGALIZACION DE ACTUACIONES </a:t>
                      </a:r>
                    </a:p>
                    <a:p>
                      <a:pPr algn="ctr"/>
                      <a:r>
                        <a:rPr lang="es-ES" sz="2500" dirty="0">
                          <a:solidFill>
                            <a:schemeClr val="tx1"/>
                          </a:solidFill>
                          <a:latin typeface="Arial" panose="020B0604020202020204" pitchFamily="34" charset="0"/>
                          <a:cs typeface="Arial" panose="020B0604020202020204" pitchFamily="34" charset="0"/>
                        </a:rPr>
                        <a:t>PROFESIONALES NORMAS EN VIGENCIA </a:t>
                      </a:r>
                    </a:p>
                    <a:p>
                      <a:pPr algn="ctr"/>
                      <a:r>
                        <a:rPr lang="es-ES" sz="2500" dirty="0">
                          <a:solidFill>
                            <a:schemeClr val="tx1"/>
                          </a:solidFill>
                          <a:latin typeface="Arial" panose="020B0604020202020204" pitchFamily="34" charset="0"/>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002351331"/>
                  </a:ext>
                </a:extLst>
              </a:tr>
              <a:tr h="563013">
                <a:tc rowSpan="6">
                  <a:txBody>
                    <a:bodyPr/>
                    <a:lstStyle/>
                    <a:p>
                      <a:pPr algn="ctr"/>
                      <a:endParaRPr lang="es-ES" sz="1500" b="1" dirty="0"/>
                    </a:p>
                    <a:p>
                      <a:pPr algn="ctr"/>
                      <a:endParaRPr lang="es-ES" sz="1500" b="1" dirty="0"/>
                    </a:p>
                    <a:p>
                      <a:pPr algn="ctr"/>
                      <a:endParaRPr lang="es-ES" sz="1500" b="1" dirty="0"/>
                    </a:p>
                    <a:p>
                      <a:pPr algn="ctr"/>
                      <a:endParaRPr lang="es-ES" sz="1500" b="1" dirty="0"/>
                    </a:p>
                    <a:p>
                      <a:pPr algn="ctr"/>
                      <a:endParaRPr lang="es-ES" sz="1500" b="1" dirty="0"/>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t>
                      </a:r>
                    </a:p>
                    <a:p>
                      <a:pPr algn="ctr"/>
                      <a:endParaRPr lang="es-ES" sz="1500" b="1" dirty="0"/>
                    </a:p>
                  </a:txBody>
                  <a:tcPr/>
                </a:tc>
                <a:tc>
                  <a:txBody>
                    <a:bodyPr/>
                    <a:lstStyle/>
                    <a:p>
                      <a:pPr algn="ctr"/>
                      <a:r>
                        <a:rPr lang="es-ES" sz="1700" b="1" dirty="0">
                          <a:latin typeface="Arial" panose="020B0604020202020204" pitchFamily="34" charset="0"/>
                          <a:cs typeface="Arial" panose="020B0604020202020204" pitchFamily="34" charset="0"/>
                        </a:rPr>
                        <a:t>RT 55</a:t>
                      </a:r>
                    </a:p>
                  </a:txBody>
                  <a:tcPr anchor="ctr"/>
                </a:tc>
                <a:tc>
                  <a:txBody>
                    <a:bodyPr/>
                    <a:lstStyle/>
                    <a:p>
                      <a:pPr algn="just"/>
                      <a:r>
                        <a:rPr lang="es-ES" sz="1600" dirty="0">
                          <a:latin typeface="Arial" panose="020B0604020202020204" pitchFamily="34" charset="0"/>
                          <a:cs typeface="Arial" panose="020B0604020202020204" pitchFamily="34" charset="0"/>
                        </a:rPr>
                        <a:t>Modificación de la RT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15: Normas sobre la actuación del Contador Público como Síndico Societario. Derogación RT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45</a:t>
                      </a:r>
                    </a:p>
                  </a:txBody>
                  <a:tcPr anchor="ctr"/>
                </a:tc>
                <a:extLst>
                  <a:ext uri="{0D108BD9-81ED-4DB2-BD59-A6C34878D82A}">
                    <a16:rowId xmlns:a16="http://schemas.microsoft.com/office/drawing/2014/main" val="2779534828"/>
                  </a:ext>
                </a:extLst>
              </a:tr>
              <a:tr h="563013">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54</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Norma Unificada Argentina de Contabilidad</a:t>
                      </a:r>
                    </a:p>
                  </a:txBody>
                  <a:tcPr anchor="ctr"/>
                </a:tc>
                <a:extLst>
                  <a:ext uri="{0D108BD9-81ED-4DB2-BD59-A6C34878D82A}">
                    <a16:rowId xmlns:a16="http://schemas.microsoft.com/office/drawing/2014/main" val="1225560104"/>
                  </a:ext>
                </a:extLst>
              </a:tr>
              <a:tr h="80007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53</a:t>
                      </a:r>
                    </a:p>
                  </a:txBody>
                  <a:tcPr anchor="ctr"/>
                </a:tc>
                <a:tc>
                  <a:txBody>
                    <a:bodyPr/>
                    <a:lstStyle/>
                    <a:p>
                      <a:pPr algn="just"/>
                      <a:r>
                        <a:rPr lang="es-ES" sz="1600" dirty="0">
                          <a:latin typeface="Arial" panose="020B0604020202020204" pitchFamily="34" charset="0"/>
                          <a:cs typeface="Arial" panose="020B0604020202020204" pitchFamily="34" charset="0"/>
                        </a:rPr>
                        <a:t>Modificación de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37 Normas de  Auditoria, Revisión, otros encargos de </a:t>
                      </a:r>
                      <a:r>
                        <a:rPr lang="es-ES" sz="1600" dirty="0" err="1">
                          <a:latin typeface="Arial" panose="020B0604020202020204" pitchFamily="34" charset="0"/>
                          <a:cs typeface="Arial" panose="020B0604020202020204" pitchFamily="34" charset="0"/>
                        </a:rPr>
                        <a:t>de</a:t>
                      </a:r>
                      <a:r>
                        <a:rPr lang="es-ES" sz="1600" dirty="0">
                          <a:latin typeface="Arial" panose="020B0604020202020204" pitchFamily="34" charset="0"/>
                          <a:cs typeface="Arial" panose="020B0604020202020204" pitchFamily="34" charset="0"/>
                        </a:rPr>
                        <a:t> aseguramiento, certificaciones, servicios relacionados e informes de cumplimiento</a:t>
                      </a:r>
                    </a:p>
                  </a:txBody>
                  <a:tcPr anchor="ctr"/>
                </a:tc>
                <a:extLst>
                  <a:ext uri="{0D108BD9-81ED-4DB2-BD59-A6C34878D82A}">
                    <a16:rowId xmlns:a16="http://schemas.microsoft.com/office/drawing/2014/main" val="477773606"/>
                  </a:ext>
                </a:extLst>
              </a:tr>
              <a:tr h="1511246">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52</a:t>
                      </a:r>
                    </a:p>
                  </a:txBody>
                  <a:tcPr anchor="ctr"/>
                </a:tc>
                <a:tc>
                  <a:txBody>
                    <a:bodyPr/>
                    <a:lstStyle/>
                    <a:p>
                      <a:pPr algn="just"/>
                      <a:r>
                        <a:rPr lang="es-ES" sz="1600" dirty="0">
                          <a:latin typeface="Arial" panose="020B0604020202020204" pitchFamily="34" charset="0"/>
                          <a:cs typeface="Arial" panose="020B0604020202020204" pitchFamily="34" charset="0"/>
                        </a:rPr>
                        <a:t>Nuevo texto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22: Normas Contables Profesionales: Actividad Agropecuaria”, modificaciones a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17 “Normas Contables Profesionales: Desarrollo de Cuestiones de Aplicación General” y a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9, Normas Particulares de Exposición Contable para Entes Comerciales, Industriales y de Servicios</a:t>
                      </a:r>
                    </a:p>
                  </a:txBody>
                  <a:tcPr anchor="ctr"/>
                </a:tc>
                <a:extLst>
                  <a:ext uri="{0D108BD9-81ED-4DB2-BD59-A6C34878D82A}">
                    <a16:rowId xmlns:a16="http://schemas.microsoft.com/office/drawing/2014/main" val="4234934699"/>
                  </a:ext>
                </a:extLst>
              </a:tr>
              <a:tr h="80007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51</a:t>
                      </a:r>
                    </a:p>
                  </a:txBody>
                  <a:tcPr anchor="ctr"/>
                </a:tc>
                <a:tc>
                  <a:txBody>
                    <a:bodyPr/>
                    <a:lstStyle/>
                    <a:p>
                      <a:pPr algn="just"/>
                      <a:r>
                        <a:rPr lang="es-ES" sz="1600" dirty="0">
                          <a:latin typeface="Arial" panose="020B0604020202020204" pitchFamily="34" charset="0"/>
                          <a:cs typeface="Arial" panose="020B0604020202020204" pitchFamily="34" charset="0"/>
                        </a:rPr>
                        <a:t>Nuevo texto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24 Normas Profesionales: Aspectos particulares de exposición Contable y procedimientos de auditoría para entes Cooperativos.</a:t>
                      </a:r>
                      <a:endParaRPr lang="es-E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33409518"/>
                  </a:ext>
                </a:extLst>
              </a:tr>
              <a:tr h="68872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50</a:t>
                      </a:r>
                    </a:p>
                  </a:txBody>
                  <a:tcPr anchor="ctr"/>
                </a:tc>
                <a:tc>
                  <a:txBody>
                    <a:bodyPr/>
                    <a:lstStyle/>
                    <a:p>
                      <a:pPr algn="just"/>
                      <a:r>
                        <a:rPr lang="es-ES" sz="1600" dirty="0">
                          <a:latin typeface="Arial" panose="020B0604020202020204" pitchFamily="34" charset="0"/>
                          <a:cs typeface="Arial" panose="020B0604020202020204" pitchFamily="34" charset="0"/>
                        </a:rPr>
                        <a:t>Formulación y Evaluación de Proyectos de Inversión</a:t>
                      </a:r>
                    </a:p>
                  </a:txBody>
                  <a:tcPr anchor="ctr"/>
                </a:tc>
                <a:extLst>
                  <a:ext uri="{0D108BD9-81ED-4DB2-BD59-A6C34878D82A}">
                    <a16:rowId xmlns:a16="http://schemas.microsoft.com/office/drawing/2014/main" val="166281620"/>
                  </a:ext>
                </a:extLst>
              </a:tr>
            </a:tbl>
          </a:graphicData>
        </a:graphic>
      </p:graphicFrame>
      <p:sp>
        <p:nvSpPr>
          <p:cNvPr id="2" name="Rectángulo: esquinas redondeadas 1">
            <a:extLst>
              <a:ext uri="{FF2B5EF4-FFF2-40B4-BE49-F238E27FC236}">
                <a16:creationId xmlns:a16="http://schemas.microsoft.com/office/drawing/2014/main" id="{8BD0AAA1-E60C-4FA5-ABC0-3E7739E939B1}"/>
              </a:ext>
            </a:extLst>
          </p:cNvPr>
          <p:cNvSpPr/>
          <p:nvPr/>
        </p:nvSpPr>
        <p:spPr>
          <a:xfrm>
            <a:off x="1416424" y="502024"/>
            <a:ext cx="1075764" cy="636494"/>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786850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31C2EDB-198F-4DD8-93CA-BA2DBF577B9B}"/>
              </a:ext>
            </a:extLst>
          </p:cNvPr>
          <p:cNvGraphicFramePr>
            <a:graphicFrameLocks noGrp="1"/>
          </p:cNvGraphicFramePr>
          <p:nvPr>
            <p:extLst>
              <p:ext uri="{D42A27DB-BD31-4B8C-83A1-F6EECF244321}">
                <p14:modId xmlns:p14="http://schemas.microsoft.com/office/powerpoint/2010/main" val="1900863435"/>
              </p:ext>
            </p:extLst>
          </p:nvPr>
        </p:nvGraphicFramePr>
        <p:xfrm>
          <a:off x="1276710" y="405183"/>
          <a:ext cx="9096913" cy="5830591"/>
        </p:xfrm>
        <a:graphic>
          <a:graphicData uri="http://schemas.openxmlformats.org/drawingml/2006/table">
            <a:tbl>
              <a:tblPr firstRow="1" bandRow="1">
                <a:tableStyleId>{5C22544A-7EE6-4342-B048-85BDC9FD1C3A}</a:tableStyleId>
              </a:tblPr>
              <a:tblGrid>
                <a:gridCol w="1753873">
                  <a:extLst>
                    <a:ext uri="{9D8B030D-6E8A-4147-A177-3AD203B41FA5}">
                      <a16:colId xmlns:a16="http://schemas.microsoft.com/office/drawing/2014/main" val="1798074605"/>
                    </a:ext>
                  </a:extLst>
                </a:gridCol>
                <a:gridCol w="879566">
                  <a:extLst>
                    <a:ext uri="{9D8B030D-6E8A-4147-A177-3AD203B41FA5}">
                      <a16:colId xmlns:a16="http://schemas.microsoft.com/office/drawing/2014/main" val="2385079610"/>
                    </a:ext>
                  </a:extLst>
                </a:gridCol>
                <a:gridCol w="6463474">
                  <a:extLst>
                    <a:ext uri="{9D8B030D-6E8A-4147-A177-3AD203B41FA5}">
                      <a16:colId xmlns:a16="http://schemas.microsoft.com/office/drawing/2014/main" val="3705835048"/>
                    </a:ext>
                  </a:extLst>
                </a:gridCol>
              </a:tblGrid>
              <a:tr h="1250355">
                <a:tc gridSpan="3">
                  <a:txBody>
                    <a:bodyPr/>
                    <a:lstStyle/>
                    <a:p>
                      <a:pPr algn="ctr"/>
                      <a:r>
                        <a:rPr lang="es-ES" sz="2500" dirty="0">
                          <a:solidFill>
                            <a:schemeClr val="tx1"/>
                          </a:solidFill>
                          <a:latin typeface="Arial" panose="020B0604020202020204" pitchFamily="34" charset="0"/>
                          <a:cs typeface="Arial" panose="020B0604020202020204" pitchFamily="34" charset="0"/>
                        </a:rPr>
                        <a:t>LEGALIZACION DE ACTUACIONES </a:t>
                      </a:r>
                    </a:p>
                    <a:p>
                      <a:pPr algn="ctr"/>
                      <a:r>
                        <a:rPr lang="es-ES" sz="2500" dirty="0">
                          <a:solidFill>
                            <a:schemeClr val="tx1"/>
                          </a:solidFill>
                          <a:latin typeface="Arial" panose="020B0604020202020204" pitchFamily="34" charset="0"/>
                          <a:cs typeface="Arial" panose="020B0604020202020204" pitchFamily="34" charset="0"/>
                        </a:rPr>
                        <a:t>PROFESIONALES NORMAS EN VIGENCIA </a:t>
                      </a:r>
                    </a:p>
                    <a:p>
                      <a:pPr algn="ctr"/>
                      <a:r>
                        <a:rPr lang="es-ES" sz="2500" dirty="0">
                          <a:solidFill>
                            <a:schemeClr val="tx1"/>
                          </a:solidFill>
                          <a:latin typeface="Arial" panose="020B0604020202020204" pitchFamily="34" charset="0"/>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002351331"/>
                  </a:ext>
                </a:extLst>
              </a:tr>
              <a:tr h="1270542">
                <a:tc rowSpan="4">
                  <a:txBody>
                    <a:bodyPr/>
                    <a:lstStyle/>
                    <a:p>
                      <a:pPr algn="ctr"/>
                      <a:endParaRPr lang="es-ES" sz="1500" b="1" dirty="0"/>
                    </a:p>
                    <a:p>
                      <a:pPr algn="ctr"/>
                      <a:endParaRPr lang="es-ES" sz="1500" b="1" dirty="0"/>
                    </a:p>
                    <a:p>
                      <a:pPr algn="ctr"/>
                      <a:endParaRPr lang="es-ES" sz="1500" b="1" dirty="0"/>
                    </a:p>
                    <a:p>
                      <a:pPr algn="ctr"/>
                      <a:endParaRPr lang="es-ES" sz="1500" b="1" dirty="0"/>
                    </a:p>
                    <a:p>
                      <a:pPr algn="ctr"/>
                      <a:endParaRPr lang="es-ES" sz="1500" b="1" dirty="0"/>
                    </a:p>
                    <a:p>
                      <a:pPr algn="ctr"/>
                      <a:endParaRPr lang="es-ES" sz="1500" b="1" dirty="0">
                        <a:latin typeface="Arial" panose="020B0604020202020204" pitchFamily="34" charset="0"/>
                        <a:cs typeface="Arial" panose="020B0604020202020204" pitchFamily="34" charset="0"/>
                      </a:endParaRP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 </a:t>
                      </a:r>
                    </a:p>
                    <a:p>
                      <a:pPr algn="ctr"/>
                      <a:endParaRPr lang="es-ES" sz="1500" b="1" dirty="0"/>
                    </a:p>
                  </a:txBody>
                  <a:tcPr/>
                </a:tc>
                <a:tc>
                  <a:txBody>
                    <a:bodyPr/>
                    <a:lstStyle/>
                    <a:p>
                      <a:pPr algn="ctr"/>
                      <a:r>
                        <a:rPr lang="es-ES" sz="1700" b="1" dirty="0">
                          <a:latin typeface="Arial" panose="020B0604020202020204" pitchFamily="34" charset="0"/>
                          <a:cs typeface="Arial" panose="020B0604020202020204" pitchFamily="34" charset="0"/>
                        </a:rPr>
                        <a:t>RT 49</a:t>
                      </a:r>
                    </a:p>
                  </a:txBody>
                  <a:tcPr anchor="ctr"/>
                </a:tc>
                <a:tc>
                  <a:txBody>
                    <a:bodyPr/>
                    <a:lstStyle/>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Plan de Negocios – Marco Conceptual e Informe de Plan de Negocios</a:t>
                      </a:r>
                    </a:p>
                  </a:txBody>
                  <a:tcPr anchor="ctr"/>
                </a:tc>
                <a:extLst>
                  <a:ext uri="{0D108BD9-81ED-4DB2-BD59-A6C34878D82A}">
                    <a16:rowId xmlns:a16="http://schemas.microsoft.com/office/drawing/2014/main" val="2779534828"/>
                  </a:ext>
                </a:extLst>
              </a:tr>
              <a:tr h="579236">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48</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Remedición de Activos</a:t>
                      </a:r>
                    </a:p>
                  </a:txBody>
                  <a:tcPr anchor="ctr"/>
                </a:tc>
                <a:extLst>
                  <a:ext uri="{0D108BD9-81ED-4DB2-BD59-A6C34878D82A}">
                    <a16:rowId xmlns:a16="http://schemas.microsoft.com/office/drawing/2014/main" val="477773606"/>
                  </a:ext>
                </a:extLst>
              </a:tr>
              <a:tr h="910000">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47</a:t>
                      </a:r>
                    </a:p>
                  </a:txBody>
                  <a:tcPr anchor="ctr"/>
                </a:tc>
                <a:tc>
                  <a:txBody>
                    <a:bodyPr/>
                    <a:lstStyle/>
                    <a:p>
                      <a:pPr algn="just"/>
                      <a:r>
                        <a:rPr lang="es-ES" sz="1600" dirty="0">
                          <a:latin typeface="Arial" panose="020B0604020202020204" pitchFamily="34" charset="0"/>
                          <a:cs typeface="Arial" panose="020B0604020202020204" pitchFamily="34" charset="0"/>
                        </a:rPr>
                        <a:t>Informe de Precios de Transferencia</a:t>
                      </a:r>
                    </a:p>
                  </a:txBody>
                  <a:tcPr anchor="ctr"/>
                </a:tc>
                <a:extLst>
                  <a:ext uri="{0D108BD9-81ED-4DB2-BD59-A6C34878D82A}">
                    <a16:rowId xmlns:a16="http://schemas.microsoft.com/office/drawing/2014/main" val="4234934699"/>
                  </a:ext>
                </a:extLst>
              </a:tr>
              <a:tr h="1820458">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46</a:t>
                      </a:r>
                    </a:p>
                  </a:txBody>
                  <a:tcPr anchor="ctr"/>
                </a:tc>
                <a:tc>
                  <a:txBody>
                    <a:bodyPr/>
                    <a:lstStyle/>
                    <a:p>
                      <a:pPr algn="just"/>
                      <a:r>
                        <a:rPr lang="es-ES" sz="1600" dirty="0">
                          <a:latin typeface="Arial" panose="020B0604020202020204" pitchFamily="34" charset="0"/>
                          <a:cs typeface="Arial" panose="020B0604020202020204" pitchFamily="34" charset="0"/>
                        </a:rPr>
                        <a:t>Nuevo texto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22: Normas Contables Profesionales: Actividad Agropecuaria”, modificaciones a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17 “Normas Contables Profesionales: Desarrollo de Cuestiones de Aplicación General” y a la Resolución Técnica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9, Normas Particulares de Exposición Contable para Entes Comerciales, Industriales y de Servicios</a:t>
                      </a:r>
                    </a:p>
                  </a:txBody>
                  <a:tcPr anchor="ctr"/>
                </a:tc>
                <a:extLst>
                  <a:ext uri="{0D108BD9-81ED-4DB2-BD59-A6C34878D82A}">
                    <a16:rowId xmlns:a16="http://schemas.microsoft.com/office/drawing/2014/main" val="166281620"/>
                  </a:ext>
                </a:extLst>
              </a:tr>
            </a:tbl>
          </a:graphicData>
        </a:graphic>
      </p:graphicFrame>
      <p:sp>
        <p:nvSpPr>
          <p:cNvPr id="2" name="Rectángulo: esquinas redondeadas 1">
            <a:extLst>
              <a:ext uri="{FF2B5EF4-FFF2-40B4-BE49-F238E27FC236}">
                <a16:creationId xmlns:a16="http://schemas.microsoft.com/office/drawing/2014/main" id="{8BD0AAA1-E60C-4FA5-ABC0-3E7739E939B1}"/>
              </a:ext>
            </a:extLst>
          </p:cNvPr>
          <p:cNvSpPr/>
          <p:nvPr/>
        </p:nvSpPr>
        <p:spPr>
          <a:xfrm>
            <a:off x="1416424" y="502024"/>
            <a:ext cx="1075764" cy="636494"/>
          </a:xfrm>
          <a:prstGeom prst="roundRect">
            <a:avLst/>
          </a:prstGeom>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2669905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Tabla 13">
            <a:extLst>
              <a:ext uri="{FF2B5EF4-FFF2-40B4-BE49-F238E27FC236}">
                <a16:creationId xmlns:a16="http://schemas.microsoft.com/office/drawing/2014/main" id="{759DB917-0930-4C78-9C05-DC0E20A61EAF}"/>
              </a:ext>
            </a:extLst>
          </p:cNvPr>
          <p:cNvGraphicFramePr>
            <a:graphicFrameLocks noGrp="1"/>
          </p:cNvGraphicFramePr>
          <p:nvPr>
            <p:extLst>
              <p:ext uri="{D42A27DB-BD31-4B8C-83A1-F6EECF244321}">
                <p14:modId xmlns:p14="http://schemas.microsoft.com/office/powerpoint/2010/main" val="58397116"/>
              </p:ext>
            </p:extLst>
          </p:nvPr>
        </p:nvGraphicFramePr>
        <p:xfrm>
          <a:off x="1077051" y="389958"/>
          <a:ext cx="9412673" cy="6101572"/>
        </p:xfrm>
        <a:graphic>
          <a:graphicData uri="http://schemas.openxmlformats.org/drawingml/2006/table">
            <a:tbl>
              <a:tblPr firstRow="1" bandRow="1">
                <a:tableStyleId>{5C22544A-7EE6-4342-B048-85BDC9FD1C3A}</a:tableStyleId>
              </a:tblPr>
              <a:tblGrid>
                <a:gridCol w="1710973">
                  <a:extLst>
                    <a:ext uri="{9D8B030D-6E8A-4147-A177-3AD203B41FA5}">
                      <a16:colId xmlns:a16="http://schemas.microsoft.com/office/drawing/2014/main" val="518650035"/>
                    </a:ext>
                  </a:extLst>
                </a:gridCol>
                <a:gridCol w="896470">
                  <a:extLst>
                    <a:ext uri="{9D8B030D-6E8A-4147-A177-3AD203B41FA5}">
                      <a16:colId xmlns:a16="http://schemas.microsoft.com/office/drawing/2014/main" val="1400242753"/>
                    </a:ext>
                  </a:extLst>
                </a:gridCol>
                <a:gridCol w="6805230">
                  <a:extLst>
                    <a:ext uri="{9D8B030D-6E8A-4147-A177-3AD203B41FA5}">
                      <a16:colId xmlns:a16="http://schemas.microsoft.com/office/drawing/2014/main" val="808053708"/>
                    </a:ext>
                  </a:extLst>
                </a:gridCol>
              </a:tblGrid>
              <a:tr h="1230797">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005792581"/>
                  </a:ext>
                </a:extLst>
              </a:tr>
              <a:tr h="663453">
                <a:tc rowSpan="5">
                  <a:txBody>
                    <a:bodyPr/>
                    <a:lstStyle/>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a:t>
                      </a: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txBody>
                  <a:tcPr/>
                </a:tc>
                <a:tc>
                  <a:txBody>
                    <a:bodyPr/>
                    <a:lstStyle/>
                    <a:p>
                      <a:pPr algn="ctr">
                        <a:lnSpc>
                          <a:spcPct val="107000"/>
                        </a:lnSpc>
                        <a:spcAft>
                          <a:spcPts val="800"/>
                        </a:spcAft>
                      </a:pPr>
                      <a:r>
                        <a:rPr lang="es-ES" sz="1700" b="1" dirty="0">
                          <a:effectLst/>
                          <a:latin typeface="Arial" panose="020B0604020202020204" pitchFamily="34" charset="0"/>
                          <a:ea typeface="Calibri" panose="020F0502020204030204" pitchFamily="34" charset="0"/>
                          <a:cs typeface="Arial" panose="020B0604020202020204" pitchFamily="34" charset="0"/>
                        </a:rPr>
                        <a:t>RT 45</a:t>
                      </a:r>
                    </a:p>
                  </a:txBody>
                  <a:tcPr anchor="ctr"/>
                </a:tc>
                <a:tc>
                  <a:txBody>
                    <a:bodyPr/>
                    <a:lstStyle/>
                    <a:p>
                      <a:pPr algn="just">
                        <a:lnSpc>
                          <a:spcPct val="100000"/>
                        </a:lnSpc>
                        <a:spcAft>
                          <a:spcPts val="800"/>
                        </a:spcAft>
                      </a:pP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Modificación de la Resolución Técnica </a:t>
                      </a:r>
                      <a:r>
                        <a:rPr lang="es-ES" sz="16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t>
                      </a: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 Normas sobre la actuación del Contador Público como Sindico Societario.</a:t>
                      </a:r>
                      <a:endParaRPr lang="es-ES" sz="16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088781059"/>
                  </a:ext>
                </a:extLst>
              </a:tr>
              <a:tr h="663453">
                <a:tc vMerge="1">
                  <a:txBody>
                    <a:bodyPr/>
                    <a:lstStyle/>
                    <a:p>
                      <a:endParaRPr lang="es-ES" dirty="0"/>
                    </a:p>
                  </a:txBody>
                  <a:tcPr/>
                </a:tc>
                <a:tc>
                  <a:txBody>
                    <a:bodyPr/>
                    <a:lstStyle/>
                    <a:p>
                      <a:pPr algn="ctr">
                        <a:lnSpc>
                          <a:spcPct val="107000"/>
                        </a:lnSpc>
                        <a:spcAft>
                          <a:spcPts val="800"/>
                        </a:spcAft>
                      </a:pPr>
                      <a:r>
                        <a:rPr lang="es-E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RT 44</a:t>
                      </a:r>
                      <a:endParaRPr lang="es-ES" sz="17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just">
                        <a:lnSpc>
                          <a:spcPct val="100000"/>
                        </a:lnSpc>
                        <a:spcAft>
                          <a:spcPts val="800"/>
                        </a:spcAft>
                      </a:pP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Normas Contables Profesionales: Modificación de la Resolución Técnica </a:t>
                      </a:r>
                      <a:r>
                        <a:rPr lang="es-ES" sz="16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t>
                      </a: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36 – Balance Social.</a:t>
                      </a:r>
                      <a:endParaRPr lang="es-ES" sz="16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017408279"/>
                  </a:ext>
                </a:extLst>
              </a:tr>
              <a:tr h="1693057">
                <a:tc vMerge="1">
                  <a:txBody>
                    <a:bodyPr/>
                    <a:lstStyle/>
                    <a:p>
                      <a:endParaRPr lang="es-ES" dirty="0"/>
                    </a:p>
                  </a:txBody>
                  <a:tcPr/>
                </a:tc>
                <a:tc>
                  <a:txBody>
                    <a:bodyPr/>
                    <a:lstStyle/>
                    <a:p>
                      <a:pPr algn="ctr">
                        <a:lnSpc>
                          <a:spcPct val="107000"/>
                        </a:lnSpc>
                        <a:spcAft>
                          <a:spcPts val="800"/>
                        </a:spcAft>
                      </a:pPr>
                      <a:r>
                        <a:rPr lang="es-E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RT 43</a:t>
                      </a:r>
                      <a:endParaRPr lang="es-ES" sz="17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just">
                        <a:lnSpc>
                          <a:spcPct val="100000"/>
                        </a:lnSpc>
                        <a:spcAft>
                          <a:spcPts val="800"/>
                        </a:spcAft>
                      </a:pP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Modificación de la Resolución Técnica </a:t>
                      </a:r>
                      <a:r>
                        <a:rPr lang="es-ES" sz="16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t>
                      </a: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26 Normas Contables Profesionales: Adopción de las Normas Internacionales de Información Financiera (NIIF) del Consejo de Normas Internacionales de Contabilidad (IASB) y de la Norma Internacional de Información Financiera para Pequeñas y Medianas Entidades (NIIF para las PYMES).</a:t>
                      </a:r>
                      <a:endParaRPr lang="es-ES" sz="16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082332265"/>
                  </a:ext>
                </a:extLst>
              </a:tr>
              <a:tr h="956085">
                <a:tc vMerge="1">
                  <a:txBody>
                    <a:bodyPr/>
                    <a:lstStyle/>
                    <a:p>
                      <a:endParaRPr lang="es-ES" dirty="0"/>
                    </a:p>
                  </a:txBody>
                  <a:tcPr/>
                </a:tc>
                <a:tc>
                  <a:txBody>
                    <a:bodyPr/>
                    <a:lstStyle/>
                    <a:p>
                      <a:pPr algn="ctr">
                        <a:lnSpc>
                          <a:spcPct val="107000"/>
                        </a:lnSpc>
                        <a:spcAft>
                          <a:spcPts val="800"/>
                        </a:spcAft>
                      </a:pPr>
                      <a:r>
                        <a:rPr lang="es-E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RT 42</a:t>
                      </a:r>
                      <a:endParaRPr lang="es-ES" sz="17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just">
                        <a:lnSpc>
                          <a:spcPct val="100000"/>
                        </a:lnSpc>
                        <a:spcAft>
                          <a:spcPts val="800"/>
                        </a:spcAft>
                      </a:pP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Normas Contables Profesionales. Modificación de la Resolución Técnica </a:t>
                      </a:r>
                      <a:r>
                        <a:rPr lang="es-ES" sz="16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a:t>
                      </a: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41 para incorporar aspectos de reconocimiento y medición para entes medianos.</a:t>
                      </a:r>
                      <a:endParaRPr lang="es-ES" sz="16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423383993"/>
                  </a:ext>
                </a:extLst>
              </a:tr>
              <a:tr h="891084">
                <a:tc vMerge="1">
                  <a:txBody>
                    <a:bodyPr/>
                    <a:lstStyle/>
                    <a:p>
                      <a:endParaRPr lang="es-ES" dirty="0"/>
                    </a:p>
                  </a:txBody>
                  <a:tcPr/>
                </a:tc>
                <a:tc>
                  <a:txBody>
                    <a:bodyPr/>
                    <a:lstStyle/>
                    <a:p>
                      <a:pPr algn="ctr">
                        <a:lnSpc>
                          <a:spcPct val="107000"/>
                        </a:lnSpc>
                        <a:spcAft>
                          <a:spcPts val="800"/>
                        </a:spcAft>
                      </a:pPr>
                      <a:r>
                        <a:rPr lang="es-E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RT 41</a:t>
                      </a:r>
                      <a:endParaRPr lang="es-ES" sz="1700" b="1"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just">
                        <a:lnSpc>
                          <a:spcPct val="100000"/>
                        </a:lnSpc>
                        <a:spcAft>
                          <a:spcPts val="800"/>
                        </a:spcAft>
                      </a:pPr>
                      <a:r>
                        <a:rPr lang="es-ES"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Normas Contables Profesionales, desarrollo de cuestiones de aplicación general: aspectos de reconocimiento y medición para entes pequeños.</a:t>
                      </a:r>
                      <a:endParaRPr lang="es-ES" sz="1600" b="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683198045"/>
                  </a:ext>
                </a:extLst>
              </a:tr>
            </a:tbl>
          </a:graphicData>
        </a:graphic>
      </p:graphicFrame>
    </p:spTree>
    <p:extLst>
      <p:ext uri="{BB962C8B-B14F-4D97-AF65-F5344CB8AC3E}">
        <p14:creationId xmlns:p14="http://schemas.microsoft.com/office/powerpoint/2010/main" val="1826259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CF434D0C-74C5-466E-8237-7516BAFBA4E4}"/>
              </a:ext>
            </a:extLst>
          </p:cNvPr>
          <p:cNvGraphicFramePr>
            <a:graphicFrameLocks noGrp="1"/>
          </p:cNvGraphicFramePr>
          <p:nvPr>
            <p:extLst>
              <p:ext uri="{D42A27DB-BD31-4B8C-83A1-F6EECF244321}">
                <p14:modId xmlns:p14="http://schemas.microsoft.com/office/powerpoint/2010/main" val="4070046657"/>
              </p:ext>
            </p:extLst>
          </p:nvPr>
        </p:nvGraphicFramePr>
        <p:xfrm>
          <a:off x="1031847" y="400882"/>
          <a:ext cx="9388862" cy="6044741"/>
        </p:xfrm>
        <a:graphic>
          <a:graphicData uri="http://schemas.openxmlformats.org/drawingml/2006/table">
            <a:tbl>
              <a:tblPr firstRow="1" bandRow="1">
                <a:tableStyleId>{5C22544A-7EE6-4342-B048-85BDC9FD1C3A}</a:tableStyleId>
              </a:tblPr>
              <a:tblGrid>
                <a:gridCol w="1736961">
                  <a:extLst>
                    <a:ext uri="{9D8B030D-6E8A-4147-A177-3AD203B41FA5}">
                      <a16:colId xmlns:a16="http://schemas.microsoft.com/office/drawing/2014/main" val="2341230188"/>
                    </a:ext>
                  </a:extLst>
                </a:gridCol>
                <a:gridCol w="835004">
                  <a:extLst>
                    <a:ext uri="{9D8B030D-6E8A-4147-A177-3AD203B41FA5}">
                      <a16:colId xmlns:a16="http://schemas.microsoft.com/office/drawing/2014/main" val="3143779032"/>
                    </a:ext>
                  </a:extLst>
                </a:gridCol>
                <a:gridCol w="6816897">
                  <a:extLst>
                    <a:ext uri="{9D8B030D-6E8A-4147-A177-3AD203B41FA5}">
                      <a16:colId xmlns:a16="http://schemas.microsoft.com/office/drawing/2014/main" val="2128753756"/>
                    </a:ext>
                  </a:extLst>
                </a:gridCol>
              </a:tblGrid>
              <a:tr h="1387527">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600207283"/>
                  </a:ext>
                </a:extLst>
              </a:tr>
              <a:tr h="719459">
                <a:tc rowSpan="6">
                  <a:txBody>
                    <a:bodyPr/>
                    <a:lstStyle/>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a:t>
                      </a:r>
                    </a:p>
                    <a:p>
                      <a:pPr algn="ctr"/>
                      <a:r>
                        <a:rPr lang="es-ES" sz="1500" b="1" dirty="0">
                          <a:latin typeface="Arial" panose="020B0604020202020204" pitchFamily="34" charset="0"/>
                          <a:cs typeface="Arial" panose="020B0604020202020204" pitchFamily="34" charset="0"/>
                        </a:rPr>
                        <a:t> </a:t>
                      </a:r>
                    </a:p>
                    <a:p>
                      <a:pPr algn="ctr"/>
                      <a:r>
                        <a:rPr lang="es-ES" sz="1500" b="1" dirty="0">
                          <a:latin typeface="Arial" panose="020B0604020202020204" pitchFamily="34" charset="0"/>
                          <a:cs typeface="Arial" panose="020B0604020202020204" pitchFamily="34" charset="0"/>
                        </a:rPr>
                        <a:t>TECNICAS</a:t>
                      </a: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p>
                      <a:endParaRPr lang="es-ES" sz="1900" b="1" dirty="0">
                        <a:latin typeface="Arial" panose="020B0604020202020204" pitchFamily="34" charset="0"/>
                        <a:cs typeface="Arial" panose="020B0604020202020204" pitchFamily="34" charset="0"/>
                      </a:endParaRPr>
                    </a:p>
                  </a:txBody>
                  <a:tcPr/>
                </a:tc>
                <a:tc>
                  <a:txBody>
                    <a:bodyPr/>
                    <a:lstStyle/>
                    <a:p>
                      <a:pPr algn="ctr">
                        <a:lnSpc>
                          <a:spcPct val="107000"/>
                        </a:lnSpc>
                        <a:spcAft>
                          <a:spcPts val="800"/>
                        </a:spcAft>
                      </a:pPr>
                      <a:r>
                        <a:rPr lang="es-ES" sz="1700" b="1" dirty="0">
                          <a:effectLst/>
                          <a:latin typeface="Arial" panose="020B0604020202020204" pitchFamily="34" charset="0"/>
                          <a:ea typeface="Calibri" panose="020F0502020204030204" pitchFamily="34" charset="0"/>
                          <a:cs typeface="Arial" panose="020B0604020202020204" pitchFamily="34" charset="0"/>
                        </a:rPr>
                        <a:t>RT 40</a:t>
                      </a:r>
                    </a:p>
                  </a:txBody>
                  <a:tcPr anchor="ctr"/>
                </a:tc>
                <a:tc>
                  <a:txBody>
                    <a:bodyPr/>
                    <a:lstStyle/>
                    <a:p>
                      <a:pPr algn="just">
                        <a:lnSpc>
                          <a:spcPct val="100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Normas Contables Profesionales: Modificación de las Resoluciones Técnicas </a:t>
                      </a:r>
                      <a:r>
                        <a:rPr lang="es-E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Nº</a:t>
                      </a:r>
                      <a:r>
                        <a:rPr lang="es-E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 y 11.</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53963272"/>
                  </a:ext>
                </a:extLst>
              </a:tr>
              <a:tr h="670464">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39</a:t>
                      </a:r>
                    </a:p>
                  </a:txBody>
                  <a:tcPr anchor="ctr"/>
                </a:tc>
                <a:tc>
                  <a:txBody>
                    <a:bodyPr/>
                    <a:lstStyle/>
                    <a:p>
                      <a:pPr algn="just">
                        <a:lnSpc>
                          <a:spcPct val="100000"/>
                        </a:lnSpc>
                      </a:pPr>
                      <a:r>
                        <a:rPr lang="es-ES" sz="1600" dirty="0">
                          <a:latin typeface="Arial" panose="020B0604020202020204" pitchFamily="34" charset="0"/>
                          <a:cs typeface="Arial" panose="020B0604020202020204" pitchFamily="34" charset="0"/>
                        </a:rPr>
                        <a:t>Normas Contables Profesionales: Modificación de las Resoluciones Técnicas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6 y 17. Expresión en moneda homogénea. </a:t>
                      </a:r>
                    </a:p>
                  </a:txBody>
                  <a:tcPr/>
                </a:tc>
                <a:extLst>
                  <a:ext uri="{0D108BD9-81ED-4DB2-BD59-A6C34878D82A}">
                    <a16:rowId xmlns:a16="http://schemas.microsoft.com/office/drawing/2014/main" val="2523899630"/>
                  </a:ext>
                </a:extLst>
              </a:tr>
              <a:tr h="1408562">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38</a:t>
                      </a:r>
                    </a:p>
                  </a:txBody>
                  <a:tcPr anchor="ctr"/>
                </a:tc>
                <a:tc>
                  <a:txBody>
                    <a:bodyPr/>
                    <a:lstStyle/>
                    <a:p>
                      <a:pPr algn="just">
                        <a:lnSpc>
                          <a:spcPct val="100000"/>
                        </a:lnSpc>
                      </a:pPr>
                      <a:r>
                        <a:rPr lang="es-ES" sz="1600" dirty="0">
                          <a:latin typeface="Arial" panose="020B0604020202020204" pitchFamily="34" charset="0"/>
                          <a:cs typeface="Arial" panose="020B0604020202020204" pitchFamily="34" charset="0"/>
                        </a:rPr>
                        <a:t>Modificación de la Resolución Técnica 26: Adopción de las Normas Internacionales de Información Financiera (NIIF) del Consejo de Normas Internacionales de Contabilidad (IASB) y de la Norma Internacional de Información Financiera para pequeñas y medianas entidades (“NIIF para las Pymes).</a:t>
                      </a:r>
                    </a:p>
                  </a:txBody>
                  <a:tcPr/>
                </a:tc>
                <a:extLst>
                  <a:ext uri="{0D108BD9-81ED-4DB2-BD59-A6C34878D82A}">
                    <a16:rowId xmlns:a16="http://schemas.microsoft.com/office/drawing/2014/main" val="473931106"/>
                  </a:ext>
                </a:extLst>
              </a:tr>
              <a:tr h="73540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37</a:t>
                      </a:r>
                    </a:p>
                  </a:txBody>
                  <a:tcPr anchor="ctr"/>
                </a:tc>
                <a:tc>
                  <a:txBody>
                    <a:bodyPr/>
                    <a:lstStyle/>
                    <a:p>
                      <a:pPr marL="0" indent="0" algn="just">
                        <a:lnSpc>
                          <a:spcPct val="100000"/>
                        </a:lnSpc>
                        <a:buFont typeface="+mj-lt"/>
                        <a:buNone/>
                      </a:pPr>
                      <a:r>
                        <a:rPr lang="es-ES" sz="1600" dirty="0">
                          <a:latin typeface="Arial" panose="020B0604020202020204" pitchFamily="34" charset="0"/>
                          <a:cs typeface="Arial" panose="020B0604020202020204" pitchFamily="34" charset="0"/>
                        </a:rPr>
                        <a:t>Normas de Auditoría, Revisión, Otros Encargos de Aseguramiento, Certificación y Servicios Relacionados. </a:t>
                      </a:r>
                    </a:p>
                  </a:txBody>
                  <a:tcPr/>
                </a:tc>
                <a:extLst>
                  <a:ext uri="{0D108BD9-81ED-4DB2-BD59-A6C34878D82A}">
                    <a16:rowId xmlns:a16="http://schemas.microsoft.com/office/drawing/2014/main" val="1361103909"/>
                  </a:ext>
                </a:extLst>
              </a:tr>
              <a:tr h="387927">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36</a:t>
                      </a:r>
                    </a:p>
                  </a:txBody>
                  <a:tcPr anchor="ctr"/>
                </a:tc>
                <a:tc>
                  <a:txBody>
                    <a:bodyPr/>
                    <a:lstStyle/>
                    <a:p>
                      <a:pPr algn="just">
                        <a:lnSpc>
                          <a:spcPct val="100000"/>
                        </a:lnSpc>
                      </a:pPr>
                      <a:r>
                        <a:rPr lang="es-ES" sz="1600" dirty="0">
                          <a:latin typeface="Arial" panose="020B0604020202020204" pitchFamily="34" charset="0"/>
                          <a:cs typeface="Arial" panose="020B0604020202020204" pitchFamily="34" charset="0"/>
                        </a:rPr>
                        <a:t>Normas contables profesionales: Balance Social.</a:t>
                      </a:r>
                    </a:p>
                  </a:txBody>
                  <a:tcPr/>
                </a:tc>
                <a:extLst>
                  <a:ext uri="{0D108BD9-81ED-4DB2-BD59-A6C34878D82A}">
                    <a16:rowId xmlns:a16="http://schemas.microsoft.com/office/drawing/2014/main" val="91096799"/>
                  </a:ext>
                </a:extLst>
              </a:tr>
              <a:tr h="735401">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35</a:t>
                      </a:r>
                    </a:p>
                  </a:txBody>
                  <a:tcPr anchor="ctr"/>
                </a:tc>
                <a:tc>
                  <a:txBody>
                    <a:bodyPr/>
                    <a:lstStyle/>
                    <a:p>
                      <a:pPr algn="just">
                        <a:lnSpc>
                          <a:spcPct val="100000"/>
                        </a:lnSpc>
                      </a:pPr>
                      <a:r>
                        <a:rPr lang="es-ES" sz="1600" dirty="0">
                          <a:latin typeface="Arial" panose="020B0604020202020204" pitchFamily="34" charset="0"/>
                          <a:cs typeface="Arial" panose="020B0604020202020204" pitchFamily="34" charset="0"/>
                        </a:rPr>
                        <a:t>Adopción de las Normas Internacionales de encargos de aseguramiento y servicios relacionados del IAASB de la IFAC.</a:t>
                      </a:r>
                    </a:p>
                  </a:txBody>
                  <a:tcPr/>
                </a:tc>
                <a:extLst>
                  <a:ext uri="{0D108BD9-81ED-4DB2-BD59-A6C34878D82A}">
                    <a16:rowId xmlns:a16="http://schemas.microsoft.com/office/drawing/2014/main" val="1240318574"/>
                  </a:ext>
                </a:extLst>
              </a:tr>
            </a:tbl>
          </a:graphicData>
        </a:graphic>
      </p:graphicFrame>
    </p:spTree>
    <p:extLst>
      <p:ext uri="{BB962C8B-B14F-4D97-AF65-F5344CB8AC3E}">
        <p14:creationId xmlns:p14="http://schemas.microsoft.com/office/powerpoint/2010/main" val="2148609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5D3AE43-9E30-4E8B-8F43-B592EC35DDC1}"/>
              </a:ext>
            </a:extLst>
          </p:cNvPr>
          <p:cNvGraphicFramePr>
            <a:graphicFrameLocks noGrp="1"/>
          </p:cNvGraphicFramePr>
          <p:nvPr>
            <p:extLst>
              <p:ext uri="{D42A27DB-BD31-4B8C-83A1-F6EECF244321}">
                <p14:modId xmlns:p14="http://schemas.microsoft.com/office/powerpoint/2010/main" val="3420098447"/>
              </p:ext>
            </p:extLst>
          </p:nvPr>
        </p:nvGraphicFramePr>
        <p:xfrm>
          <a:off x="1107349" y="411063"/>
          <a:ext cx="9244667" cy="6101690"/>
        </p:xfrm>
        <a:graphic>
          <a:graphicData uri="http://schemas.openxmlformats.org/drawingml/2006/table">
            <a:tbl>
              <a:tblPr firstRow="1" bandRow="1">
                <a:tableStyleId>{5C22544A-7EE6-4342-B048-85BDC9FD1C3A}</a:tableStyleId>
              </a:tblPr>
              <a:tblGrid>
                <a:gridCol w="1741569">
                  <a:extLst>
                    <a:ext uri="{9D8B030D-6E8A-4147-A177-3AD203B41FA5}">
                      <a16:colId xmlns:a16="http://schemas.microsoft.com/office/drawing/2014/main" val="2628331455"/>
                    </a:ext>
                  </a:extLst>
                </a:gridCol>
                <a:gridCol w="772823">
                  <a:extLst>
                    <a:ext uri="{9D8B030D-6E8A-4147-A177-3AD203B41FA5}">
                      <a16:colId xmlns:a16="http://schemas.microsoft.com/office/drawing/2014/main" val="242316363"/>
                    </a:ext>
                  </a:extLst>
                </a:gridCol>
                <a:gridCol w="6730275">
                  <a:extLst>
                    <a:ext uri="{9D8B030D-6E8A-4147-A177-3AD203B41FA5}">
                      <a16:colId xmlns:a16="http://schemas.microsoft.com/office/drawing/2014/main" val="2922910575"/>
                    </a:ext>
                  </a:extLst>
                </a:gridCol>
              </a:tblGrid>
              <a:tr h="1234440">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503586790"/>
                  </a:ext>
                </a:extLst>
              </a:tr>
              <a:tr h="684277">
                <a:tc rowSpan="6">
                  <a:txBody>
                    <a:bodyPr/>
                    <a:lstStyle/>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a:t>
                      </a:r>
                    </a:p>
                    <a:p>
                      <a:pPr algn="ctr"/>
                      <a:r>
                        <a:rPr lang="es-ES" sz="1500" b="1" dirty="0">
                          <a:latin typeface="Arial" panose="020B0604020202020204" pitchFamily="34" charset="0"/>
                          <a:cs typeface="Arial" panose="020B0604020202020204" pitchFamily="34" charset="0"/>
                        </a:rPr>
                        <a:t> </a:t>
                      </a:r>
                    </a:p>
                    <a:p>
                      <a:pPr algn="ctr"/>
                      <a:r>
                        <a:rPr lang="es-ES" sz="1500" b="1" dirty="0">
                          <a:latin typeface="Arial" panose="020B0604020202020204" pitchFamily="34" charset="0"/>
                          <a:cs typeface="Arial" panose="020B0604020202020204" pitchFamily="34" charset="0"/>
                        </a:rPr>
                        <a:t>TECNICAS</a:t>
                      </a:r>
                    </a:p>
                  </a:txBody>
                  <a:tcPr/>
                </a:tc>
                <a:tc>
                  <a:txBody>
                    <a:bodyPr/>
                    <a:lstStyle/>
                    <a:p>
                      <a:pPr algn="ctr"/>
                      <a:r>
                        <a:rPr lang="es-ES" sz="1700" b="1" dirty="0">
                          <a:latin typeface="Arial" panose="020B0604020202020204" pitchFamily="34" charset="0"/>
                          <a:cs typeface="Arial" panose="020B0604020202020204" pitchFamily="34" charset="0"/>
                        </a:rPr>
                        <a:t>RT 34</a:t>
                      </a:r>
                    </a:p>
                    <a:p>
                      <a:pPr algn="ctr"/>
                      <a:endParaRPr lang="es-ES" sz="1700" b="1" dirty="0">
                        <a:latin typeface="Arial" panose="020B0604020202020204" pitchFamily="34" charset="0"/>
                        <a:cs typeface="Arial" panose="020B0604020202020204" pitchFamily="34" charset="0"/>
                      </a:endParaRPr>
                    </a:p>
                  </a:txBody>
                  <a:tcPr anchor="ctr"/>
                </a:tc>
                <a:tc>
                  <a:txBody>
                    <a:bodyPr/>
                    <a:lstStyle/>
                    <a:p>
                      <a:pPr algn="just"/>
                      <a:r>
                        <a:rPr lang="es-ES" sz="1600" dirty="0">
                          <a:latin typeface="Arial" panose="020B0604020202020204" pitchFamily="34" charset="0"/>
                          <a:cs typeface="Arial" panose="020B0604020202020204" pitchFamily="34" charset="0"/>
                        </a:rPr>
                        <a:t>Adopción de las Normas Internacionales de Control de Calidad y Normas sobre Independencia.</a:t>
                      </a:r>
                    </a:p>
                  </a:txBody>
                  <a:tcPr/>
                </a:tc>
                <a:extLst>
                  <a:ext uri="{0D108BD9-81ED-4DB2-BD59-A6C34878D82A}">
                    <a16:rowId xmlns:a16="http://schemas.microsoft.com/office/drawing/2014/main" val="1457214185"/>
                  </a:ext>
                </a:extLst>
              </a:tr>
              <a:tr h="684277">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33</a:t>
                      </a:r>
                    </a:p>
                  </a:txBody>
                  <a:tcPr anchor="ctr"/>
                </a:tc>
                <a:tc>
                  <a:txBody>
                    <a:bodyPr/>
                    <a:lstStyle/>
                    <a:p>
                      <a:pPr algn="just"/>
                      <a:r>
                        <a:rPr lang="es-ES" sz="1600" dirty="0">
                          <a:latin typeface="Arial" panose="020B0604020202020204" pitchFamily="34" charset="0"/>
                          <a:cs typeface="Arial" panose="020B0604020202020204" pitchFamily="34" charset="0"/>
                        </a:rPr>
                        <a:t>Adopción de las Normas Internacionales de encargos de revisión del IAASB de la IFAC.</a:t>
                      </a:r>
                    </a:p>
                  </a:txBody>
                  <a:tcPr/>
                </a:tc>
                <a:extLst>
                  <a:ext uri="{0D108BD9-81ED-4DB2-BD59-A6C34878D82A}">
                    <a16:rowId xmlns:a16="http://schemas.microsoft.com/office/drawing/2014/main" val="519732555"/>
                  </a:ext>
                </a:extLst>
              </a:tr>
              <a:tr h="684277">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32</a:t>
                      </a:r>
                    </a:p>
                  </a:txBody>
                  <a:tcPr anchor="ctr"/>
                </a:tc>
                <a:tc>
                  <a:txBody>
                    <a:bodyPr/>
                    <a:lstStyle/>
                    <a:p>
                      <a:pPr algn="just"/>
                      <a:r>
                        <a:rPr lang="es-ES" sz="1600" dirty="0">
                          <a:latin typeface="Arial" panose="020B0604020202020204" pitchFamily="34" charset="0"/>
                          <a:cs typeface="Arial" panose="020B0604020202020204" pitchFamily="34" charset="0"/>
                        </a:rPr>
                        <a:t>Adopción de las Normas Internacionales de Auditoría del IAASB de la IFAC.</a:t>
                      </a:r>
                    </a:p>
                  </a:txBody>
                  <a:tcPr/>
                </a:tc>
                <a:extLst>
                  <a:ext uri="{0D108BD9-81ED-4DB2-BD59-A6C34878D82A}">
                    <a16:rowId xmlns:a16="http://schemas.microsoft.com/office/drawing/2014/main" val="322694715"/>
                  </a:ext>
                </a:extLst>
              </a:tr>
              <a:tr h="925424">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31</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Modificación de las Resoluciones Técnicas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9, 11, 16 y 17. Introducción del modelo de revaluación de bienes de uso excepto activos biológicos.</a:t>
                      </a:r>
                    </a:p>
                  </a:txBody>
                  <a:tcPr/>
                </a:tc>
                <a:extLst>
                  <a:ext uri="{0D108BD9-81ED-4DB2-BD59-A6C34878D82A}">
                    <a16:rowId xmlns:a16="http://schemas.microsoft.com/office/drawing/2014/main" val="2161914342"/>
                  </a:ext>
                </a:extLst>
              </a:tr>
              <a:tr h="684277">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30</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Modificaciones a la Sección 9 de la Segunda Parte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17.</a:t>
                      </a:r>
                    </a:p>
                  </a:txBody>
                  <a:tcPr/>
                </a:tc>
                <a:extLst>
                  <a:ext uri="{0D108BD9-81ED-4DB2-BD59-A6C34878D82A}">
                    <a16:rowId xmlns:a16="http://schemas.microsoft.com/office/drawing/2014/main" val="2966222053"/>
                  </a:ext>
                </a:extLst>
              </a:tr>
              <a:tr h="1204718">
                <a:tc vMerge="1">
                  <a:txBody>
                    <a:bodyPr/>
                    <a:lstStyle/>
                    <a:p>
                      <a:endParaRPr lang="es-ES" b="1" dirty="0"/>
                    </a:p>
                  </a:txBody>
                  <a:tcPr/>
                </a:tc>
                <a:tc>
                  <a:txBody>
                    <a:bodyPr/>
                    <a:lstStyle/>
                    <a:p>
                      <a:pPr algn="ctr"/>
                      <a:r>
                        <a:rPr lang="es-ES" sz="1700" b="1" dirty="0">
                          <a:latin typeface="Arial" panose="020B0604020202020204" pitchFamily="34" charset="0"/>
                          <a:cs typeface="Arial" panose="020B0604020202020204" pitchFamily="34" charset="0"/>
                        </a:rPr>
                        <a:t>RT 29</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latin typeface="Arial" panose="020B0604020202020204" pitchFamily="34" charset="0"/>
                          <a:cs typeface="Arial" panose="020B0604020202020204" pitchFamily="34" charset="0"/>
                        </a:rPr>
                        <a:t>Modificación de la Resolución Técnica 26: Normas contables profesionales: Adopción de las Normas internacionales de información financiera (NIIF) del Consejo de Normas Internacionales de Contabilidad (IASB).</a:t>
                      </a:r>
                    </a:p>
                  </a:txBody>
                  <a:tcPr/>
                </a:tc>
                <a:extLst>
                  <a:ext uri="{0D108BD9-81ED-4DB2-BD59-A6C34878D82A}">
                    <a16:rowId xmlns:a16="http://schemas.microsoft.com/office/drawing/2014/main" val="3777740941"/>
                  </a:ext>
                </a:extLst>
              </a:tr>
            </a:tbl>
          </a:graphicData>
        </a:graphic>
      </p:graphicFrame>
    </p:spTree>
    <p:extLst>
      <p:ext uri="{BB962C8B-B14F-4D97-AF65-F5344CB8AC3E}">
        <p14:creationId xmlns:p14="http://schemas.microsoft.com/office/powerpoint/2010/main" val="40866127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D170E3A6-3802-446D-BD3B-658632F3CBC3}"/>
              </a:ext>
            </a:extLst>
          </p:cNvPr>
          <p:cNvGraphicFramePr>
            <a:graphicFrameLocks noGrp="1"/>
          </p:cNvGraphicFramePr>
          <p:nvPr>
            <p:extLst>
              <p:ext uri="{D42A27DB-BD31-4B8C-83A1-F6EECF244321}">
                <p14:modId xmlns:p14="http://schemas.microsoft.com/office/powerpoint/2010/main" val="2453518320"/>
              </p:ext>
            </p:extLst>
          </p:nvPr>
        </p:nvGraphicFramePr>
        <p:xfrm>
          <a:off x="1018903" y="348343"/>
          <a:ext cx="9442910" cy="6034527"/>
        </p:xfrm>
        <a:graphic>
          <a:graphicData uri="http://schemas.openxmlformats.org/drawingml/2006/table">
            <a:tbl>
              <a:tblPr firstRow="1" bandRow="1">
                <a:tableStyleId>{5C22544A-7EE6-4342-B048-85BDC9FD1C3A}</a:tableStyleId>
              </a:tblPr>
              <a:tblGrid>
                <a:gridCol w="1800443">
                  <a:extLst>
                    <a:ext uri="{9D8B030D-6E8A-4147-A177-3AD203B41FA5}">
                      <a16:colId xmlns:a16="http://schemas.microsoft.com/office/drawing/2014/main" val="2279966687"/>
                    </a:ext>
                  </a:extLst>
                </a:gridCol>
                <a:gridCol w="820325">
                  <a:extLst>
                    <a:ext uri="{9D8B030D-6E8A-4147-A177-3AD203B41FA5}">
                      <a16:colId xmlns:a16="http://schemas.microsoft.com/office/drawing/2014/main" val="3284652099"/>
                    </a:ext>
                  </a:extLst>
                </a:gridCol>
                <a:gridCol w="6822142">
                  <a:extLst>
                    <a:ext uri="{9D8B030D-6E8A-4147-A177-3AD203B41FA5}">
                      <a16:colId xmlns:a16="http://schemas.microsoft.com/office/drawing/2014/main" val="420053959"/>
                    </a:ext>
                  </a:extLst>
                </a:gridCol>
              </a:tblGrid>
              <a:tr h="1577444">
                <a:tc gridSpan="3">
                  <a:txBody>
                    <a:bodyPr/>
                    <a:lstStyle/>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LEGALIZACION DE ACTUACIONES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PROFESIONALES NORMAS EN VIGENCIA </a:t>
                      </a:r>
                    </a:p>
                    <a:p>
                      <a:pPr marL="0" marR="0" lvl="0" indent="0" algn="ctr" defTabSz="914431"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FORMALIDADES PARA LA PRESENTACION</a:t>
                      </a:r>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2209452701"/>
                  </a:ext>
                </a:extLst>
              </a:tr>
              <a:tr h="807914">
                <a:tc rowSpan="5">
                  <a:txBody>
                    <a:bodyPr/>
                    <a:lstStyle/>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RESOLUCIONES </a:t>
                      </a:r>
                    </a:p>
                    <a:p>
                      <a:pPr algn="ctr"/>
                      <a:endParaRPr lang="es-ES" sz="1500" b="1" dirty="0">
                        <a:latin typeface="Arial" panose="020B0604020202020204" pitchFamily="34" charset="0"/>
                        <a:cs typeface="Arial" panose="020B0604020202020204" pitchFamily="34" charset="0"/>
                      </a:endParaRPr>
                    </a:p>
                    <a:p>
                      <a:pPr algn="ctr"/>
                      <a:r>
                        <a:rPr lang="es-ES" sz="1500" b="1" dirty="0">
                          <a:latin typeface="Arial" panose="020B0604020202020204" pitchFamily="34" charset="0"/>
                          <a:cs typeface="Arial" panose="020B0604020202020204" pitchFamily="34" charset="0"/>
                        </a:rPr>
                        <a:t>TECNICAS </a:t>
                      </a:r>
                    </a:p>
                    <a:p>
                      <a:endParaRPr lang="es-ES" sz="1500" b="1" dirty="0">
                        <a:latin typeface="Arial" panose="020B0604020202020204" pitchFamily="34" charset="0"/>
                        <a:cs typeface="Arial" panose="020B0604020202020204" pitchFamily="34" charset="0"/>
                      </a:endParaRPr>
                    </a:p>
                    <a:p>
                      <a:r>
                        <a:rPr lang="es-ES" sz="1500" b="1" dirty="0">
                          <a:latin typeface="Arial" panose="020B0604020202020204" pitchFamily="34" charset="0"/>
                          <a:cs typeface="Arial" panose="020B0604020202020204" pitchFamily="34" charset="0"/>
                        </a:rPr>
                        <a:t> </a:t>
                      </a:r>
                    </a:p>
                    <a:p>
                      <a:endParaRPr lang="es-ES" sz="1500" b="1" dirty="0">
                        <a:latin typeface="Arial" panose="020B0604020202020204" pitchFamily="34" charset="0"/>
                        <a:cs typeface="Arial" panose="020B0604020202020204" pitchFamily="34" charset="0"/>
                      </a:endParaRPr>
                    </a:p>
                    <a:p>
                      <a:endParaRPr lang="es-ES" sz="1500" b="1" dirty="0">
                        <a:latin typeface="Arial" panose="020B0604020202020204" pitchFamily="34" charset="0"/>
                        <a:cs typeface="Arial" panose="020B0604020202020204" pitchFamily="34" charset="0"/>
                      </a:endParaRPr>
                    </a:p>
                  </a:txBody>
                  <a:tcPr/>
                </a:tc>
                <a:tc>
                  <a:txBody>
                    <a:bodyPr/>
                    <a:lstStyle/>
                    <a:p>
                      <a:pPr algn="ctr"/>
                      <a:r>
                        <a:rPr lang="es-ES" sz="1700" b="1" dirty="0">
                          <a:latin typeface="Arial" panose="020B0604020202020204" pitchFamily="34" charset="0"/>
                          <a:cs typeface="Arial" panose="020B0604020202020204" pitchFamily="34" charset="0"/>
                        </a:rPr>
                        <a:t>RT 28</a:t>
                      </a:r>
                    </a:p>
                  </a:txBody>
                  <a:tcPr anchor="ctr"/>
                </a:tc>
                <a:tc>
                  <a:txBody>
                    <a:bodyPr/>
                    <a:lstStyle/>
                    <a:p>
                      <a:pPr algn="just"/>
                      <a:r>
                        <a:rPr lang="es-ES" sz="1600" dirty="0">
                          <a:latin typeface="Arial" panose="020B0604020202020204" pitchFamily="34" charset="0"/>
                          <a:cs typeface="Arial" panose="020B0604020202020204" pitchFamily="34" charset="0"/>
                        </a:rPr>
                        <a:t>Modificaciones de las Resoluciones Técnicas F.A.C.P.C.E. 8 y 16. Impracticabilidad - Presentación de Información Comparativa.</a:t>
                      </a:r>
                    </a:p>
                  </a:txBody>
                  <a:tcPr/>
                </a:tc>
                <a:extLst>
                  <a:ext uri="{0D108BD9-81ED-4DB2-BD59-A6C34878D82A}">
                    <a16:rowId xmlns:a16="http://schemas.microsoft.com/office/drawing/2014/main" val="53013636"/>
                  </a:ext>
                </a:extLst>
              </a:tr>
              <a:tr h="719585">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27</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Modificaciones a las Resoluciones Técnicas 6, 8, 9, 11, 14, 16, 17, 18, 21, 22, 23 y 24.</a:t>
                      </a:r>
                    </a:p>
                  </a:txBody>
                  <a:tcPr/>
                </a:tc>
                <a:extLst>
                  <a:ext uri="{0D108BD9-81ED-4DB2-BD59-A6C34878D82A}">
                    <a16:rowId xmlns:a16="http://schemas.microsoft.com/office/drawing/2014/main" val="3369399195"/>
                  </a:ext>
                </a:extLst>
              </a:tr>
              <a:tr h="1022568">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26</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Adopción de las Normas Internacionales de Información Financiera (NIIF) del Consejo de Normas Internacionales de Contabilidad (IASB).</a:t>
                      </a:r>
                    </a:p>
                  </a:txBody>
                  <a:tcPr/>
                </a:tc>
                <a:extLst>
                  <a:ext uri="{0D108BD9-81ED-4DB2-BD59-A6C34878D82A}">
                    <a16:rowId xmlns:a16="http://schemas.microsoft.com/office/drawing/2014/main" val="1653517073"/>
                  </a:ext>
                </a:extLst>
              </a:tr>
              <a:tr h="1022568">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25</a:t>
                      </a:r>
                    </a:p>
                  </a:txBody>
                  <a:tcPr anchor="ctr"/>
                </a:tc>
                <a:tc>
                  <a:txBody>
                    <a:bodyPr/>
                    <a:lstStyle/>
                    <a:p>
                      <a:pPr algn="just"/>
                      <a:r>
                        <a:rPr lang="es-ES" sz="1600" dirty="0">
                          <a:latin typeface="Arial" panose="020B0604020202020204" pitchFamily="34" charset="0"/>
                          <a:cs typeface="Arial" panose="020B0604020202020204" pitchFamily="34" charset="0"/>
                        </a:rPr>
                        <a:t>Normas Contables Profesionales: Modificación de la Resolución Técnica </a:t>
                      </a:r>
                      <a:r>
                        <a:rPr lang="es-ES" sz="1600" dirty="0" err="1">
                          <a:latin typeface="Arial" panose="020B0604020202020204" pitchFamily="34" charset="0"/>
                          <a:cs typeface="Arial" panose="020B0604020202020204" pitchFamily="34" charset="0"/>
                        </a:rPr>
                        <a:t>Nº</a:t>
                      </a:r>
                      <a:r>
                        <a:rPr lang="es-ES" sz="1600" dirty="0">
                          <a:latin typeface="Arial" panose="020B0604020202020204" pitchFamily="34" charset="0"/>
                          <a:cs typeface="Arial" panose="020B0604020202020204" pitchFamily="34" charset="0"/>
                        </a:rPr>
                        <a:t> 11: Normas particulares de exposición contable para entes sin fines de lucro.</a:t>
                      </a:r>
                    </a:p>
                  </a:txBody>
                  <a:tcPr/>
                </a:tc>
                <a:extLst>
                  <a:ext uri="{0D108BD9-81ED-4DB2-BD59-A6C34878D82A}">
                    <a16:rowId xmlns:a16="http://schemas.microsoft.com/office/drawing/2014/main" val="1269062029"/>
                  </a:ext>
                </a:extLst>
              </a:tr>
              <a:tr h="884448">
                <a:tc vMerge="1">
                  <a:txBody>
                    <a:bodyPr/>
                    <a:lstStyle/>
                    <a:p>
                      <a:endParaRPr lang="es-ES" dirty="0"/>
                    </a:p>
                  </a:txBody>
                  <a:tcPr/>
                </a:tc>
                <a:tc>
                  <a:txBody>
                    <a:bodyPr/>
                    <a:lstStyle/>
                    <a:p>
                      <a:pPr algn="ctr"/>
                      <a:r>
                        <a:rPr lang="es-ES" sz="1700" b="1" dirty="0">
                          <a:latin typeface="Arial" panose="020B0604020202020204" pitchFamily="34" charset="0"/>
                          <a:cs typeface="Arial" panose="020B0604020202020204" pitchFamily="34" charset="0"/>
                        </a:rPr>
                        <a:t>RT 24</a:t>
                      </a:r>
                    </a:p>
                  </a:txBody>
                  <a:tcPr anchor="ctr"/>
                </a:tc>
                <a:tc>
                  <a:txBody>
                    <a:bodyPr/>
                    <a:lstStyle/>
                    <a:p>
                      <a:pPr algn="just"/>
                      <a:r>
                        <a:rPr lang="es-ES" sz="1600" dirty="0">
                          <a:latin typeface="Arial" panose="020B0604020202020204" pitchFamily="34" charset="0"/>
                          <a:cs typeface="Arial" panose="020B0604020202020204" pitchFamily="34" charset="0"/>
                        </a:rPr>
                        <a:t>Aspectos particulares de la exposición contable y procedimientos de auditoria para entes cooperativos.</a:t>
                      </a:r>
                    </a:p>
                  </a:txBody>
                  <a:tcPr/>
                </a:tc>
                <a:extLst>
                  <a:ext uri="{0D108BD9-81ED-4DB2-BD59-A6C34878D82A}">
                    <a16:rowId xmlns:a16="http://schemas.microsoft.com/office/drawing/2014/main" val="433969901"/>
                  </a:ext>
                </a:extLst>
              </a:tr>
            </a:tbl>
          </a:graphicData>
        </a:graphic>
      </p:graphicFrame>
    </p:spTree>
    <p:extLst>
      <p:ext uri="{BB962C8B-B14F-4D97-AF65-F5344CB8AC3E}">
        <p14:creationId xmlns:p14="http://schemas.microsoft.com/office/powerpoint/2010/main" val="172017879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7178</TotalTime>
  <Words>12593</Words>
  <Application>Microsoft Office PowerPoint</Application>
  <PresentationFormat>Panorámica</PresentationFormat>
  <Paragraphs>2058</Paragraphs>
  <Slides>138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138</vt:i4>
      </vt:variant>
    </vt:vector>
  </HeadingPairs>
  <TitlesOfParts>
    <vt:vector size="147" baseType="lpstr">
      <vt:lpstr>Arial</vt:lpstr>
      <vt:lpstr>Arial </vt:lpstr>
      <vt:lpstr>Calibri</vt:lpstr>
      <vt:lpstr>Futura Md BT</vt:lpstr>
      <vt:lpstr>Symbol</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CPCES4</dc:creator>
  <cp:lastModifiedBy>CPCES4</cp:lastModifiedBy>
  <cp:revision>376</cp:revision>
  <cp:lastPrinted>2021-08-05T19:32:07Z</cp:lastPrinted>
  <dcterms:created xsi:type="dcterms:W3CDTF">2021-07-06T12:35:56Z</dcterms:created>
  <dcterms:modified xsi:type="dcterms:W3CDTF">2022-10-06T15:17:16Z</dcterms:modified>
</cp:coreProperties>
</file>