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1" r:id="rId1"/>
  </p:sldMasterIdLst>
  <p:notesMasterIdLst>
    <p:notesMasterId r:id="rId36"/>
  </p:notesMasterIdLst>
  <p:handoutMasterIdLst>
    <p:handoutMasterId r:id="rId37"/>
  </p:handoutMasterIdLst>
  <p:sldIdLst>
    <p:sldId id="916" r:id="rId2"/>
    <p:sldId id="917" r:id="rId3"/>
    <p:sldId id="918" r:id="rId4"/>
    <p:sldId id="919" r:id="rId5"/>
    <p:sldId id="920" r:id="rId6"/>
    <p:sldId id="921" r:id="rId7"/>
    <p:sldId id="835" r:id="rId8"/>
    <p:sldId id="884" r:id="rId9"/>
    <p:sldId id="887" r:id="rId10"/>
    <p:sldId id="888" r:id="rId11"/>
    <p:sldId id="886" r:id="rId12"/>
    <p:sldId id="889" r:id="rId13"/>
    <p:sldId id="890" r:id="rId14"/>
    <p:sldId id="891" r:id="rId15"/>
    <p:sldId id="892" r:id="rId16"/>
    <p:sldId id="893" r:id="rId17"/>
    <p:sldId id="894" r:id="rId18"/>
    <p:sldId id="895" r:id="rId19"/>
    <p:sldId id="896" r:id="rId20"/>
    <p:sldId id="897" r:id="rId21"/>
    <p:sldId id="898" r:id="rId22"/>
    <p:sldId id="899" r:id="rId23"/>
    <p:sldId id="915" r:id="rId24"/>
    <p:sldId id="913" r:id="rId25"/>
    <p:sldId id="914" r:id="rId26"/>
    <p:sldId id="901" r:id="rId27"/>
    <p:sldId id="902" r:id="rId28"/>
    <p:sldId id="907" r:id="rId29"/>
    <p:sldId id="908" r:id="rId30"/>
    <p:sldId id="909" r:id="rId31"/>
    <p:sldId id="911" r:id="rId32"/>
    <p:sldId id="912" r:id="rId33"/>
    <p:sldId id="922" r:id="rId34"/>
    <p:sldId id="687" r:id="rId35"/>
  </p:sldIdLst>
  <p:sldSz cx="9144000" cy="6858000" type="screen4x3"/>
  <p:notesSz cx="10061575" cy="687387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3E36"/>
    <a:srgbClr val="FF3300"/>
    <a:srgbClr val="000066"/>
    <a:srgbClr val="00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582" autoAdjust="0"/>
    <p:restoredTop sz="94690" autoAdjust="0"/>
  </p:normalViewPr>
  <p:slideViewPr>
    <p:cSldViewPr>
      <p:cViewPr varScale="1">
        <p:scale>
          <a:sx n="112" d="100"/>
          <a:sy n="112" d="100"/>
        </p:scale>
        <p:origin x="4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60016" cy="343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75" tIns="48388" rIns="96775" bIns="4838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es-ES" dirty="0"/>
              <a:t>MINISTERIO DE FINANZAS Y OBRAS PÚBLICAS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99235" y="1"/>
            <a:ext cx="4360016" cy="343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75" tIns="48388" rIns="96775" bIns="4838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528989"/>
            <a:ext cx="4360016" cy="343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75" tIns="48388" rIns="96775" bIns="4838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99235" y="6528989"/>
            <a:ext cx="4360016" cy="343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75" tIns="48388" rIns="96775" bIns="4838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E9C0D75-4A11-426C-B71C-ACC335C29D3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78028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60016" cy="343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75" tIns="48388" rIns="96775" bIns="4838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es-ES" dirty="0"/>
              <a:t>MINISTERIO DE FINANZAS Y OBRAS PÚBLICAS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99235" y="1"/>
            <a:ext cx="4360016" cy="343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75" tIns="48388" rIns="96775" bIns="4838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11525" y="514350"/>
            <a:ext cx="3438525" cy="2579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6158" y="3265091"/>
            <a:ext cx="8049260" cy="3093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75" tIns="48388" rIns="96775" bIns="483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528989"/>
            <a:ext cx="4360016" cy="343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75" tIns="48388" rIns="96775" bIns="4838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99235" y="6528989"/>
            <a:ext cx="4360016" cy="343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75" tIns="48388" rIns="96775" bIns="4838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D097F70-B8EC-4DFE-98C6-66F5BBBA3FE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824473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MINISTERIO DE FINANZAS Y OBRAS PÚBLICAS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97F70-B8EC-4DFE-98C6-66F5BBBA3FE5}" type="slidenum">
              <a:rPr lang="es-ES" smtClean="0"/>
              <a:pPr>
                <a:defRPr/>
              </a:pPr>
              <a:t>34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093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 cstate="print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 cstate="print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 cstate="print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pPr>
              <a:defRPr/>
            </a:pPr>
            <a:fld id="{D84F9187-7CE2-42AB-A519-91E75B75020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030FAE-DA2F-4303-9E59-8824D01D407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F686CA-FF93-41BD-9336-01AB1F5EC3E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D2CA6-98DD-4437-9EBD-4AC804A569BF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 cstate="print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2F0D537A-92F0-450C-A55F-71010E77D8A5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38A3F-96EC-4E62-94E7-B9FEF3B9B1F2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9233AF-81FE-4C58-9714-692C8541D2E3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FFA5F0-91AF-4BF7-8F24-B55CF23E6DD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78165-C3F4-4899-BC92-275FE91CCF9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2C7F1-56F5-4868-8ED4-50047E65FD3A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dirty="0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D0C4F-F854-4107-B053-F95DF03B3BC4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61FFA5F0-91AF-4BF7-8F24-B55CF23E6DD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6286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SITUACION PYMES EN SALTA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FOMENTO E INCENTIVO A LAS PYMES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00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rmAutofit/>
          </a:bodyPr>
          <a:lstStyle/>
          <a:p>
            <a:pPr algn="ctr"/>
            <a:r>
              <a:rPr lang="es-AR" sz="4400" b="1" dirty="0" smtClean="0"/>
              <a:t>FINALIDAD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" y="1733401"/>
            <a:ext cx="9134251" cy="428788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3200" dirty="0"/>
              <a:t/>
            </a:r>
            <a:br>
              <a:rPr lang="es-ES" sz="3200" dirty="0"/>
            </a:br>
            <a:r>
              <a:rPr lang="es-ES" sz="3200" dirty="0" smtClean="0"/>
              <a:t>FACULTAR AL PODER EJECUTIVO A OTORGAR BENEFICIOS AL</a:t>
            </a:r>
            <a:r>
              <a:rPr lang="es-ES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SECTOR PRIVADO DENTRO DEL TERRITORIO PROVINCIAL, CON EL OBJETO DE EXPANDIR LA PRODUCCIÓN DE BIENES Y SERVICIOS, QUE RESULTEN DE INTERÉS IMPULSAR </a:t>
            </a:r>
            <a:r>
              <a:rPr lang="es-ES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 ACUERDO A LOS PLANES ESTRATÉGICOS VIGENTES </a:t>
            </a:r>
            <a:r>
              <a:rPr lang="es-ES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(GENERACIÓN DE EMPLEO)</a:t>
            </a:r>
          </a:p>
        </p:txBody>
      </p:sp>
    </p:spTree>
    <p:extLst>
      <p:ext uri="{BB962C8B-B14F-4D97-AF65-F5344CB8AC3E}">
        <p14:creationId xmlns:p14="http://schemas.microsoft.com/office/powerpoint/2010/main" val="39372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rmAutofit/>
          </a:bodyPr>
          <a:lstStyle/>
          <a:p>
            <a:pPr algn="ctr"/>
            <a:r>
              <a:rPr lang="es-AR" sz="4400" b="1" dirty="0" smtClean="0"/>
              <a:t>TIPO DE INVERSIONES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" y="1517377"/>
            <a:ext cx="9134251" cy="4791943"/>
          </a:xfrm>
        </p:spPr>
        <p:txBody>
          <a:bodyPr>
            <a:noAutofit/>
          </a:bodyPr>
          <a:lstStyle/>
          <a:p>
            <a:pPr algn="just"/>
            <a:r>
              <a:rPr lang="es-ES" sz="3200" dirty="0" smtClean="0"/>
              <a:t>NUEVAS INVERSIONES EN EMPRENDIMIENTOS CUYO DESARROLLO CUMPLA CON LOS OBJETIVOS PAUTADOS EN ALGUNO DE LOS REGÍMENES QUE LO CONFORMAN</a:t>
            </a:r>
          </a:p>
          <a:p>
            <a:pPr algn="just"/>
            <a:endParaRPr lang="es-ES" sz="3200" dirty="0" smtClean="0"/>
          </a:p>
          <a:p>
            <a:pPr algn="just"/>
            <a:r>
              <a:rPr lang="es-ES" sz="3200" dirty="0" smtClean="0"/>
              <a:t>NUEVAS INSTALACIONES, AMPLIACIÓN DE LAS EXISTENTES O QUE IMPLIQUEN LA MODERNIZACIÓN Y/O MEJORAMIENTO TECNOLÓGICO DE SU PRODUCCIÓN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08462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rmAutofit/>
          </a:bodyPr>
          <a:lstStyle/>
          <a:p>
            <a:pPr algn="ctr"/>
            <a:r>
              <a:rPr lang="es-AR" sz="4400" b="1" dirty="0" smtClean="0"/>
              <a:t>BENEFICIOS PROMOCIONALES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" y="1340768"/>
            <a:ext cx="9134251" cy="4791943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 smtClean="0"/>
              <a:t>EXENCIÓN DE TRIBUTOS PROVINCIALES</a:t>
            </a:r>
          </a:p>
          <a:p>
            <a:pPr algn="just"/>
            <a:endParaRPr lang="es-AR" sz="1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 smtClean="0"/>
              <a:t>CERTIFICADOS DE CRÉDITO FISCAL</a:t>
            </a:r>
          </a:p>
          <a:p>
            <a:pPr algn="just"/>
            <a:endParaRPr lang="es-AR" sz="1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 smtClean="0"/>
              <a:t>COMODATO DE BIENES DE DOMINIO DEL ESTADO PROVINCIAL, HASTA VEINTE (20) AÑOS Y A PRECIO DE FOMENTO</a:t>
            </a:r>
          </a:p>
          <a:p>
            <a:pPr algn="just"/>
            <a:endParaRPr lang="es-AR" sz="1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 smtClean="0"/>
              <a:t>APOYAR LAS GESTIONES PARA LA OBTENCIÓN DE CRÉDITOS ANTE ENTIDADES BANCARIAS Y FINANCIERAS, Y BENEFICIOS DE PROMOCIÓN INSTITUIDOS POR EL </a:t>
            </a:r>
            <a:r>
              <a:rPr lang="es-ES" sz="2400" dirty="0" err="1" smtClean="0"/>
              <a:t>E.N</a:t>
            </a:r>
            <a:r>
              <a:rPr lang="es-ES" sz="2400" dirty="0" smtClean="0"/>
              <a:t>.</a:t>
            </a:r>
          </a:p>
          <a:p>
            <a:pPr algn="just"/>
            <a:endParaRPr lang="es-AR" sz="1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400" dirty="0" smtClean="0"/>
              <a:t>BRINDAR ASISTENCIA TÉCNICA, A TRAVÉS DE LAS CARTERAS COMPETENTES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3485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rmAutofit/>
          </a:bodyPr>
          <a:lstStyle/>
          <a:p>
            <a:pPr algn="ctr"/>
            <a:r>
              <a:rPr lang="es-AR" sz="4400" b="1" dirty="0" smtClean="0"/>
              <a:t>NUEVOS SECTORES PROMOCIONDOS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" y="1301353"/>
            <a:ext cx="9134251" cy="4791943"/>
          </a:xfrm>
          <a:effectLst>
            <a:outerShdw dir="7620000" sx="169000" sy="169000" algn="ctr" rotWithShape="0">
              <a:srgbClr val="000000">
                <a:alpha val="63000"/>
              </a:srgbClr>
            </a:outerShdw>
          </a:effectLst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AR" sz="2400" b="1" dirty="0" smtClean="0"/>
              <a:t>CULTURAL</a:t>
            </a:r>
            <a:r>
              <a:rPr lang="es-AR" sz="2400" dirty="0" smtClean="0"/>
              <a:t>:</a:t>
            </a:r>
            <a:r>
              <a:rPr lang="es-ES" sz="2400" dirty="0" smtClean="0"/>
              <a:t> </a:t>
            </a:r>
            <a:r>
              <a:rPr lang="es-AR" sz="2400" dirty="0" smtClean="0"/>
              <a:t>PROMOVER EL DESARROLLO CULTURAL EQUILIBRADO EN TODA LA PROVINCIA, LA CREACIÓN DE ESPACIOS PARA LA CULTURA PARA LA CONCRECIÓN DE LAS METAS DEFINIDAS EN LOS PLANES ESTRATÉGICOS</a:t>
            </a:r>
          </a:p>
          <a:p>
            <a:pPr marL="0" indent="0" algn="just">
              <a:buNone/>
            </a:pPr>
            <a:endParaRPr lang="es-AR" sz="2400" dirty="0" smtClean="0"/>
          </a:p>
          <a:p>
            <a:pPr marL="0" indent="0" algn="just">
              <a:buNone/>
            </a:pPr>
            <a:r>
              <a:rPr lang="es-AR" sz="2400" b="1" dirty="0" smtClean="0"/>
              <a:t>INDUSTRIA DEL SOFTWARE Y TECNOLOGIA</a:t>
            </a:r>
            <a:r>
              <a:rPr lang="es-AR" sz="2400" dirty="0" smtClean="0"/>
              <a:t>: ESTIMULAR LA CREACIÓN DE EMPRESAS DEDICADAS A LA CREACIÓN, DISEÑO, DESARROLLO, PRODUCCIÓN E IMPLEMENTACIÓN DE SISTEMAS DE SOFTWARE</a:t>
            </a:r>
          </a:p>
          <a:p>
            <a:pPr marL="0" indent="0" algn="just">
              <a:buNone/>
            </a:pPr>
            <a:endParaRPr lang="es-AR" sz="2400" dirty="0"/>
          </a:p>
          <a:p>
            <a:pPr marL="0" indent="0" algn="just">
              <a:buNone/>
            </a:pPr>
            <a:r>
              <a:rPr lang="es-AR" sz="2400" b="1" dirty="0"/>
              <a:t>INDUSTRIA AUDIOVISUAL Y LAS ARTES ESCENICAS</a:t>
            </a:r>
            <a:r>
              <a:rPr lang="es-AR" sz="2400" dirty="0"/>
              <a:t>: FAVORECIER LA REALIZACIÓN DE CONTENIDOS AUDIOVISUALES, SERVICIOS DE PRODUCCIÓN Y POSTPRODUCCIÓN</a:t>
            </a:r>
          </a:p>
          <a:p>
            <a:pPr marL="0" indent="0" algn="just">
              <a:buNone/>
            </a:pPr>
            <a:endParaRPr lang="es-AR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147CB323-8C65-45AB-A6FE-225A88CF9660}"/>
              </a:ext>
            </a:extLst>
          </p:cNvPr>
          <p:cNvSpPr txBox="1"/>
          <p:nvPr/>
        </p:nvSpPr>
        <p:spPr>
          <a:xfrm>
            <a:off x="251520" y="1568981"/>
            <a:ext cx="8424936" cy="4524315"/>
          </a:xfrm>
          <a:prstGeom prst="rect">
            <a:avLst/>
          </a:prstGeom>
          <a:solidFill>
            <a:schemeClr val="bg1">
              <a:lumMod val="75000"/>
            </a:schemeClr>
          </a:solidFill>
          <a:ln w="152400" cap="rnd">
            <a:noFill/>
            <a:miter lim="800000"/>
          </a:ln>
          <a:effectLst>
            <a:outerShdw blurRad="101600" dist="215900" sx="104000" sy="104000" algn="ctr" rotWithShape="0">
              <a:srgbClr val="000000">
                <a:alpha val="58000"/>
              </a:srgbClr>
            </a:outerShdw>
            <a:reflection endPos="0" dir="5400000" sy="-100000" algn="bl" rotWithShape="0"/>
          </a:effectLst>
          <a:scene3d>
            <a:camera prst="orthographicFront"/>
            <a:lightRig rig="threePt" dir="t"/>
          </a:scene3d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chemeClr val="accent2"/>
                </a:solidFill>
                <a:latin typeface="+mn-lt"/>
              </a:rPr>
              <a:t>ADEMAS DE INCORPORAR </a:t>
            </a:r>
            <a:r>
              <a:rPr lang="es-ES" sz="2400" dirty="0" smtClean="0">
                <a:solidFill>
                  <a:schemeClr val="accent2"/>
                </a:solidFill>
                <a:latin typeface="+mn-lt"/>
              </a:rPr>
              <a:t>LOS </a:t>
            </a:r>
            <a:r>
              <a:rPr lang="es-ES" sz="2400" b="1" dirty="0">
                <a:solidFill>
                  <a:schemeClr val="accent2"/>
                </a:solidFill>
                <a:latin typeface="+mn-lt"/>
              </a:rPr>
              <a:t>BENEFICIOS A LA INDUSTRIA </a:t>
            </a:r>
            <a:r>
              <a:rPr lang="es-ES" sz="2400" b="1" dirty="0" smtClean="0">
                <a:solidFill>
                  <a:schemeClr val="accent2"/>
                </a:solidFill>
                <a:latin typeface="+mn-lt"/>
              </a:rPr>
              <a:t>AUDIOVISUAL</a:t>
            </a:r>
            <a:r>
              <a:rPr lang="es-ES" sz="2400" dirty="0" smtClean="0">
                <a:solidFill>
                  <a:schemeClr val="accent2"/>
                </a:solidFill>
                <a:latin typeface="+mn-lt"/>
              </a:rPr>
              <a:t>, SE ESTA AVANZANDO EN LA LEGISLATURA PROVINCIAL CON UN PROYECTO DE LEY QUE PROMUEVE LA ACTIVIDAD YA QUE LA MISMA REDUNDARA EN NUEVOS Y VARIADOS PUESTOS DE TRABAJO, REFUERZA LAS ACCIONES DE PROMOCIÓN TURÍSTICA, Y REALIZA UN APORTE A LA CULTURA</a:t>
            </a:r>
          </a:p>
          <a:p>
            <a:pPr algn="just"/>
            <a:endParaRPr lang="es-ES" sz="2400" dirty="0">
              <a:solidFill>
                <a:schemeClr val="accent2"/>
              </a:solidFill>
              <a:latin typeface="+mn-lt"/>
            </a:endParaRPr>
          </a:p>
          <a:p>
            <a:pPr algn="just"/>
            <a:r>
              <a:rPr lang="es-ES" sz="2400" dirty="0" smtClean="0">
                <a:solidFill>
                  <a:schemeClr val="accent2"/>
                </a:solidFill>
                <a:latin typeface="+mn-lt"/>
              </a:rPr>
              <a:t>SALTA REPRESENTA EN SI UN ESCENARIO SIN LIMITES PARA LA REALIZACIÓN DE OBRAS AUDIOVISUALES PARA CINE Y TELEVISIÓN, POR LA VARIEDAD Y BELLEZA INIGUALABLE DE SUS PAISAJES</a:t>
            </a:r>
          </a:p>
        </p:txBody>
      </p:sp>
    </p:spTree>
    <p:extLst>
      <p:ext uri="{BB962C8B-B14F-4D97-AF65-F5344CB8AC3E}">
        <p14:creationId xmlns:p14="http://schemas.microsoft.com/office/powerpoint/2010/main" val="100773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0"/>
            <a:ext cx="9108504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_tradnl" sz="9600" dirty="0" smtClean="0"/>
              <a:t>TITULO II</a:t>
            </a:r>
            <a:endParaRPr lang="es-ES_tradnl" sz="9600" dirty="0"/>
          </a:p>
        </p:txBody>
      </p:sp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 smtClean="0"/>
              <a:t>BENEFICIOS IMPOSITIVOS Y ESTABILIDAD FISCAL</a:t>
            </a:r>
            <a:endParaRPr lang="es-ES_tradnl" sz="44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340768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s-AR" sz="3600" dirty="0"/>
              <a:t>EL PRESENTE TITULO </a:t>
            </a:r>
            <a:r>
              <a:rPr lang="es-AR" sz="3600"/>
              <a:t>CONTEMPLA</a:t>
            </a:r>
            <a:r>
              <a:rPr lang="es-AR" sz="3600" smtClean="0"/>
              <a:t>: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es-ES" sz="3600" dirty="0" smtClean="0"/>
          </a:p>
          <a:p>
            <a:pPr fontAlgn="auto">
              <a:spcAft>
                <a:spcPts val="0"/>
              </a:spcAft>
            </a:pPr>
            <a:endParaRPr lang="es-ES" sz="3600" dirty="0"/>
          </a:p>
          <a:p>
            <a:pPr fontAlgn="auto">
              <a:spcAft>
                <a:spcPts val="0"/>
              </a:spcAft>
            </a:pPr>
            <a:r>
              <a:rPr lang="es-ES" sz="3600" dirty="0" smtClean="0"/>
              <a:t>ESTABILIDAD FISCAL PARA </a:t>
            </a:r>
            <a:r>
              <a:rPr lang="es-ES" sz="3600" dirty="0" err="1" smtClean="0"/>
              <a:t>MIPYMES</a:t>
            </a:r>
            <a:endParaRPr lang="es-ES" sz="3600" dirty="0" smtClean="0"/>
          </a:p>
          <a:p>
            <a:pPr fontAlgn="auto">
              <a:spcAft>
                <a:spcPts val="0"/>
              </a:spcAft>
            </a:pPr>
            <a:endParaRPr lang="es-ES" sz="3600" dirty="0"/>
          </a:p>
          <a:p>
            <a:pPr fontAlgn="auto">
              <a:spcAft>
                <a:spcPts val="0"/>
              </a:spcAft>
            </a:pPr>
            <a:r>
              <a:rPr lang="es-ES" sz="3600" dirty="0" smtClean="0"/>
              <a:t>EXIMICIÓN DE TRIBUTOS PROVINCIALES Y </a:t>
            </a:r>
            <a:r>
              <a:rPr lang="es-ES" sz="3600" dirty="0"/>
              <a:t>SUBSIDIOS DE TASAS</a:t>
            </a:r>
          </a:p>
          <a:p>
            <a:pPr fontAlgn="auto">
              <a:spcAft>
                <a:spcPts val="0"/>
              </a:spcAft>
            </a:pPr>
            <a:endParaRPr lang="es-ES" sz="3600" dirty="0" smtClean="0"/>
          </a:p>
        </p:txBody>
      </p:sp>
    </p:spTree>
    <p:extLst>
      <p:ext uri="{BB962C8B-B14F-4D97-AF65-F5344CB8AC3E}">
        <p14:creationId xmlns:p14="http://schemas.microsoft.com/office/powerpoint/2010/main" val="112510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2" grpId="0"/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 smtClean="0"/>
              <a:t>BENEFICIOS IMPOSITIVOS</a:t>
            </a:r>
            <a:endParaRPr lang="es-ES_tradnl" sz="44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340768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b="1" dirty="0" smtClean="0"/>
              <a:t>EXENCIÓN </a:t>
            </a:r>
            <a:r>
              <a:rPr lang="es-ES" sz="2400" b="1" dirty="0"/>
              <a:t>IMPUESTO DE SELLOS </a:t>
            </a:r>
            <a:endParaRPr lang="es-AR" sz="2400" dirty="0"/>
          </a:p>
          <a:p>
            <a:pPr algn="just"/>
            <a:r>
              <a:rPr lang="es-ES" sz="2400" dirty="0"/>
              <a:t>Para la </a:t>
            </a:r>
            <a:r>
              <a:rPr lang="es-ES" sz="2400" b="1" dirty="0"/>
              <a:t>constitución de sociedades o ampliación de su capital social y </a:t>
            </a:r>
            <a:r>
              <a:rPr lang="es-ES_tradnl" sz="2400" b="1" dirty="0"/>
              <a:t>la </a:t>
            </a:r>
            <a:r>
              <a:rPr lang="es-ES_tradnl" sz="2400" b="1" dirty="0" smtClean="0"/>
              <a:t>reorganización</a:t>
            </a:r>
            <a:endParaRPr lang="es-ES_tradnl" sz="2400" dirty="0"/>
          </a:p>
          <a:p>
            <a:pPr algn="just"/>
            <a:r>
              <a:rPr lang="es-ES" sz="2400" dirty="0"/>
              <a:t>Para </a:t>
            </a:r>
            <a:r>
              <a:rPr lang="es-ES" sz="2400" b="1" dirty="0"/>
              <a:t>créditos </a:t>
            </a:r>
            <a:r>
              <a:rPr lang="es-ES" sz="2400" b="1" dirty="0" smtClean="0"/>
              <a:t>productivos y capital de trabajo </a:t>
            </a:r>
            <a:r>
              <a:rPr lang="es-ES" sz="2400" dirty="0" smtClean="0"/>
              <a:t>(garantías</a:t>
            </a:r>
            <a:r>
              <a:rPr lang="es-ES" sz="2400" dirty="0"/>
              <a:t>, fianzas y demás instrumentos </a:t>
            </a:r>
            <a:r>
              <a:rPr lang="es-ES" sz="2400" dirty="0" smtClean="0"/>
              <a:t>que </a:t>
            </a:r>
            <a:r>
              <a:rPr lang="es-ES" sz="2400" dirty="0"/>
              <a:t>suscriban para avalar los </a:t>
            </a:r>
            <a:r>
              <a:rPr lang="es-ES" sz="2400" dirty="0" smtClean="0"/>
              <a:t>mismos) </a:t>
            </a:r>
            <a:r>
              <a:rPr lang="es-ES" sz="2400" dirty="0"/>
              <a:t>otorgados por el Estado </a:t>
            </a:r>
            <a:r>
              <a:rPr lang="es-ES" sz="2400" dirty="0" smtClean="0"/>
              <a:t>y </a:t>
            </a:r>
            <a:r>
              <a:rPr lang="es-ES" sz="2400" dirty="0"/>
              <a:t>las entidades </a:t>
            </a:r>
            <a:r>
              <a:rPr lang="es-ES" sz="2400" dirty="0" smtClean="0"/>
              <a:t>bancarias</a:t>
            </a:r>
          </a:p>
          <a:p>
            <a:pPr algn="just"/>
            <a:r>
              <a:rPr lang="es-ES_tradnl" sz="2400" dirty="0" smtClean="0"/>
              <a:t>De los tributos </a:t>
            </a:r>
            <a:r>
              <a:rPr lang="es-ES_tradnl" sz="2400" dirty="0"/>
              <a:t>provinciales al </a:t>
            </a:r>
            <a:r>
              <a:rPr lang="es-ES_tradnl" sz="2400" b="1" dirty="0"/>
              <a:t>Fondo Fiduciario para el Desarrollo del Capital Emprendedor </a:t>
            </a:r>
            <a:r>
              <a:rPr lang="es-ES_tradnl" sz="2400" dirty="0"/>
              <a:t>(</a:t>
            </a:r>
            <a:r>
              <a:rPr lang="es-ES_tradnl" sz="2400" dirty="0" err="1"/>
              <a:t>FONDCE</a:t>
            </a:r>
            <a:r>
              <a:rPr lang="es-ES_tradnl" sz="2400" dirty="0"/>
              <a:t>), creado en </a:t>
            </a:r>
            <a:r>
              <a:rPr lang="es-ES" sz="2400" dirty="0" smtClean="0"/>
              <a:t>la </a:t>
            </a:r>
            <a:r>
              <a:rPr lang="es-ES" sz="2400" dirty="0"/>
              <a:t>Ley Nacional N° </a:t>
            </a:r>
            <a:r>
              <a:rPr lang="es-ES" sz="2400" dirty="0" smtClean="0"/>
              <a:t>27.349</a:t>
            </a:r>
            <a:endParaRPr lang="es-ES" sz="2400" dirty="0"/>
          </a:p>
          <a:p>
            <a:pPr algn="just"/>
            <a:endParaRPr lang="es-ES" sz="2400" b="1" dirty="0"/>
          </a:p>
          <a:p>
            <a:pPr marL="0" indent="0" algn="just">
              <a:buNone/>
            </a:pPr>
            <a:r>
              <a:rPr lang="es-ES_tradnl" sz="2400" b="1" dirty="0" smtClean="0"/>
              <a:t>EXENCIÓN </a:t>
            </a:r>
            <a:r>
              <a:rPr lang="es-ES_tradnl" sz="2400" b="1" dirty="0"/>
              <a:t>IMPUESTO DE COOPERADORAS ASISTENCIALES</a:t>
            </a:r>
            <a:endParaRPr lang="es-AR" sz="2400" dirty="0"/>
          </a:p>
          <a:p>
            <a:pPr algn="just"/>
            <a:r>
              <a:rPr lang="es-ES_tradnl" sz="2400" dirty="0"/>
              <a:t> Para nuevos puestos de trabajo, por 10 </a:t>
            </a:r>
            <a:r>
              <a:rPr lang="es-ES_tradnl" sz="2400" dirty="0" smtClean="0"/>
              <a:t>años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5352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 smtClean="0"/>
              <a:t>SUBSIDIO DE TASAS</a:t>
            </a:r>
            <a:endParaRPr lang="es-ES_tradnl" sz="44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340768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AR" sz="2800" b="1" dirty="0"/>
              <a:t>MEJORA EN LOS CREDITOS </a:t>
            </a:r>
            <a:r>
              <a:rPr lang="es-AR" sz="2800" b="1" dirty="0" smtClean="0"/>
              <a:t>PRODUCTIVOS</a:t>
            </a:r>
            <a:endParaRPr lang="es-AR" sz="1600" dirty="0"/>
          </a:p>
          <a:p>
            <a:pPr algn="just"/>
            <a:r>
              <a:rPr lang="es-ES" sz="2400" dirty="0"/>
              <a:t>Faculta al Poder Ejecutivo a otorgar subsidios de tasas de hasta cinco (5) puntos y por un monto anual que fije la Ley de Presupuesto, para los créditos productivos que se oferten en la Provincia de </a:t>
            </a:r>
            <a:r>
              <a:rPr lang="es-ES" sz="2400" dirty="0" smtClean="0"/>
              <a:t>Salta</a:t>
            </a:r>
            <a:endParaRPr lang="es-ES" sz="2400" dirty="0"/>
          </a:p>
          <a:p>
            <a:endParaRPr lang="es-ES" sz="2400" dirty="0" smtClean="0"/>
          </a:p>
          <a:p>
            <a:endParaRPr lang="es-ES" sz="2400" dirty="0"/>
          </a:p>
          <a:p>
            <a:pPr marL="0" indent="0" algn="ctr">
              <a:buNone/>
            </a:pPr>
            <a:r>
              <a:rPr lang="es-ES" sz="2800" b="1" dirty="0" smtClean="0"/>
              <a:t>EXENCIÓN </a:t>
            </a:r>
            <a:r>
              <a:rPr lang="es-ES" sz="2800" b="1" dirty="0"/>
              <a:t>DE SELLOS + SUBSIDIO DE TASAS = </a:t>
            </a:r>
            <a:r>
              <a:rPr lang="es-ES" sz="2800" b="1" dirty="0" smtClean="0"/>
              <a:t>CRÉDITOS </a:t>
            </a:r>
            <a:r>
              <a:rPr lang="es-ES" sz="2800" b="1" dirty="0"/>
              <a:t>COMPETITIVOS</a:t>
            </a:r>
          </a:p>
          <a:p>
            <a:pPr marL="0" indent="0" algn="ctr">
              <a:buNone/>
            </a:pPr>
            <a:r>
              <a:rPr lang="es-ES" sz="2800" b="1" dirty="0"/>
              <a:t>(disminución del costo financiero)</a:t>
            </a:r>
            <a:endParaRPr lang="es-ES_tradnl" sz="2800" b="1" dirty="0"/>
          </a:p>
        </p:txBody>
      </p:sp>
    </p:spTree>
    <p:extLst>
      <p:ext uri="{BB962C8B-B14F-4D97-AF65-F5344CB8AC3E}">
        <p14:creationId xmlns:p14="http://schemas.microsoft.com/office/powerpoint/2010/main" val="79276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/>
              <a:t>ESTABILIDAD FISCAL PARA </a:t>
            </a:r>
            <a:r>
              <a:rPr lang="es-AR" sz="4400" b="1" dirty="0" smtClean="0"/>
              <a:t>MIPYMES</a:t>
            </a:r>
            <a:endParaRPr lang="es-AR" sz="4400" b="1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268760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800" dirty="0" smtClean="0"/>
              <a:t>SE FIJA COMO MEDIDA DE FOMENTO Y APOYO AL DESARROLLO DE LAS PYMES DE LA PROVINCIA, UN RÉGIMEN DE ESTABILIDAD FISCAL QUE PERMITE QUE </a:t>
            </a:r>
            <a:r>
              <a:rPr lang="es-ES" sz="2800" b="1" dirty="0" smtClean="0"/>
              <a:t>LAS MICRO, PEQUEÑAS Y MEDIANAS EMPRESAS RADICADAS EN SALTA, NO VEAN INCREMENTADA SU CARGA TRIBUTARIA HASTA EL </a:t>
            </a:r>
            <a:r>
              <a:rPr lang="es-ES" sz="2800" b="1" dirty="0" smtClean="0">
                <a:solidFill>
                  <a:schemeClr val="accent2"/>
                </a:solidFill>
              </a:rPr>
              <a:t>31 DE DICIEMBRE DE 2.020</a:t>
            </a:r>
          </a:p>
          <a:p>
            <a:pPr marL="0" indent="0" algn="just">
              <a:buNone/>
            </a:pPr>
            <a:endParaRPr lang="es-ES" sz="2800" b="1" dirty="0" smtClean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es-ES" sz="2800" b="1" dirty="0" smtClean="0">
                <a:solidFill>
                  <a:schemeClr val="accent2"/>
                </a:solidFill>
              </a:rPr>
              <a:t>SE INVITA </a:t>
            </a:r>
            <a:r>
              <a:rPr lang="es-ES_tradnl" sz="2800" b="1" dirty="0" smtClean="0">
                <a:solidFill>
                  <a:schemeClr val="accent2"/>
                </a:solidFill>
              </a:rPr>
              <a:t>A LOS MUNICIPIOS A DICTAR SIMILAR NORMATIVA, CON EL FIN DE COMPROMETERSE A MANTENER LA ESTABILIDAD FISCAL, EN LOS TRIBUTOS DE SU COMPETENCIA</a:t>
            </a:r>
            <a:endParaRPr lang="es-ES" sz="2800" b="1" dirty="0">
              <a:solidFill>
                <a:schemeClr val="accent2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147CB323-8C65-45AB-A6FE-225A88CF9660}"/>
              </a:ext>
            </a:extLst>
          </p:cNvPr>
          <p:cNvSpPr txBox="1"/>
          <p:nvPr/>
        </p:nvSpPr>
        <p:spPr>
          <a:xfrm>
            <a:off x="251520" y="1340768"/>
            <a:ext cx="8424936" cy="5386090"/>
          </a:xfrm>
          <a:prstGeom prst="rect">
            <a:avLst/>
          </a:prstGeom>
          <a:solidFill>
            <a:schemeClr val="bg1">
              <a:lumMod val="75000"/>
            </a:schemeClr>
          </a:solidFill>
          <a:ln w="152400" cap="rnd">
            <a:noFill/>
            <a:miter lim="800000"/>
          </a:ln>
          <a:effectLst>
            <a:outerShdw blurRad="101600" dist="215900" sx="104000" sy="104000" algn="ctr" rotWithShape="0">
              <a:srgbClr val="000000">
                <a:alpha val="58000"/>
              </a:srgbClr>
            </a:outerShdw>
            <a:reflection endPos="0" dir="5400000" sy="-100000" algn="bl" rotWithShape="0"/>
          </a:effectLst>
          <a:scene3d>
            <a:camera prst="orthographicFront"/>
            <a:lightRig rig="threePt" dir="t"/>
          </a:scene3d>
        </p:spPr>
        <p:txBody>
          <a:bodyPr wrap="square" rtlCol="0">
            <a:spAutoFit/>
          </a:bodyPr>
          <a:lstStyle/>
          <a:p>
            <a:pPr algn="just"/>
            <a:r>
              <a:rPr lang="es-ES" sz="1800" b="1" dirty="0" smtClean="0">
                <a:solidFill>
                  <a:schemeClr val="accent2"/>
                </a:solidFill>
                <a:latin typeface="+mn-lt"/>
              </a:rPr>
              <a:t>LEY NACIONAL 27264.-</a:t>
            </a:r>
            <a:r>
              <a:rPr lang="es-ES" sz="180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s-ES" sz="1800" b="1" dirty="0">
                <a:latin typeface="+mn-lt"/>
              </a:rPr>
              <a:t>PROGRAMA DE RECUPERACIÓN PRODUCTIVA</a:t>
            </a:r>
            <a:r>
              <a:rPr lang="es-ES" sz="1800" dirty="0">
                <a:latin typeface="+mn-lt"/>
              </a:rPr>
              <a:t/>
            </a:r>
            <a:br>
              <a:rPr lang="es-ES" sz="1800" dirty="0">
                <a:latin typeface="+mn-lt"/>
              </a:rPr>
            </a:br>
            <a:endParaRPr lang="es-ES" sz="1800" b="1" dirty="0">
              <a:latin typeface="+mn-lt"/>
            </a:endParaRPr>
          </a:p>
          <a:p>
            <a:pPr algn="just"/>
            <a:r>
              <a:rPr lang="es-ES" sz="1800" b="1" dirty="0">
                <a:latin typeface="+mn-lt"/>
              </a:rPr>
              <a:t>ARTÍCULO 15. </a:t>
            </a:r>
            <a:r>
              <a:rPr lang="es-ES" sz="1800" dirty="0">
                <a:latin typeface="+mn-lt"/>
              </a:rPr>
              <a:t>—</a:t>
            </a:r>
            <a:r>
              <a:rPr lang="es-ES" sz="1800" i="1" dirty="0">
                <a:latin typeface="+mn-lt"/>
              </a:rPr>
              <a:t> Plazo de Vigencia.</a:t>
            </a:r>
            <a:r>
              <a:rPr lang="es-ES" sz="1800" dirty="0">
                <a:latin typeface="+mn-lt"/>
              </a:rPr>
              <a:t> Las disposiciones del presente Título serán aplicables a las inversiones productivas que se realicen entre el 1° de julio de 2016 y el </a:t>
            </a:r>
            <a:r>
              <a:rPr lang="es-ES" sz="1800" b="1" dirty="0">
                <a:solidFill>
                  <a:schemeClr val="accent2"/>
                </a:solidFill>
                <a:latin typeface="+mn-lt"/>
              </a:rPr>
              <a:t>31 de diciembre de 2018</a:t>
            </a:r>
            <a:r>
              <a:rPr lang="es-ES" sz="1800" dirty="0">
                <a:latin typeface="+mn-lt"/>
              </a:rPr>
              <a:t>, ambas fechas inclusive</a:t>
            </a:r>
            <a:r>
              <a:rPr lang="es-ES" sz="1800" dirty="0" smtClean="0">
                <a:latin typeface="+mn-lt"/>
              </a:rPr>
              <a:t>.</a:t>
            </a:r>
          </a:p>
          <a:p>
            <a:pPr algn="just"/>
            <a:r>
              <a:rPr lang="es-ES" sz="1000" dirty="0">
                <a:latin typeface="+mn-lt"/>
              </a:rPr>
              <a:t/>
            </a:r>
            <a:br>
              <a:rPr lang="es-ES" sz="1000" dirty="0">
                <a:latin typeface="+mn-lt"/>
              </a:rPr>
            </a:br>
            <a:r>
              <a:rPr lang="es-ES" sz="1800" b="1" dirty="0">
                <a:latin typeface="+mn-lt"/>
              </a:rPr>
              <a:t>ARTÍCULO 16.</a:t>
            </a:r>
            <a:r>
              <a:rPr lang="es-ES" sz="1800" dirty="0">
                <a:latin typeface="+mn-lt"/>
              </a:rPr>
              <a:t> — </a:t>
            </a:r>
            <a:r>
              <a:rPr lang="es-ES" sz="1800" i="1" dirty="0">
                <a:latin typeface="+mn-lt"/>
              </a:rPr>
              <a:t>Estabilidad fiscal.</a:t>
            </a:r>
            <a:r>
              <a:rPr lang="es-ES" sz="1800" dirty="0">
                <a:latin typeface="+mn-lt"/>
              </a:rPr>
              <a:t> Las Micro, Pequeñas y Medianas Empresas gozarán de estabilidad fiscal durante el plazo de vigencia establecido en el artículo anterior</a:t>
            </a:r>
            <a:r>
              <a:rPr lang="es-ES" sz="1800" dirty="0" smtClean="0">
                <a:latin typeface="+mn-lt"/>
              </a:rPr>
              <a:t>.</a:t>
            </a:r>
          </a:p>
          <a:p>
            <a:pPr algn="just"/>
            <a:r>
              <a:rPr lang="es-ES" sz="1000" dirty="0">
                <a:latin typeface="+mn-lt"/>
              </a:rPr>
              <a:t/>
            </a:r>
            <a:br>
              <a:rPr lang="es-ES" sz="1000" dirty="0">
                <a:latin typeface="+mn-lt"/>
              </a:rPr>
            </a:br>
            <a:r>
              <a:rPr lang="es-ES" sz="1800" dirty="0">
                <a:latin typeface="+mn-lt"/>
              </a:rPr>
              <a:t>Alcanza a todos los tributos, entendiéndose por tales los impuestos directos, tasas y contribuciones impositivas, que tengan como sujetos pasivos a las </a:t>
            </a:r>
            <a:r>
              <a:rPr lang="es-ES" sz="1800" dirty="0" err="1" smtClean="0">
                <a:latin typeface="+mn-lt"/>
              </a:rPr>
              <a:t>MIPYMES</a:t>
            </a:r>
            <a:r>
              <a:rPr lang="es-ES" sz="1800" dirty="0" smtClean="0">
                <a:latin typeface="+mn-lt"/>
              </a:rPr>
              <a:t>.</a:t>
            </a:r>
          </a:p>
          <a:p>
            <a:pPr algn="just"/>
            <a:r>
              <a:rPr lang="es-ES" sz="1800" dirty="0">
                <a:latin typeface="+mn-lt"/>
              </a:rPr>
              <a:t/>
            </a:r>
            <a:br>
              <a:rPr lang="es-ES" sz="1800" dirty="0">
                <a:latin typeface="+mn-lt"/>
              </a:rPr>
            </a:br>
            <a:r>
              <a:rPr lang="es-ES" sz="1800" dirty="0">
                <a:latin typeface="+mn-lt"/>
              </a:rPr>
              <a:t>Las </a:t>
            </a:r>
            <a:r>
              <a:rPr lang="es-ES" sz="1800" dirty="0" err="1" smtClean="0">
                <a:latin typeface="+mn-lt"/>
              </a:rPr>
              <a:t>MIPYMES</a:t>
            </a:r>
            <a:r>
              <a:rPr lang="es-ES" sz="1800" dirty="0" smtClean="0">
                <a:latin typeface="+mn-lt"/>
              </a:rPr>
              <a:t> no </a:t>
            </a:r>
            <a:r>
              <a:rPr lang="es-ES" sz="1800" dirty="0">
                <a:latin typeface="+mn-lt"/>
              </a:rPr>
              <a:t>podrán ver incrementada su carga tributaria total, considerada en forma separada en cada jurisdicción determinada, en los ámbitos nacional, provinciales y municipales, </a:t>
            </a:r>
            <a:r>
              <a:rPr lang="es-ES" sz="1800" b="1" dirty="0">
                <a:solidFill>
                  <a:schemeClr val="accent2"/>
                </a:solidFill>
                <a:latin typeface="+mn-lt"/>
              </a:rPr>
              <a:t>siempre y cuando las provincias adhieran al presente Título</a:t>
            </a:r>
            <a:r>
              <a:rPr lang="es-ES" sz="1800" dirty="0">
                <a:solidFill>
                  <a:schemeClr val="accent2"/>
                </a:solidFill>
                <a:latin typeface="+mn-lt"/>
              </a:rPr>
              <a:t>, a través del dictado de una ley en la cual deberán invitar expresamente a las municipalidades de sus respectivas jurisdicciones a dictar las normas legales pertinentes en igual sentido.</a:t>
            </a:r>
            <a:endParaRPr lang="es-ES" sz="1800" dirty="0" smtClean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685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7" grpId="0" uiExpand="1" build="p"/>
      <p:bldP spid="5" grpId="0" build="p" animBg="1"/>
      <p:bldP spid="5" grpId="1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0"/>
            <a:ext cx="9108504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_tradnl" sz="9600" dirty="0" smtClean="0"/>
              <a:t>TITULO III</a:t>
            </a:r>
            <a:endParaRPr lang="es-ES_tradnl" sz="9600" dirty="0"/>
          </a:p>
        </p:txBody>
      </p:sp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 smtClean="0"/>
              <a:t>FOMENTO AL COMERCIO Y</a:t>
            </a:r>
            <a:br>
              <a:rPr lang="es-AR" sz="4400" b="1" dirty="0" smtClean="0"/>
            </a:br>
            <a:r>
              <a:rPr lang="es-AR" sz="4400" b="1" dirty="0" smtClean="0"/>
              <a:t>COMPRE LOCAL</a:t>
            </a:r>
            <a:endParaRPr lang="es-ES_tradnl" sz="44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556792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es-AR" sz="3600" dirty="0" smtClean="0"/>
              <a:t>EL PRESENTE TITULO CONTEMPLA:</a:t>
            </a:r>
          </a:p>
          <a:p>
            <a:pPr algn="just" fontAlgn="auto">
              <a:spcAft>
                <a:spcPts val="0"/>
              </a:spcAft>
            </a:pPr>
            <a:endParaRPr lang="es-ES" sz="3600" dirty="0" smtClean="0"/>
          </a:p>
          <a:p>
            <a:pPr algn="just" fontAlgn="auto">
              <a:spcAft>
                <a:spcPts val="0"/>
              </a:spcAft>
            </a:pPr>
            <a:r>
              <a:rPr lang="es-ES_tradnl" sz="3600" dirty="0" smtClean="0"/>
              <a:t>CRÉASE EL PROGRAMA </a:t>
            </a:r>
            <a:r>
              <a:rPr lang="es-ES_tradnl" sz="3600" b="1" dirty="0" smtClean="0">
                <a:solidFill>
                  <a:schemeClr val="accent2"/>
                </a:solidFill>
              </a:rPr>
              <a:t>“PREFIERA PRODUCTO SALTEÑO”</a:t>
            </a:r>
            <a:r>
              <a:rPr lang="es-ES_tradnl" sz="3600" dirty="0" smtClean="0"/>
              <a:t>, A FIN DE INCENTIVAR LA PRODUCCIÓN Y COMERCIALIZACIÓN DE PRODUCTOS Y SERVICIOS ELABORADOS EN EL TERRITORIO PROVINCIAL, </a:t>
            </a:r>
            <a:r>
              <a:rPr lang="es-ES" sz="3600" dirty="0" smtClean="0"/>
              <a:t>HABILITANDO UN REGISTRO A TAL EFECTO</a:t>
            </a:r>
            <a:endParaRPr lang="es-ES_tradnl" sz="3600" dirty="0" smtClean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0" y="1340768"/>
            <a:ext cx="918051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_tradnl" sz="3200" dirty="0" smtClean="0"/>
              <a:t>FACULTASE AL </a:t>
            </a:r>
            <a:r>
              <a:rPr lang="es-ES_tradnl" sz="3200" dirty="0" err="1" smtClean="0"/>
              <a:t>P.E</a:t>
            </a:r>
            <a:r>
              <a:rPr lang="es-ES_tradnl" sz="3200" dirty="0" smtClean="0"/>
              <a:t>. A REALIZAR ACCIONES DE PROMOCIÓN DE VENTAS DE PRODUCTOS LOCALES, CON EL OBJETIVO DE INCREMENTAR O FACILITAR LA COMERCIALIZACIÓN DE LOS MISMOS </a:t>
            </a:r>
          </a:p>
          <a:p>
            <a:pPr marL="182563" indent="0" algn="just">
              <a:buNone/>
            </a:pPr>
            <a:r>
              <a:rPr lang="es-ES_tradnl" sz="3200" dirty="0" smtClean="0"/>
              <a:t>(Subsidio a las comisiones de tarjetas de crédito, acciones publicitarias, apoyo económico para misiones, beneficios fiscales para zonas de frontera, eximir de obligaciones de actuar como agentes de retención y/o percepción, etc.)</a:t>
            </a:r>
            <a:endParaRPr lang="es-ES" sz="3200" dirty="0" smtClean="0"/>
          </a:p>
        </p:txBody>
      </p:sp>
    </p:spTree>
    <p:extLst>
      <p:ext uri="{BB962C8B-B14F-4D97-AF65-F5344CB8AC3E}">
        <p14:creationId xmlns:p14="http://schemas.microsoft.com/office/powerpoint/2010/main" val="9039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2" grpId="0"/>
      <p:bldP spid="7" grpId="0" build="p"/>
      <p:bldP spid="7" grpId="1" build="allAtOnce"/>
      <p:bldP spid="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0"/>
            <a:ext cx="9108504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_tradnl" sz="9600" dirty="0" smtClean="0"/>
              <a:t>TITULO IV</a:t>
            </a:r>
            <a:endParaRPr lang="es-ES_tradnl" sz="9600" dirty="0"/>
          </a:p>
        </p:txBody>
      </p:sp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 smtClean="0"/>
              <a:t>REGISTRO INDUSTRIAL DE SALTA</a:t>
            </a:r>
            <a:endParaRPr lang="es-ES_tradnl" sz="44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268760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es-AR" sz="3200" dirty="0"/>
              <a:t>EL PRESENTE TITULO CONTEMPLA</a:t>
            </a:r>
            <a:r>
              <a:rPr lang="es-AR" sz="3200" dirty="0" smtClean="0"/>
              <a:t>:</a:t>
            </a:r>
          </a:p>
          <a:p>
            <a:pPr algn="just" fontAlgn="auto">
              <a:spcAft>
                <a:spcPts val="0"/>
              </a:spcAft>
            </a:pPr>
            <a:endParaRPr lang="es-ES" sz="3200" dirty="0"/>
          </a:p>
          <a:p>
            <a:pPr algn="just" fontAlgn="auto">
              <a:spcAft>
                <a:spcPts val="0"/>
              </a:spcAft>
            </a:pPr>
            <a:r>
              <a:rPr lang="es-ES" sz="3200" dirty="0" smtClean="0"/>
              <a:t>BÁSICAMENTE LA CREACIÓN DEL “</a:t>
            </a:r>
            <a:r>
              <a:rPr lang="es-ES" sz="3200" b="1" dirty="0" smtClean="0">
                <a:solidFill>
                  <a:schemeClr val="accent2"/>
                </a:solidFill>
              </a:rPr>
              <a:t>REGISTRO INDUSTRIAL PROVINCIAL</a:t>
            </a:r>
            <a:r>
              <a:rPr lang="es-ES" sz="3200" dirty="0" smtClean="0"/>
              <a:t>”</a:t>
            </a:r>
          </a:p>
          <a:p>
            <a:pPr algn="just" fontAlgn="auto">
              <a:spcAft>
                <a:spcPts val="0"/>
              </a:spcAft>
            </a:pPr>
            <a:endParaRPr lang="es-ES" sz="1400" dirty="0"/>
          </a:p>
          <a:p>
            <a:pPr algn="just" fontAlgn="auto">
              <a:spcAft>
                <a:spcPts val="0"/>
              </a:spcAft>
            </a:pPr>
            <a:r>
              <a:rPr lang="es-ES" sz="3200" dirty="0" smtClean="0"/>
              <a:t>SERA AUTORIDAD DE APLICACIÓN LA SECRETARIA DE INDUSTRIA (Recolectar, procesar y sistematizar, publicitar, elaborar estadísticas, contribuir a la toma de decisiones públicas y privadas, etc.)</a:t>
            </a:r>
          </a:p>
          <a:p>
            <a:pPr algn="just" fontAlgn="auto">
              <a:spcAft>
                <a:spcPts val="0"/>
              </a:spcAft>
            </a:pPr>
            <a:endParaRPr lang="es-ES" sz="3200" dirty="0" smtClean="0"/>
          </a:p>
        </p:txBody>
      </p:sp>
    </p:spTree>
    <p:extLst>
      <p:ext uri="{BB962C8B-B14F-4D97-AF65-F5344CB8AC3E}">
        <p14:creationId xmlns:p14="http://schemas.microsoft.com/office/powerpoint/2010/main" val="42921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2" grpId="0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 smtClean="0"/>
              <a:t>QUE REPRESENTAN LAS PYMES EN LA ECONOMIA DE SALTA?</a:t>
            </a:r>
            <a:endParaRPr lang="es-ES_tradnl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" y="1733401"/>
            <a:ext cx="9134251" cy="4647927"/>
          </a:xfrm>
        </p:spPr>
        <p:txBody>
          <a:bodyPr>
            <a:noAutofit/>
          </a:bodyPr>
          <a:lstStyle/>
          <a:p>
            <a:pPr algn="just"/>
            <a:r>
              <a:rPr lang="es-ES" sz="2400" b="1" dirty="0" smtClean="0"/>
              <a:t>MAS DEL 90% DE LAS EMPRESAS EN SALTA SON PYMES.</a:t>
            </a:r>
            <a:endParaRPr lang="es-ES" sz="2400" dirty="0" smtClean="0"/>
          </a:p>
          <a:p>
            <a:pPr algn="just"/>
            <a:endParaRPr lang="es-ES" sz="2400" dirty="0"/>
          </a:p>
          <a:p>
            <a:pPr algn="just"/>
            <a:r>
              <a:rPr lang="es-ES" sz="2400" b="1" dirty="0" smtClean="0"/>
              <a:t>EXISTEN EN LA PROVINCIA MAS DE 14.000 PYMES. </a:t>
            </a:r>
            <a:endParaRPr lang="es-ES" sz="2400" dirty="0" smtClean="0"/>
          </a:p>
          <a:p>
            <a:pPr algn="just"/>
            <a:endParaRPr lang="es-ES" sz="2400" dirty="0"/>
          </a:p>
          <a:p>
            <a:pPr algn="just"/>
            <a:r>
              <a:rPr lang="es-E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71% SON MICRO, EL 22% PEQUEÑAS Y EL 7% MEDIANAS.</a:t>
            </a:r>
            <a:endParaRPr lang="es-ES" sz="24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E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40% SON PYMES DE SS., EL 30% DE COMERCIO, EL 16% AGROPECUARIAS, 6,5% CONSTRUCCION, 6,2% INDUSTRIA Y 1,3% MINERIA.</a:t>
            </a:r>
          </a:p>
          <a:p>
            <a:pPr algn="just"/>
            <a:r>
              <a:rPr lang="es-ES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TODOS LOS SECTORES PRODUCTIVOS INVOLUCRADOS.</a:t>
            </a:r>
          </a:p>
        </p:txBody>
      </p:sp>
    </p:spTree>
    <p:extLst>
      <p:ext uri="{BB962C8B-B14F-4D97-AF65-F5344CB8AC3E}">
        <p14:creationId xmlns:p14="http://schemas.microsoft.com/office/powerpoint/2010/main" val="45806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0"/>
            <a:ext cx="9108504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_tradnl" sz="9600" dirty="0" smtClean="0"/>
              <a:t>TITULO V</a:t>
            </a:r>
            <a:endParaRPr lang="es-ES_tradnl" sz="9600" dirty="0"/>
          </a:p>
        </p:txBody>
      </p:sp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 smtClean="0"/>
              <a:t>RELACIONES LABORALES</a:t>
            </a:r>
            <a:endParaRPr lang="es-ES_tradnl" sz="44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36512" y="1340768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es-AR" sz="3200" dirty="0"/>
              <a:t>EL PRESENTE TITULO CONTEMPLA</a:t>
            </a:r>
            <a:r>
              <a:rPr lang="es-AR" sz="3200" dirty="0" smtClean="0"/>
              <a:t>:</a:t>
            </a:r>
          </a:p>
          <a:p>
            <a:pPr algn="just" fontAlgn="auto">
              <a:spcAft>
                <a:spcPts val="0"/>
              </a:spcAft>
            </a:pPr>
            <a:endParaRPr lang="es-ES" sz="3200" dirty="0"/>
          </a:p>
          <a:p>
            <a:pPr algn="just" fontAlgn="auto">
              <a:spcAft>
                <a:spcPts val="0"/>
              </a:spcAft>
            </a:pPr>
            <a:r>
              <a:rPr lang="es-ES" sz="3200" dirty="0" smtClean="0"/>
              <a:t>FORTALECER LA CONCILIACIÓN ADMINISTRATIVA EN LOS CASOS DE </a:t>
            </a:r>
            <a:r>
              <a:rPr lang="es-ES" sz="3200" b="1" dirty="0" smtClean="0">
                <a:solidFill>
                  <a:schemeClr val="accent2"/>
                </a:solidFill>
              </a:rPr>
              <a:t>CONFLICTOS LABORALES</a:t>
            </a:r>
          </a:p>
          <a:p>
            <a:pPr algn="just" fontAlgn="auto">
              <a:spcAft>
                <a:spcPts val="0"/>
              </a:spcAft>
            </a:pPr>
            <a:endParaRPr lang="es-ES" sz="1400" dirty="0"/>
          </a:p>
          <a:p>
            <a:pPr algn="just" fontAlgn="auto">
              <a:spcAft>
                <a:spcPts val="0"/>
              </a:spcAft>
            </a:pPr>
            <a:r>
              <a:rPr lang="es-ES" sz="3200" dirty="0" smtClean="0"/>
              <a:t>FORTALECIMIENTO DEL SISTEMA DE COBERTURA DE LAS CONTINGENCIAS POR </a:t>
            </a:r>
            <a:r>
              <a:rPr lang="es-ES" sz="3200" b="1" dirty="0" smtClean="0">
                <a:solidFill>
                  <a:schemeClr val="accent2"/>
                </a:solidFill>
              </a:rPr>
              <a:t>ACCIDENTES DE TRABAJO Y ENFERMEDADES PROFESIONALES </a:t>
            </a:r>
            <a:r>
              <a:rPr lang="es-ES" sz="3200" dirty="0" smtClean="0"/>
              <a:t>DEL TRABAJADOR </a:t>
            </a:r>
            <a:r>
              <a:rPr lang="es-ES" sz="3200" b="1" dirty="0" smtClean="0">
                <a:solidFill>
                  <a:schemeClr val="accent2"/>
                </a:solidFill>
              </a:rPr>
              <a:t>(ADHESIÓN A LA LEY 27.348)</a:t>
            </a:r>
            <a:r>
              <a:rPr lang="es-ES_tradnl" sz="3200" b="1" dirty="0" smtClean="0">
                <a:solidFill>
                  <a:schemeClr val="accent2"/>
                </a:solidFill>
              </a:rPr>
              <a:t> </a:t>
            </a:r>
            <a:endParaRPr lang="es-ES" sz="3200" b="1" dirty="0" smtClean="0">
              <a:solidFill>
                <a:schemeClr val="accent2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147CB323-8C65-45AB-A6FE-225A88CF9660}"/>
              </a:ext>
            </a:extLst>
          </p:cNvPr>
          <p:cNvSpPr txBox="1"/>
          <p:nvPr/>
        </p:nvSpPr>
        <p:spPr>
          <a:xfrm>
            <a:off x="251520" y="1568981"/>
            <a:ext cx="8424936" cy="4893647"/>
          </a:xfrm>
          <a:prstGeom prst="rect">
            <a:avLst/>
          </a:prstGeom>
          <a:solidFill>
            <a:schemeClr val="bg1">
              <a:lumMod val="75000"/>
            </a:schemeClr>
          </a:solidFill>
          <a:ln w="152400" cap="rnd">
            <a:noFill/>
            <a:miter lim="800000"/>
          </a:ln>
          <a:effectLst>
            <a:outerShdw blurRad="101600" dist="215900" sx="104000" sy="104000" algn="ctr" rotWithShape="0">
              <a:srgbClr val="000000">
                <a:alpha val="58000"/>
              </a:srgbClr>
            </a:outerShdw>
            <a:reflection endPos="0" dir="5400000" sy="-100000" algn="bl" rotWithShape="0"/>
          </a:effectLst>
          <a:scene3d>
            <a:camera prst="orthographicFront"/>
            <a:lightRig rig="threePt" dir="t"/>
          </a:scene3d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solidFill>
                  <a:schemeClr val="accent2"/>
                </a:solidFill>
                <a:latin typeface="+mn-lt"/>
              </a:rPr>
              <a:t>ADHESIÓN AL TITULO I </a:t>
            </a:r>
            <a:r>
              <a:rPr lang="es-ES" sz="2400" dirty="0" smtClean="0">
                <a:latin typeface="+mn-lt"/>
              </a:rPr>
              <a:t>DE LA LEY NACIONAL 27.348 BÁSICAMENTE DISPONE QUE LA </a:t>
            </a:r>
            <a:r>
              <a:rPr lang="es-ES" sz="2400" b="1" dirty="0" smtClean="0">
                <a:solidFill>
                  <a:schemeClr val="accent2"/>
                </a:solidFill>
                <a:latin typeface="+mn-lt"/>
              </a:rPr>
              <a:t>ACTUACIÓN DE LAS COMISIONES MÉDICAS, CONSTITUIRÁ LA INSTANCIA ADMINISTRATIVA PREVIA Y DE CARÁCTER OBLIGATORIO </a:t>
            </a:r>
            <a:r>
              <a:rPr lang="es-ES" sz="2400" dirty="0" smtClean="0">
                <a:latin typeface="+mn-lt"/>
              </a:rPr>
              <a:t>Y EXCLUYENTE DE TODA OTRA INTERVENCIÓN, PARA QUE EL TRABAJADOR AFECTADO, CONTANDO CON EL DEBIDO PATROCINIO LETRADO, SOLICITE LA DETERMINACIÓN DEL CARÁCTER PROFESIONAL DE SU ENFERMEDAD O CONTINGENCIA, LA DETERMINACIÓN DE SU INCAPACIDAD Y LAS CORRESPONDIENTES PRESTACIONES DINERARIAS PREVISTAS EN LA LEY DE RIESGOS DEL TRABAJO. </a:t>
            </a:r>
          </a:p>
        </p:txBody>
      </p:sp>
      <p:sp>
        <p:nvSpPr>
          <p:cNvPr id="10" name="CuadroTexto 8">
            <a:extLst>
              <a:ext uri="{FF2B5EF4-FFF2-40B4-BE49-F238E27FC236}">
                <a16:creationId xmlns="" xmlns:a16="http://schemas.microsoft.com/office/drawing/2014/main" id="{147CB323-8C65-45AB-A6FE-225A88CF9660}"/>
              </a:ext>
            </a:extLst>
          </p:cNvPr>
          <p:cNvSpPr txBox="1"/>
          <p:nvPr/>
        </p:nvSpPr>
        <p:spPr>
          <a:xfrm>
            <a:off x="251520" y="2636912"/>
            <a:ext cx="8424936" cy="2677656"/>
          </a:xfrm>
          <a:prstGeom prst="rect">
            <a:avLst/>
          </a:prstGeom>
          <a:solidFill>
            <a:schemeClr val="bg1">
              <a:lumMod val="75000"/>
            </a:schemeClr>
          </a:solidFill>
          <a:ln w="152400" cap="rnd">
            <a:noFill/>
            <a:miter lim="800000"/>
          </a:ln>
          <a:effectLst>
            <a:outerShdw blurRad="101600" dist="215900" sx="104000" sy="104000" algn="ctr" rotWithShape="0">
              <a:srgbClr val="000000">
                <a:alpha val="58000"/>
              </a:srgbClr>
            </a:outerShdw>
            <a:reflection endPos="0" dir="5400000" sy="-100000" algn="bl" rotWithShape="0"/>
          </a:effectLst>
          <a:scene3d>
            <a:camera prst="orthographicFront"/>
            <a:lightRig rig="threePt" dir="t"/>
          </a:scene3d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solidFill>
                  <a:schemeClr val="accent2"/>
                </a:solidFill>
                <a:latin typeface="+mn-lt"/>
              </a:rPr>
              <a:t>TITULO II </a:t>
            </a:r>
            <a:r>
              <a:rPr lang="es-ES" dirty="0" smtClean="0">
                <a:latin typeface="+mn-lt"/>
              </a:rPr>
              <a:t>DE LA LEY NACIONAL 27.348 DISPONE LA POSIBILIDAD DE QUE LA PROVINCIA CREE SU </a:t>
            </a:r>
            <a:r>
              <a:rPr lang="es-ES" dirty="0" err="1" smtClean="0">
                <a:latin typeface="+mn-lt"/>
              </a:rPr>
              <a:t>AUTOSEGURO</a:t>
            </a:r>
            <a:r>
              <a:rPr lang="es-ES" dirty="0" smtClean="0">
                <a:latin typeface="+mn-lt"/>
              </a:rPr>
              <a:t> PÚBLICO PROVINCIAL Y PUEDAN </a:t>
            </a:r>
            <a:r>
              <a:rPr lang="es-ES" dirty="0" err="1" smtClean="0">
                <a:latin typeface="+mn-lt"/>
              </a:rPr>
              <a:t>AUTOASEGURAR</a:t>
            </a:r>
            <a:r>
              <a:rPr lang="es-ES" dirty="0" smtClean="0">
                <a:latin typeface="+mn-lt"/>
              </a:rPr>
              <a:t> LOS RIESGOS DEL TRABAJO DEFINIDOS EN LA LEY 24.557 Y SUS MODIFICATORIAS</a:t>
            </a:r>
          </a:p>
        </p:txBody>
      </p:sp>
    </p:spTree>
    <p:extLst>
      <p:ext uri="{BB962C8B-B14F-4D97-AF65-F5344CB8AC3E}">
        <p14:creationId xmlns:p14="http://schemas.microsoft.com/office/powerpoint/2010/main" val="31363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2" grpId="0"/>
      <p:bldP spid="7" grpId="0" build="p"/>
      <p:bldP spid="8" grpId="0" animBg="1"/>
      <p:bldP spid="8" grpId="1" animBg="1"/>
      <p:bldP spid="10" grpId="0" animBg="1"/>
      <p:bldP spid="1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0"/>
            <a:ext cx="9108504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_tradnl" sz="9600" dirty="0" smtClean="0"/>
              <a:t>TITULO VI</a:t>
            </a:r>
            <a:endParaRPr lang="es-ES_tradnl" sz="9600" dirty="0"/>
          </a:p>
        </p:txBody>
      </p:sp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 smtClean="0"/>
              <a:t>ADHESION AL REGIMEN DE PARTICIPACION PUBLICO PRIVADA</a:t>
            </a:r>
            <a:endParaRPr lang="es-ES_tradnl" sz="44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268760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es-AR" sz="2800" dirty="0" smtClean="0"/>
              <a:t>EL PRESENTE TITULO CONTEMPLA:</a:t>
            </a:r>
          </a:p>
          <a:p>
            <a:pPr algn="just" fontAlgn="auto">
              <a:spcAft>
                <a:spcPts val="0"/>
              </a:spcAft>
            </a:pPr>
            <a:endParaRPr lang="es-ES" sz="1000" dirty="0" smtClean="0"/>
          </a:p>
          <a:p>
            <a:pPr algn="just" fontAlgn="auto">
              <a:spcAft>
                <a:spcPts val="0"/>
              </a:spcAft>
            </a:pPr>
            <a:r>
              <a:rPr lang="es-AR" sz="2800" dirty="0" smtClean="0"/>
              <a:t>ADHESIÓN </a:t>
            </a:r>
            <a:r>
              <a:rPr lang="es-AR" sz="2800" b="1" dirty="0" smtClean="0">
                <a:solidFill>
                  <a:schemeClr val="accent2"/>
                </a:solidFill>
              </a:rPr>
              <a:t>A LA LEY NACIONAL N° 27.328 “CONTRATOS DE PARTICIPACIÓN PÚBLICO PRIVADA”</a:t>
            </a:r>
            <a:r>
              <a:rPr lang="es-AR" sz="2800" dirty="0" smtClean="0"/>
              <a:t>, CON EL OBJETO DE DESARROLLAR PROYECTOS DE VIVIENDA,  INFRAESTRUCTURA, ACTIVIDADES Y SERVICIOS, INVERSIÓN PRODUCTIVA, INVESTIGACIÓN APLICADA Y/O INNOVACIÓN TECNOLÓGICA.</a:t>
            </a:r>
          </a:p>
          <a:p>
            <a:pPr algn="just" fontAlgn="auto">
              <a:spcAft>
                <a:spcPts val="0"/>
              </a:spcAft>
            </a:pPr>
            <a:endParaRPr lang="es-AR" sz="800" dirty="0" smtClean="0"/>
          </a:p>
          <a:p>
            <a:pPr algn="just" fontAlgn="auto">
              <a:spcAft>
                <a:spcPts val="0"/>
              </a:spcAft>
            </a:pPr>
            <a:r>
              <a:rPr lang="es-AR" sz="2800" b="1" dirty="0" smtClean="0">
                <a:solidFill>
                  <a:schemeClr val="accent2"/>
                </a:solidFill>
              </a:rPr>
              <a:t>EXÍMESE DEL IMPUESTO DE SELLOS </a:t>
            </a:r>
            <a:r>
              <a:rPr lang="es-AR" sz="2800" dirty="0" smtClean="0"/>
              <a:t>A TODOS LOS INSTRUMENTOS, ACTOS Y OPERACIONES DE CUALQUIER NATURALEZA QUE SEAN NECESARIOS PARA SU INSTRUMENTACION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48130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2" grpId="0"/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0"/>
            <a:ext cx="9108504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_tradnl" sz="9600" dirty="0" smtClean="0"/>
              <a:t>TITULO VII</a:t>
            </a:r>
            <a:endParaRPr lang="es-ES_tradnl" sz="9600" dirty="0"/>
          </a:p>
        </p:txBody>
      </p:sp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000" b="1" dirty="0"/>
              <a:t>AGENCIA DE PROMOCION DE INVERSIONES Y COMERCIO EXTERIOR </a:t>
            </a:r>
            <a:r>
              <a:rPr lang="es-AR" sz="4000" b="1"/>
              <a:t>DE </a:t>
            </a:r>
            <a:r>
              <a:rPr lang="es-AR" sz="4000" b="1" smtClean="0"/>
              <a:t>SALTA</a:t>
            </a:r>
            <a:endParaRPr lang="es-ES_tradnl" sz="40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268760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es-AR" sz="2800" dirty="0" smtClean="0"/>
              <a:t>EL PRESENTE TITULO CONTEMPLA:</a:t>
            </a:r>
          </a:p>
          <a:p>
            <a:pPr algn="just" fontAlgn="auto">
              <a:spcAft>
                <a:spcPts val="0"/>
              </a:spcAft>
            </a:pPr>
            <a:endParaRPr lang="es-ES" sz="1000" dirty="0" smtClean="0"/>
          </a:p>
          <a:p>
            <a:pPr algn="just"/>
            <a:r>
              <a:rPr lang="es-ES" sz="2800" dirty="0" smtClean="0"/>
              <a:t>CRÉASE LA AGENCIA QUE TENDRÁ COMO OBJETIVOS:</a:t>
            </a:r>
            <a:endParaRPr lang="es-ES_tradnl" sz="2800" dirty="0"/>
          </a:p>
          <a:p>
            <a:pPr marL="225425" indent="0" algn="just">
              <a:buNone/>
            </a:pPr>
            <a:r>
              <a:rPr lang="es-ES" sz="2800" dirty="0" smtClean="0"/>
              <a:t>Atraer y facilitar inversiones de calidad, ayudar a las empresas salteñas a expandir sus negocios, promover la mejora del clima general de negocios y del marco regulatorio, elaborar informes de mercado</a:t>
            </a:r>
          </a:p>
          <a:p>
            <a:pPr marL="225425" indent="0" algn="just">
              <a:buNone/>
            </a:pPr>
            <a:endParaRPr lang="es-ES" sz="2800" dirty="0" smtClean="0"/>
          </a:p>
          <a:p>
            <a:pPr algn="just"/>
            <a:r>
              <a:rPr lang="es-AR" sz="2800" dirty="0" smtClean="0"/>
              <a:t>LA AGENCIA TRABAJARA CONJUNTAMENTE CON OTRAS REPARTICIONES DEL GOBIERNO Y ORGANIZACIÓNES INTERMEDIAS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85508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2" grpId="0"/>
      <p:bldP spid="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000" b="1" dirty="0"/>
              <a:t>AGENCIA DE PROMOCION DE INVERSIONES Y COMERCIO EXTERIOR </a:t>
            </a:r>
            <a:r>
              <a:rPr lang="es-AR" sz="4000" b="1"/>
              <a:t>DE </a:t>
            </a:r>
            <a:r>
              <a:rPr lang="es-AR" sz="4000" b="1" smtClean="0"/>
              <a:t>SALTA</a:t>
            </a:r>
            <a:endParaRPr lang="es-ES_tradnl" sz="40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268760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es-ES" sz="2800" dirty="0" smtClean="0"/>
              <a:t>FUNCIONARAN </a:t>
            </a:r>
            <a:r>
              <a:rPr lang="es-ES" sz="2800" dirty="0"/>
              <a:t>LOS SIGUIENTES ORGANISMOS PUBLICO </a:t>
            </a:r>
            <a:r>
              <a:rPr lang="es-ES" sz="2800" dirty="0" smtClean="0"/>
              <a:t>PRIVADOS</a:t>
            </a:r>
            <a:r>
              <a:rPr lang="es-AR" sz="2800" dirty="0" smtClean="0"/>
              <a:t>:</a:t>
            </a:r>
          </a:p>
          <a:p>
            <a:pPr algn="just" fontAlgn="auto">
              <a:spcAft>
                <a:spcPts val="0"/>
              </a:spcAft>
            </a:pPr>
            <a:endParaRPr lang="es-ES" sz="1000" dirty="0" smtClean="0"/>
          </a:p>
          <a:p>
            <a:pPr lvl="2" algn="just">
              <a:buFont typeface="Arial" pitchFamily="34" charset="0"/>
              <a:buChar char="•"/>
            </a:pPr>
            <a:r>
              <a:rPr lang="es-ES" sz="2400" dirty="0"/>
              <a:t>Fundación </a:t>
            </a:r>
            <a:r>
              <a:rPr lang="es-ES" sz="2400" dirty="0" err="1" smtClean="0"/>
              <a:t>ProSalta</a:t>
            </a:r>
            <a:endParaRPr lang="es-ES" sz="2400" dirty="0"/>
          </a:p>
          <a:p>
            <a:pPr lvl="2" algn="just">
              <a:buFont typeface="Arial" pitchFamily="34" charset="0"/>
              <a:buChar char="•"/>
            </a:pPr>
            <a:r>
              <a:rPr lang="es-ES" sz="2400" dirty="0"/>
              <a:t>Ente General de Parques </a:t>
            </a:r>
            <a:r>
              <a:rPr lang="es-ES" sz="2400" dirty="0" smtClean="0"/>
              <a:t>Industriales</a:t>
            </a:r>
            <a:endParaRPr lang="es-ES" sz="2400" dirty="0"/>
          </a:p>
          <a:p>
            <a:pPr lvl="2" algn="just">
              <a:buFont typeface="Arial" pitchFamily="34" charset="0"/>
              <a:buChar char="•"/>
            </a:pPr>
            <a:r>
              <a:rPr lang="es-ES" sz="2400" dirty="0"/>
              <a:t>Secretaria de </a:t>
            </a:r>
            <a:r>
              <a:rPr lang="es-ES" sz="2400" dirty="0" smtClean="0"/>
              <a:t>Industria</a:t>
            </a:r>
            <a:endParaRPr lang="es-ES" sz="2400" dirty="0"/>
          </a:p>
          <a:p>
            <a:pPr lvl="2" algn="just">
              <a:buFont typeface="Arial" pitchFamily="34" charset="0"/>
              <a:buChar char="•"/>
            </a:pPr>
            <a:r>
              <a:rPr lang="es-ES" sz="2400" dirty="0"/>
              <a:t>Consejo Federal de </a:t>
            </a:r>
            <a:r>
              <a:rPr lang="es-ES" sz="2400" dirty="0" smtClean="0"/>
              <a:t>Inversiones</a:t>
            </a:r>
            <a:endParaRPr lang="es-ES" sz="2400" dirty="0"/>
          </a:p>
          <a:p>
            <a:pPr lvl="2" algn="just">
              <a:buFont typeface="Arial" pitchFamily="34" charset="0"/>
              <a:buChar char="•"/>
            </a:pPr>
            <a:r>
              <a:rPr lang="es-ES" sz="2400" dirty="0"/>
              <a:t>Casa de la </a:t>
            </a:r>
            <a:r>
              <a:rPr lang="es-ES" sz="2400" dirty="0" smtClean="0"/>
              <a:t>Producción. </a:t>
            </a:r>
            <a:r>
              <a:rPr lang="es-ES" sz="2400" dirty="0"/>
              <a:t>Ministerio de </a:t>
            </a:r>
            <a:r>
              <a:rPr lang="es-ES" sz="2400" dirty="0" smtClean="0"/>
              <a:t>Producción</a:t>
            </a:r>
            <a:endParaRPr lang="es-ES" sz="2400" dirty="0"/>
          </a:p>
          <a:p>
            <a:pPr lvl="2" algn="just">
              <a:buFont typeface="Arial" pitchFamily="34" charset="0"/>
              <a:buChar char="•"/>
            </a:pPr>
            <a:r>
              <a:rPr lang="es-ES" sz="2400" dirty="0"/>
              <a:t>Unión Industrial de </a:t>
            </a:r>
            <a:r>
              <a:rPr lang="es-ES" sz="2400" dirty="0" smtClean="0"/>
              <a:t>Salta</a:t>
            </a:r>
            <a:endParaRPr lang="es-ES" sz="2400" dirty="0"/>
          </a:p>
          <a:p>
            <a:pPr lvl="2" algn="just">
              <a:buFont typeface="Arial" pitchFamily="34" charset="0"/>
              <a:buChar char="•"/>
            </a:pPr>
            <a:r>
              <a:rPr lang="es-ES" sz="2400" dirty="0"/>
              <a:t>Oficina de Recepción y Seguimiento Integral de Proyectos </a:t>
            </a:r>
            <a:r>
              <a:rPr lang="es-ES" sz="2400" dirty="0" smtClean="0"/>
              <a:t>Ganaderos</a:t>
            </a:r>
            <a:endParaRPr lang="es-ES" sz="2400" dirty="0"/>
          </a:p>
          <a:p>
            <a:pPr lvl="2" algn="just">
              <a:buFont typeface="Arial" pitchFamily="34" charset="0"/>
              <a:buChar char="•"/>
            </a:pPr>
            <a:r>
              <a:rPr lang="es-ES" sz="2400" dirty="0"/>
              <a:t>Sede del Registro Industrial de </a:t>
            </a:r>
            <a:r>
              <a:rPr lang="es-ES" sz="2400" dirty="0" smtClean="0"/>
              <a:t>Salta</a:t>
            </a:r>
            <a:endParaRPr lang="es-ES" sz="2400" dirty="0"/>
          </a:p>
          <a:p>
            <a:pPr lvl="2" algn="just">
              <a:buFont typeface="Arial" pitchFamily="34" charset="0"/>
              <a:buChar char="•"/>
            </a:pPr>
            <a:r>
              <a:rPr lang="es-ES" sz="2400" dirty="0"/>
              <a:t>Sede del Registro de “Polo Tecnológico de la Provincia de Salta</a:t>
            </a:r>
            <a:r>
              <a:rPr lang="es-ES" sz="2000" dirty="0" smtClean="0"/>
              <a:t>”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81001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7" grpId="0" build="p"/>
      <p:bldP spid="7" grpId="1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0"/>
            <a:ext cx="9108504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_tradnl" sz="9600" dirty="0" smtClean="0"/>
              <a:t>TITULO VIII</a:t>
            </a:r>
            <a:endParaRPr lang="es-ES_tradnl" sz="9600" dirty="0"/>
          </a:p>
        </p:txBody>
      </p:sp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000" b="1" dirty="0"/>
              <a:t>DESARROLLO AMBIENTAL Y PRODUCTIVO DE SALTA </a:t>
            </a:r>
            <a:r>
              <a:rPr lang="es-AR" sz="4000" b="1" dirty="0" smtClean="0"/>
              <a:t>FORESTAL</a:t>
            </a:r>
            <a:endParaRPr lang="es-ES_tradnl" sz="40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268760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800" dirty="0" smtClean="0"/>
              <a:t>CRÉASE EL "</a:t>
            </a:r>
            <a:r>
              <a:rPr lang="es-ES" sz="2800" b="1" dirty="0" smtClean="0">
                <a:solidFill>
                  <a:schemeClr val="accent2"/>
                </a:solidFill>
              </a:rPr>
              <a:t>PLAN DE GESTIÓN TERRITORIAL Y DESARROLLO AMBIENTAL Y PRODUCTIVO SUSTENTABLE DE SALTA FORESTAL</a:t>
            </a:r>
            <a:r>
              <a:rPr lang="es-ES" sz="2800" dirty="0" smtClean="0"/>
              <a:t>", DESTINADO A ESTABLECER LAS PAUTAS PARA LA GESTIÓN INTEGRAL DE LOS INMUEBLES DE SALTA FORESTAL S.A.</a:t>
            </a:r>
            <a:r>
              <a:rPr lang="es-ES_tradnl" sz="2800" dirty="0" smtClean="0"/>
              <a:t> </a:t>
            </a:r>
          </a:p>
          <a:p>
            <a:pPr algn="just"/>
            <a:endParaRPr lang="es-ES_tradnl" sz="2800" dirty="0" smtClean="0"/>
          </a:p>
          <a:p>
            <a:pPr algn="just"/>
            <a:r>
              <a:rPr lang="es-ES" sz="2800" dirty="0" smtClean="0"/>
              <a:t>PROPENDERÁ A IMPLEMENTAR LOS SIGUIENTES MODELOS PRODUCTIVOS:</a:t>
            </a:r>
            <a:endParaRPr lang="es-ES_tradnl" sz="2800" dirty="0"/>
          </a:p>
          <a:p>
            <a:pPr algn="ctr">
              <a:buFont typeface="Wingdings" charset="2"/>
              <a:buChar char="ü"/>
            </a:pPr>
            <a:r>
              <a:rPr lang="es-AR" sz="2800" b="1" dirty="0" smtClean="0"/>
              <a:t>FORESTAL</a:t>
            </a:r>
          </a:p>
          <a:p>
            <a:pPr algn="ctr">
              <a:buFont typeface="Wingdings" charset="2"/>
              <a:buChar char="ü"/>
            </a:pPr>
            <a:r>
              <a:rPr lang="es-AR" sz="2800" b="1" dirty="0" smtClean="0"/>
              <a:t>GANADERO</a:t>
            </a:r>
            <a:endParaRPr lang="es-ES_tradnl" sz="2800" dirty="0"/>
          </a:p>
          <a:p>
            <a:pPr algn="ctr">
              <a:buFont typeface="Wingdings" charset="2"/>
              <a:buChar char="ü"/>
            </a:pPr>
            <a:r>
              <a:rPr lang="es-AR" sz="2800" b="1" dirty="0" smtClean="0"/>
              <a:t>AGRÍCOLA</a:t>
            </a:r>
          </a:p>
        </p:txBody>
      </p:sp>
    </p:spTree>
    <p:extLst>
      <p:ext uri="{BB962C8B-B14F-4D97-AF65-F5344CB8AC3E}">
        <p14:creationId xmlns:p14="http://schemas.microsoft.com/office/powerpoint/2010/main" val="94052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2" grpId="0"/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000" b="1" dirty="0"/>
              <a:t>DESARROLLO AMBIENTAL Y PRODUCTIVO DE SALTA </a:t>
            </a:r>
            <a:r>
              <a:rPr lang="es-AR" sz="4000" b="1" dirty="0" smtClean="0"/>
              <a:t>FORESTAL</a:t>
            </a:r>
            <a:endParaRPr lang="es-ES_tradnl" sz="40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268760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800" dirty="0" smtClean="0"/>
              <a:t>AUTORIZA AL PODER EJECUTIVO PROVINCIAL A OTORGAR EN </a:t>
            </a:r>
            <a:r>
              <a:rPr lang="es-ES" sz="2800" b="1" dirty="0" smtClean="0">
                <a:solidFill>
                  <a:schemeClr val="accent2"/>
                </a:solidFill>
              </a:rPr>
              <a:t>ARRIENDO</a:t>
            </a:r>
            <a:r>
              <a:rPr lang="es-ES" sz="2800" dirty="0" smtClean="0"/>
              <a:t> PARA UNA EXPLOTACIÓN SUSTENTABLE, BAJO EL RÉGIMEN PREVISTO POR LA LEY Nº 7623, PARCELAS Y/O LOTES DE SALTA FORESTAL S.A. DE HASTA 2.000 HECTÁREAS</a:t>
            </a:r>
          </a:p>
          <a:p>
            <a:pPr algn="just"/>
            <a:endParaRPr lang="es-ES" sz="2800"/>
          </a:p>
          <a:p>
            <a:pPr algn="just"/>
            <a:r>
              <a:rPr lang="es-ES" sz="2800" smtClean="0"/>
              <a:t>PROCURANDO </a:t>
            </a:r>
            <a:r>
              <a:rPr lang="es-ES" sz="2800" dirty="0" smtClean="0"/>
              <a:t>DAR PRIORIDAD PARA ELLO A EMPRENDEDORES DE LA ZONA, PREFERENTEMENTE PEQUEÑOS Y MEDIANOS PRODUCTORES Y/O JÓVENES PROFESIONALES DE LA ACTIVIDAD, ATENDIENDO AL DESARROLLO SOCIAL Y ECONÓMICO DE LA COMUNIDAD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27394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27384"/>
            <a:ext cx="9108504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_tradnl" sz="9600" smtClean="0"/>
              <a:t>TITULO IX</a:t>
            </a:r>
            <a:endParaRPr lang="es-ES_tradnl" sz="9600" dirty="0"/>
          </a:p>
        </p:txBody>
      </p:sp>
      <p:sp>
        <p:nvSpPr>
          <p:cNvPr id="4" name="Rectángulo 3"/>
          <p:cNvSpPr/>
          <p:nvPr/>
        </p:nvSpPr>
        <p:spPr>
          <a:xfrm>
            <a:off x="-1" y="2016224"/>
            <a:ext cx="9134251" cy="25375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2060848"/>
            <a:ext cx="9134251" cy="2492896"/>
          </a:xfrm>
        </p:spPr>
        <p:txBody>
          <a:bodyPr>
            <a:noAutofit/>
          </a:bodyPr>
          <a:lstStyle/>
          <a:p>
            <a:pPr algn="ctr"/>
            <a:r>
              <a:rPr lang="es-ES" sz="4400" b="1" dirty="0"/>
              <a:t>UNIFICACIÓN DEL REGISTRO PÚBLICO DE COMERCIO </a:t>
            </a:r>
            <a:r>
              <a:rPr lang="es-ES" sz="4400" b="1"/>
              <a:t>CON </a:t>
            </a:r>
            <a:r>
              <a:rPr lang="es-ES" sz="4400" b="1" smtClean="0"/>
              <a:t>INSPECCIÓN </a:t>
            </a:r>
            <a:r>
              <a:rPr lang="es-ES" sz="4400" b="1" dirty="0"/>
              <a:t>GENERAL DE PERSONAS JURÍDICAS</a:t>
            </a:r>
            <a:r>
              <a:rPr lang="es-ES_tradnl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354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ES_tradnl" sz="4400" b="1" dirty="0" smtClean="0"/>
              <a:t>SIMPLIFICACIÓN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REGISTRAL</a:t>
            </a:r>
            <a:endParaRPr lang="es-ES_tradnl" sz="44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484784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es-ES" sz="2800" dirty="0"/>
              <a:t>LA UNIFICACIÓN DE ESTOS DOS ORGANISMOS ES UNA MEDIDA DE </a:t>
            </a:r>
            <a:r>
              <a:rPr lang="es-ES" sz="2800" b="1" dirty="0"/>
              <a:t>MODERNIZACIÓN DEL </a:t>
            </a:r>
            <a:r>
              <a:rPr lang="es-ES" sz="2800" b="1" dirty="0" smtClean="0"/>
              <a:t>ESTADO</a:t>
            </a:r>
            <a:endParaRPr lang="es-ES" sz="2800" b="1" dirty="0"/>
          </a:p>
          <a:p>
            <a:pPr algn="just"/>
            <a:endParaRPr lang="es-ES" sz="2800" dirty="0"/>
          </a:p>
          <a:p>
            <a:pPr algn="just">
              <a:buFont typeface="Arial" pitchFamily="34" charset="0"/>
              <a:buChar char="•"/>
            </a:pPr>
            <a:r>
              <a:rPr lang="es-ES" sz="2800" dirty="0"/>
              <a:t>SE BUSCA </a:t>
            </a:r>
            <a:r>
              <a:rPr lang="es-ES" sz="2800" b="1" dirty="0"/>
              <a:t>CENTRALIZAR</a:t>
            </a:r>
            <a:r>
              <a:rPr lang="es-ES" sz="2800" dirty="0"/>
              <a:t> EN UN SOLO ORGANISMO TODO LO RELATIVO AL REGISTRO E INSPECCIÓN DE TODO TIPO DE PERSONAS </a:t>
            </a:r>
            <a:r>
              <a:rPr lang="es-ES" sz="2800" dirty="0" smtClean="0"/>
              <a:t>JURÍDICAS, </a:t>
            </a:r>
            <a:r>
              <a:rPr lang="es-ES" sz="2800" dirty="0"/>
              <a:t>CON O SIN FINES DE </a:t>
            </a:r>
            <a:r>
              <a:rPr lang="es-ES" sz="2800" dirty="0" smtClean="0"/>
              <a:t>LUCRO</a:t>
            </a:r>
            <a:endParaRPr lang="es-ES" sz="2800" dirty="0"/>
          </a:p>
          <a:p>
            <a:pPr algn="just"/>
            <a:endParaRPr lang="es-ES" sz="2800" dirty="0"/>
          </a:p>
          <a:p>
            <a:pPr algn="just">
              <a:buFont typeface="Arial" pitchFamily="34" charset="0"/>
              <a:buChar char="•"/>
            </a:pPr>
            <a:r>
              <a:rPr lang="es-ES" sz="2800" dirty="0" smtClean="0"/>
              <a:t>PERMITIRÁ </a:t>
            </a:r>
            <a:r>
              <a:rPr lang="es-ES" sz="2800" dirty="0"/>
              <a:t>DAR </a:t>
            </a:r>
            <a:r>
              <a:rPr lang="es-ES" sz="2800" b="1" dirty="0"/>
              <a:t>MAYOR AGILIDAD </a:t>
            </a:r>
            <a:r>
              <a:rPr lang="es-ES" sz="2800" dirty="0"/>
              <a:t>A LOS TRAMITES, FACILITANDO LA CREACIÓN DE </a:t>
            </a:r>
            <a:r>
              <a:rPr lang="es-ES" sz="2800" dirty="0" smtClean="0"/>
              <a:t>SOCIEDADES COMERCIALES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25506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ES" sz="4400" b="1" dirty="0"/>
              <a:t>Modificación de Ley provincial 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r>
              <a:rPr lang="es-ES" sz="4400" b="1" dirty="0" smtClean="0"/>
              <a:t>Nº 4.583 </a:t>
            </a:r>
            <a:r>
              <a:rPr lang="es-ES" sz="4400" b="1" dirty="0"/>
              <a:t>del año 1973</a:t>
            </a:r>
            <a:endParaRPr lang="es-ES_tradnl" sz="4400" b="1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2492896"/>
            <a:ext cx="9134250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es-ES" sz="3200" dirty="0" smtClean="0"/>
              <a:t>ADECUACIÓN DE LA LEGISLACIÓN PROVINCIAL A LA NUEVA NORMATIVA DEL CÓDIGO CIVIL Y COMERCIAL DE LA NACIÓN Y A LA DENOMINADA LEY </a:t>
            </a:r>
            <a:r>
              <a:rPr lang="es-ES" sz="3200" smtClean="0"/>
              <a:t>DE EMPRENDEDORES</a:t>
            </a:r>
            <a:endParaRPr lang="es-ES" sz="3200" dirty="0" smtClean="0"/>
          </a:p>
        </p:txBody>
      </p:sp>
    </p:spTree>
    <p:extLst>
      <p:ext uri="{BB962C8B-B14F-4D97-AF65-F5344CB8AC3E}">
        <p14:creationId xmlns:p14="http://schemas.microsoft.com/office/powerpoint/2010/main" val="80004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ES" sz="4400" b="1" dirty="0" smtClean="0">
                <a:solidFill>
                  <a:schemeClr val="accent2"/>
                </a:solidFill>
              </a:rPr>
              <a:t>SISTEMA VIGENTE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r>
              <a:rPr lang="es-ES" sz="4400" b="1" dirty="0" smtClean="0"/>
              <a:t>REGISTRO PUBLICO DE COMERCIO</a:t>
            </a:r>
            <a:endParaRPr lang="es-ES_tradnl" sz="4400" b="1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2492896"/>
            <a:ext cx="9134250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3200" dirty="0"/>
              <a:t>Sistema de inscripción dual para Sociedades por Acciones, a cargo del </a:t>
            </a:r>
            <a:r>
              <a:rPr lang="es-ES" sz="3200" b="1" dirty="0" smtClean="0">
                <a:solidFill>
                  <a:schemeClr val="accent2"/>
                </a:solidFill>
              </a:rPr>
              <a:t>JUZGADO DE MINAS Y EN LO COMERCIAL DE REGISTRO </a:t>
            </a:r>
            <a:r>
              <a:rPr lang="es-ES" sz="3200" dirty="0" smtClean="0"/>
              <a:t>(</a:t>
            </a:r>
            <a:r>
              <a:rPr lang="es-ES" sz="3200" dirty="0"/>
              <a:t>Poder </a:t>
            </a:r>
            <a:r>
              <a:rPr lang="es-ES" sz="3200" dirty="0" smtClean="0"/>
              <a:t>Judicial</a:t>
            </a:r>
            <a:r>
              <a:rPr lang="es-ES" sz="3200" dirty="0"/>
              <a:t>) y  la </a:t>
            </a:r>
            <a:r>
              <a:rPr lang="es-ES" sz="3200" b="1" dirty="0" smtClean="0">
                <a:solidFill>
                  <a:schemeClr val="accent2"/>
                </a:solidFill>
              </a:rPr>
              <a:t>INSPECCIÓN GENERAL DE PERSONAS JURÍDICAS</a:t>
            </a:r>
            <a:r>
              <a:rPr lang="es-ES" sz="3200" dirty="0" smtClean="0"/>
              <a:t> </a:t>
            </a:r>
            <a:r>
              <a:rPr lang="es-ES" sz="3200" dirty="0"/>
              <a:t>(Poder Ejecutivo). Inscripción judicial de </a:t>
            </a:r>
            <a:r>
              <a:rPr lang="es-ES" sz="3200" dirty="0" err="1" smtClean="0"/>
              <a:t>SRL</a:t>
            </a:r>
            <a:r>
              <a:rPr lang="es-ES" sz="3200" dirty="0" smtClean="0"/>
              <a:t> </a:t>
            </a:r>
            <a:endParaRPr lang="es-ES" sz="3200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9750" y="1988840"/>
            <a:ext cx="9134250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3200" b="1" dirty="0" smtClean="0">
                <a:solidFill>
                  <a:schemeClr val="accent2"/>
                </a:solidFill>
              </a:rPr>
              <a:t>Doble </a:t>
            </a:r>
            <a:r>
              <a:rPr lang="es-ES" sz="3200" b="1" dirty="0">
                <a:solidFill>
                  <a:schemeClr val="accent2"/>
                </a:solidFill>
              </a:rPr>
              <a:t>control </a:t>
            </a:r>
            <a:r>
              <a:rPr lang="es-ES" sz="3200" dirty="0"/>
              <a:t>de legalidad en sede administrativa (Conformidad administrativa de </a:t>
            </a:r>
            <a:r>
              <a:rPr lang="es-ES" sz="3200" dirty="0" smtClean="0"/>
              <a:t>constitución/modificación  </a:t>
            </a:r>
            <a:r>
              <a:rPr lang="es-ES" sz="3200" dirty="0"/>
              <a:t>de Sociedades por Acciones) y sede judicial (Inscripción definitiva, autorización para funcionar, modificación e inscripción del Directorio de Sociedades por acciones). </a:t>
            </a:r>
            <a:r>
              <a:rPr lang="es-ES" sz="3200" b="1" dirty="0">
                <a:solidFill>
                  <a:schemeClr val="accent2"/>
                </a:solidFill>
              </a:rPr>
              <a:t>Triple control</a:t>
            </a:r>
            <a:r>
              <a:rPr lang="es-ES" sz="3200" dirty="0"/>
              <a:t> en caso de financieras (autorización del BCRA </a:t>
            </a:r>
            <a:r>
              <a:rPr lang="es-ES" sz="3200" dirty="0" smtClean="0"/>
              <a:t>)</a:t>
            </a:r>
            <a:endParaRPr lang="es-ES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-1" y="2636912"/>
            <a:ext cx="9134250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3200" dirty="0" smtClean="0"/>
              <a:t>Mayores  </a:t>
            </a:r>
            <a:r>
              <a:rPr lang="es-ES" sz="3200" dirty="0"/>
              <a:t>demoras en los trámites de las  </a:t>
            </a:r>
            <a:r>
              <a:rPr lang="es-ES" sz="3200" dirty="0" smtClean="0"/>
              <a:t>inscripciones</a:t>
            </a:r>
          </a:p>
          <a:p>
            <a:pPr algn="just"/>
            <a:endParaRPr lang="es-ES" sz="3200" dirty="0"/>
          </a:p>
          <a:p>
            <a:pPr algn="just"/>
            <a:r>
              <a:rPr lang="es-ES" sz="3200" dirty="0" smtClean="0"/>
              <a:t>Vía </a:t>
            </a:r>
            <a:r>
              <a:rPr lang="es-ES" sz="3200" dirty="0"/>
              <a:t>recursiva: recurso administrativo o judicial a opción del </a:t>
            </a:r>
            <a:r>
              <a:rPr lang="es-ES" sz="3200" dirty="0" smtClean="0"/>
              <a:t>recurrente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9875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7" grpId="0" build="p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/>
              <a:t>QUE REPRESENTAN LAS PYMES EN LA ECONOMIA DE SALTA?</a:t>
            </a:r>
            <a:endParaRPr lang="es-ES_tradnl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" y="1733401"/>
            <a:ext cx="9134251" cy="4647927"/>
          </a:xfrm>
        </p:spPr>
        <p:txBody>
          <a:bodyPr>
            <a:noAutofit/>
          </a:bodyPr>
          <a:lstStyle/>
          <a:p>
            <a:pPr algn="just"/>
            <a:r>
              <a:rPr lang="es-ES" sz="2400" b="1" dirty="0" smtClean="0"/>
              <a:t>EMPLEAN 17% LAS MICRO, 31% LAS PEQUEÑAS Y 52% LAS MEDIANAS. </a:t>
            </a:r>
            <a:endParaRPr lang="es-ES" sz="2400" dirty="0" smtClean="0"/>
          </a:p>
          <a:p>
            <a:pPr algn="just"/>
            <a:endParaRPr lang="es-ES" sz="2400" dirty="0"/>
          </a:p>
          <a:p>
            <a:pPr algn="just"/>
            <a:r>
              <a:rPr lang="es-ES" sz="2400" b="1" dirty="0" smtClean="0"/>
              <a:t>SOLO EL 21.19% DE LAS PYMES DE SALTA ESTAN ADHERIDAS A LOS BENEFICIOS PYMES.</a:t>
            </a:r>
            <a:endParaRPr lang="es-ES" sz="2400" dirty="0" smtClean="0"/>
          </a:p>
          <a:p>
            <a:pPr algn="just"/>
            <a:endParaRPr lang="es-ES" sz="2400" dirty="0"/>
          </a:p>
          <a:p>
            <a:pPr algn="just"/>
            <a:r>
              <a:rPr lang="es-E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IMPORTANCIA DE LA CAPACITACION Y PUBLICIDAD DE LOS BENEFICIOS. </a:t>
            </a:r>
            <a:endParaRPr lang="es-ES" sz="24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E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IMPORTANCIA DE LA PARTICIPACION DEL CONSEJO DE CIENCIAS ECONOMICAS Y DE LOS MATRICULADOS.</a:t>
            </a:r>
            <a:endParaRPr lang="es-ES" sz="24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88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ES" sz="4400" b="1" dirty="0" smtClean="0">
                <a:solidFill>
                  <a:schemeClr val="accent2"/>
                </a:solidFill>
              </a:rPr>
              <a:t>SISTEMA PROPUESTO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r>
              <a:rPr lang="es-ES" sz="4400" b="1" dirty="0" smtClean="0"/>
              <a:t>REGISTRO PUBLICO DE COMERCIO</a:t>
            </a:r>
            <a:endParaRPr lang="es-ES_tradnl" sz="4400" b="1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2492896"/>
            <a:ext cx="9134250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3200" dirty="0"/>
              <a:t>Sistema de inscripción unificado a cargo de </a:t>
            </a:r>
            <a:r>
              <a:rPr lang="es-ES" sz="3200" b="1" dirty="0">
                <a:solidFill>
                  <a:schemeClr val="accent2"/>
                </a:solidFill>
              </a:rPr>
              <a:t>INSPECCIÓN DE PERSONAS JURÍDICAS </a:t>
            </a:r>
            <a:r>
              <a:rPr lang="es-ES" sz="3200" dirty="0"/>
              <a:t>para inscripción de Sociedades por acciones (Sociedades por </a:t>
            </a:r>
            <a:r>
              <a:rPr lang="es-ES" sz="3200" dirty="0" smtClean="0"/>
              <a:t>Acciones, </a:t>
            </a:r>
            <a:r>
              <a:rPr lang="es-ES" sz="3200" dirty="0"/>
              <a:t>S.A.S) y </a:t>
            </a:r>
            <a:r>
              <a:rPr lang="es-ES" sz="3200" dirty="0" err="1"/>
              <a:t>SRL</a:t>
            </a:r>
            <a:r>
              <a:rPr lang="es-ES" sz="3200" dirty="0"/>
              <a:t>. Únicamente en sede </a:t>
            </a:r>
            <a:r>
              <a:rPr lang="es-ES" sz="3200" dirty="0" smtClean="0"/>
              <a:t>administrativa</a:t>
            </a:r>
            <a:endParaRPr lang="es-ES" sz="3200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9750" y="2708920"/>
            <a:ext cx="9134250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3200" dirty="0"/>
              <a:t>Unificación de criterios a fin de otorgar </a:t>
            </a:r>
            <a:r>
              <a:rPr lang="es-ES" sz="3200"/>
              <a:t>mayor </a:t>
            </a:r>
            <a:r>
              <a:rPr lang="es-ES" sz="3200" smtClean="0"/>
              <a:t>celeridad a </a:t>
            </a:r>
            <a:r>
              <a:rPr lang="es-ES" sz="3200" dirty="0"/>
              <a:t>los </a:t>
            </a:r>
            <a:r>
              <a:rPr lang="es-ES" sz="3200" dirty="0" smtClean="0"/>
              <a:t>trámites, </a:t>
            </a:r>
            <a:r>
              <a:rPr lang="es-ES" sz="3200" dirty="0"/>
              <a:t>y consagrar la unidad mediante la homogeneidad de los procedimientos registrales y de fiscalización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-1" y="2132856"/>
            <a:ext cx="9134250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3200" dirty="0"/>
              <a:t>Simplificación del accionar del Registro Público de Comercio suprimiendo  la duplicidad y demora</a:t>
            </a:r>
          </a:p>
          <a:p>
            <a:pPr algn="just"/>
            <a:endParaRPr lang="es-ES" sz="3200" dirty="0" smtClean="0"/>
          </a:p>
          <a:p>
            <a:pPr algn="just"/>
            <a:r>
              <a:rPr lang="es-ES" sz="3200" dirty="0" smtClean="0"/>
              <a:t>Simplificación </a:t>
            </a:r>
            <a:r>
              <a:rPr lang="es-ES" sz="3200" dirty="0"/>
              <a:t>de la vía recursiva. Recurso judicial Directo</a:t>
            </a:r>
          </a:p>
        </p:txBody>
      </p:sp>
    </p:spTree>
    <p:extLst>
      <p:ext uri="{BB962C8B-B14F-4D97-AF65-F5344CB8AC3E}">
        <p14:creationId xmlns:p14="http://schemas.microsoft.com/office/powerpoint/2010/main" val="118739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7" grpId="0" build="p"/>
      <p:bldP spid="5" grpId="0" build="p"/>
      <p:bldP spid="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ES_tradnl" sz="4400" b="1" dirty="0" smtClean="0"/>
              <a:t>SIMPLIFICACIÓN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REGISTRAL</a:t>
            </a:r>
            <a:endParaRPr lang="es-ES_tradnl" sz="44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484784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3200" dirty="0" smtClean="0"/>
              <a:t>LAS JURISDICCIONES QUE HAN OPTADO POR UN SISTEMA DE REGISTRACIÓN UNIFICADO HAN SIDO:</a:t>
            </a:r>
          </a:p>
          <a:p>
            <a:pPr marL="0" indent="0" algn="just">
              <a:buNone/>
            </a:pPr>
            <a:endParaRPr lang="es-ES" sz="3200" dirty="0"/>
          </a:p>
          <a:p>
            <a:pPr marL="0" indent="0" algn="just">
              <a:buNone/>
            </a:pPr>
            <a:r>
              <a:rPr lang="es-ES" sz="3200" dirty="0" smtClean="0"/>
              <a:t>CAPITAL FEDERAL, BUENOS AIRES, ENTRE RÍOS, CHUBUT, LA PAMPA, CORRIENTES, SAN LUIS, RÍO NEGRO, MENDOZA, TUCUMÁN, CÓRDOBA, TIERRA DEL FUEGO Y CHACO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48605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ES_tradnl" sz="4400" b="1" dirty="0" smtClean="0"/>
              <a:t>SOCIEDADES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POR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ACCIONES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SIMPLIFICADAS</a:t>
            </a:r>
            <a:endParaRPr lang="es-ES_tradnl" sz="44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484784"/>
            <a:ext cx="9134250" cy="403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3200" dirty="0"/>
              <a:t>Las </a:t>
            </a:r>
            <a:r>
              <a:rPr lang="es-ES" sz="3200" dirty="0" err="1" smtClean="0"/>
              <a:t>SAS</a:t>
            </a:r>
            <a:r>
              <a:rPr lang="es-ES" sz="3200" dirty="0"/>
              <a:t>, son un nuevo tipo </a:t>
            </a:r>
            <a:r>
              <a:rPr lang="es-ES" sz="3200" dirty="0" smtClean="0"/>
              <a:t>societario, </a:t>
            </a:r>
            <a:r>
              <a:rPr lang="es-ES" sz="3200" dirty="0"/>
              <a:t>creado mediante la Ley de Emprendedores N° </a:t>
            </a:r>
            <a:r>
              <a:rPr lang="es-ES" sz="3200" dirty="0" smtClean="0"/>
              <a:t>27.349</a:t>
            </a:r>
            <a:endParaRPr lang="es-ES" sz="3200" dirty="0"/>
          </a:p>
          <a:p>
            <a:pPr algn="just"/>
            <a:r>
              <a:rPr lang="es-ES" sz="3200" dirty="0" smtClean="0"/>
              <a:t>Esta </a:t>
            </a:r>
            <a:r>
              <a:rPr lang="es-ES" sz="3200" dirty="0"/>
              <a:t>iniciativa busca que los emprendedores puedan contar con una empresa cuya constitución </a:t>
            </a:r>
            <a:r>
              <a:rPr lang="es-ES" sz="3200" dirty="0" smtClean="0"/>
              <a:t>sea fácil</a:t>
            </a:r>
            <a:r>
              <a:rPr lang="es-ES" sz="3200" dirty="0"/>
              <a:t>, rápida, y digital con el </a:t>
            </a:r>
            <a:r>
              <a:rPr lang="es-ES" sz="3200" dirty="0" smtClean="0"/>
              <a:t>ahorro </a:t>
            </a:r>
            <a:r>
              <a:rPr lang="es-ES" sz="3200" dirty="0"/>
              <a:t>de tiempo, esfuerzos y </a:t>
            </a:r>
            <a:r>
              <a:rPr lang="es-ES" sz="3200" dirty="0" smtClean="0"/>
              <a:t>costos</a:t>
            </a:r>
            <a:endParaRPr lang="es-ES" sz="3200" dirty="0"/>
          </a:p>
          <a:p>
            <a:pPr algn="just"/>
            <a:r>
              <a:rPr lang="es-ES" sz="3200" dirty="0"/>
              <a:t>En ese sentido, la </a:t>
            </a:r>
            <a:r>
              <a:rPr lang="es-ES" sz="3200" dirty="0" err="1"/>
              <a:t>SAS</a:t>
            </a:r>
            <a:r>
              <a:rPr lang="es-ES" sz="3200" dirty="0"/>
              <a:t> es una herramienta jurídica que responde a las necesidades de los emprendedores, buscando que éstos puedan estar integrados a la economía formal desde el comienzo de sus </a:t>
            </a:r>
            <a:r>
              <a:rPr lang="es-ES" sz="3200" dirty="0" smtClean="0"/>
              <a:t>actividades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05278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es-ES" sz="4800" dirty="0" smtClean="0"/>
              <a:t>EXCELENTE IMPULSO DE LAS LEYES NACIONALES A LAS PYMES Y EXCELENTE OPORTUNIDAD PARA LOS PROFESIONALES CS. ES.                                     </a:t>
            </a:r>
            <a:br>
              <a:rPr lang="es-ES" sz="4800" dirty="0" smtClean="0"/>
            </a:br>
            <a:endParaRPr lang="es-ES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483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alphaModFix amt="5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4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4000" y="2060848"/>
            <a:ext cx="7776432" cy="16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491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Importancia ley pyme para los profesionales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FOMENTO E INCENTIVO A LAS PYMES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326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 smtClean="0"/>
              <a:t>Oportunidades y desafíos en la aplicación de la ley pyme?</a:t>
            </a:r>
            <a:endParaRPr lang="es-ES_tradnl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" y="1733401"/>
            <a:ext cx="9134251" cy="4647927"/>
          </a:xfrm>
        </p:spPr>
        <p:txBody>
          <a:bodyPr>
            <a:noAutofit/>
          </a:bodyPr>
          <a:lstStyle/>
          <a:p>
            <a:pPr algn="just"/>
            <a:r>
              <a:rPr lang="es-ES" sz="2400" b="1" dirty="0" smtClean="0"/>
              <a:t>SON PYMES, RELACION DE DEP. O ASESORES.</a:t>
            </a:r>
          </a:p>
          <a:p>
            <a:pPr algn="just"/>
            <a:r>
              <a:rPr lang="es-ES" sz="2400" b="1" dirty="0" smtClean="0"/>
              <a:t>GRAN CONTENIDO DE BENEFICIOS IMPOSITIVOS. </a:t>
            </a:r>
          </a:p>
          <a:p>
            <a:pPr algn="just"/>
            <a:r>
              <a:rPr lang="es-ES" sz="2400" dirty="0" smtClean="0"/>
              <a:t>IMPORTANTE ROL DE AFIP EN LA APLICACIÓN DE LOS BENEFICIOS DE LA LEY PYME. </a:t>
            </a:r>
          </a:p>
          <a:p>
            <a:pPr algn="just"/>
            <a:r>
              <a:rPr lang="es-ES" sz="2400" dirty="0" smtClean="0"/>
              <a:t>ART. 9. SIMPLIFICACION DE TRAMITES.</a:t>
            </a:r>
          </a:p>
          <a:p>
            <a:pPr algn="just"/>
            <a:r>
              <a:rPr lang="es-ES" sz="2400" dirty="0" smtClean="0"/>
              <a:t>ART. 11. BENEFICIOS ADICIONAL PARA ECONOMIAS REGIONALES. </a:t>
            </a:r>
            <a:endParaRPr lang="es-ES" sz="2400" dirty="0"/>
          </a:p>
          <a:p>
            <a:pPr algn="just"/>
            <a:r>
              <a:rPr lang="es-E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ART. 34. REGISTRO DE CONSULTORES PYMES.</a:t>
            </a:r>
            <a:endParaRPr lang="es-ES" sz="24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ART. 18. CADUCIDAD DE BENEFICIOS. BAJA EN NIVEL DE EMPLEO. </a:t>
            </a:r>
            <a:endParaRPr lang="es-ES" sz="24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29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 smtClean="0"/>
              <a:t>Oportunidades y desafíos en la aplicación de la ley pyme?</a:t>
            </a:r>
            <a:endParaRPr lang="es-ES_tradnl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" y="1733401"/>
            <a:ext cx="9134251" cy="4647927"/>
          </a:xfrm>
        </p:spPr>
        <p:txBody>
          <a:bodyPr>
            <a:noAutofit/>
          </a:bodyPr>
          <a:lstStyle/>
          <a:p>
            <a:pPr algn="just"/>
            <a:r>
              <a:rPr lang="es-ES" sz="2400" dirty="0" smtClean="0"/>
              <a:t>ART. 20. CONTROL DE AFIP EN COMPUTO DE BENEFICIOS.</a:t>
            </a:r>
          </a:p>
          <a:p>
            <a:pPr algn="just"/>
            <a:r>
              <a:rPr lang="es-ES" sz="2400" dirty="0" smtClean="0"/>
              <a:t>ART. 35. AGENCIA DE DESARROLLO PRODUCTIVO – RED DE AGENCIAS. </a:t>
            </a:r>
          </a:p>
          <a:p>
            <a:pPr algn="just"/>
            <a:r>
              <a:rPr lang="es-ES" sz="2400" dirty="0" smtClean="0"/>
              <a:t>ART. 10. PROGRAMAS Y BENEFICIOS ADICIONALES – ZONA DE FRONTERA. </a:t>
            </a:r>
          </a:p>
          <a:p>
            <a:pPr algn="just"/>
            <a:r>
              <a:rPr lang="es-ES" sz="2400" dirty="0" smtClean="0"/>
              <a:t>GRAN ESQUEMA DE FINANCIAMIENTO. OB. NEG. PAGARES.</a:t>
            </a:r>
          </a:p>
          <a:p>
            <a:pPr algn="just"/>
            <a:r>
              <a:rPr lang="es-ES" sz="2400" dirty="0" smtClean="0"/>
              <a:t>ART. 5 DR. – 6 DR. – 8 DR. ACCESO AL FOMENTO – CONDICIONES.    </a:t>
            </a:r>
            <a:r>
              <a:rPr lang="es-E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ES" sz="24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30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13F5B281-C3E6-4BAB-9931-450D61391B21}"/>
              </a:ext>
            </a:extLst>
          </p:cNvPr>
          <p:cNvSpPr txBox="1"/>
          <p:nvPr/>
        </p:nvSpPr>
        <p:spPr>
          <a:xfrm>
            <a:off x="683568" y="1628800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latin typeface="+mj-lt"/>
              </a:rPr>
              <a:t>LEY DE </a:t>
            </a:r>
            <a:r>
              <a:rPr lang="es-AR" sz="3200" b="1" dirty="0" smtClean="0">
                <a:latin typeface="+mj-lt"/>
              </a:rPr>
              <a:t>PROMOCION Y ESTABILIDAD FISCAL PARA LA GENERACION DE EMPLEO</a:t>
            </a:r>
          </a:p>
          <a:p>
            <a:pPr algn="ctr"/>
            <a:endParaRPr lang="es-AR" sz="3200" b="1" dirty="0" smtClean="0">
              <a:latin typeface="+mj-lt"/>
            </a:endParaRPr>
          </a:p>
          <a:p>
            <a:pPr algn="ctr"/>
            <a:r>
              <a:rPr lang="es-AR" sz="3200" b="1" dirty="0" smtClean="0">
                <a:latin typeface="+mj-lt"/>
              </a:rPr>
              <a:t>AGENCIA DE PROMOCION DE INVERSIONES Y COMERCIO EXTERIOR DE SALTA</a:t>
            </a:r>
            <a:endParaRPr lang="es-AR" sz="3200" b="1" dirty="0"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alphaModFix amt="57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4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760807" y="5949280"/>
            <a:ext cx="3622386" cy="75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518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0"/>
            <a:ext cx="9108504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_tradnl" sz="9600" smtClean="0"/>
              <a:t>TITULO I</a:t>
            </a:r>
            <a:endParaRPr lang="es-ES_tradnl" sz="9600" dirty="0"/>
          </a:p>
        </p:txBody>
      </p:sp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 smtClean="0"/>
              <a:t>SISTEMA </a:t>
            </a:r>
            <a:r>
              <a:rPr lang="es-AR" sz="4400" b="1" dirty="0"/>
              <a:t>UNICO DE PROMOCION </a:t>
            </a:r>
            <a:r>
              <a:rPr lang="es-AR" sz="4400" b="1" dirty="0" smtClean="0"/>
              <a:t>DE </a:t>
            </a:r>
            <a:r>
              <a:rPr lang="es-AR" sz="4400" b="1" dirty="0"/>
              <a:t>LAS INVERSIONES PRIVADAS</a:t>
            </a:r>
            <a:endParaRPr lang="es-ES_tradnl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" y="1556792"/>
            <a:ext cx="9134251" cy="479194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AR" sz="3600" dirty="0" smtClean="0"/>
              <a:t>CREA EL </a:t>
            </a:r>
            <a:r>
              <a:rPr lang="es-AR" sz="3600" b="1" dirty="0" smtClean="0"/>
              <a:t>SISTEMA </a:t>
            </a:r>
            <a:r>
              <a:rPr lang="es-AR" sz="3600" b="1" dirty="0"/>
              <a:t>UNICO DE PROMOCION </a:t>
            </a:r>
            <a:r>
              <a:rPr lang="es-AR" sz="3600" dirty="0"/>
              <a:t>DE LAS INVERSIONES </a:t>
            </a:r>
            <a:r>
              <a:rPr lang="es-AR" sz="3600" dirty="0" smtClean="0"/>
              <a:t>PRIVADAS</a:t>
            </a:r>
          </a:p>
          <a:p>
            <a:pPr marL="0" indent="0">
              <a:buNone/>
            </a:pPr>
            <a:endParaRPr lang="es-ES" sz="3600" dirty="0" smtClean="0"/>
          </a:p>
          <a:p>
            <a:pPr marL="0" indent="0">
              <a:buNone/>
            </a:pPr>
            <a:endParaRPr lang="es-ES" sz="3600" dirty="0"/>
          </a:p>
          <a:p>
            <a:pPr marL="0" indent="0" algn="ctr">
              <a:buNone/>
            </a:pPr>
            <a:r>
              <a:rPr lang="es-ES" sz="3600" dirty="0" smtClean="0"/>
              <a:t>PARA LOS SIGUIENTES REGÍMENES:</a:t>
            </a: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-1" y="1268760"/>
            <a:ext cx="9134250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s-ES" sz="3000" dirty="0" smtClean="0"/>
              <a:t>INDUSTRIA</a:t>
            </a:r>
          </a:p>
          <a:p>
            <a:pPr algn="just" fontAlgn="auto">
              <a:spcAft>
                <a:spcPts val="0"/>
              </a:spcAft>
            </a:pPr>
            <a:r>
              <a:rPr lang="es-ES" sz="3000" dirty="0" smtClean="0"/>
              <a:t>TURÍSTICO, CULTURAL, DE LA INDUSTRIA AUDIOVISUAL Y LAS ARTES ESCÉNICAS </a:t>
            </a:r>
          </a:p>
          <a:p>
            <a:pPr algn="just" fontAlgn="auto">
              <a:spcAft>
                <a:spcPts val="0"/>
              </a:spcAft>
            </a:pPr>
            <a:r>
              <a:rPr lang="es-ES" sz="3000" dirty="0" smtClean="0"/>
              <a:t>GANADERO</a:t>
            </a:r>
          </a:p>
          <a:p>
            <a:pPr algn="just" fontAlgn="auto">
              <a:spcAft>
                <a:spcPts val="0"/>
              </a:spcAft>
            </a:pPr>
            <a:r>
              <a:rPr lang="es-ES" sz="3000" dirty="0" smtClean="0"/>
              <a:t>SERVICIOS DE SALUD HUMANA</a:t>
            </a:r>
          </a:p>
          <a:p>
            <a:pPr algn="just" fontAlgn="auto">
              <a:spcAft>
                <a:spcPts val="0"/>
              </a:spcAft>
            </a:pPr>
            <a:r>
              <a:rPr lang="es-ES" sz="3000" dirty="0" smtClean="0"/>
              <a:t>GENERACIÓN DE ENERGÍAS RENOVABLES</a:t>
            </a:r>
          </a:p>
          <a:p>
            <a:pPr algn="just" fontAlgn="auto">
              <a:spcAft>
                <a:spcPts val="0"/>
              </a:spcAft>
            </a:pPr>
            <a:r>
              <a:rPr lang="es-ES" sz="3000" dirty="0" smtClean="0"/>
              <a:t>MINERO</a:t>
            </a:r>
          </a:p>
          <a:p>
            <a:pPr algn="just" fontAlgn="auto">
              <a:spcAft>
                <a:spcPts val="0"/>
              </a:spcAft>
            </a:pPr>
            <a:r>
              <a:rPr lang="es-ES" sz="3000" dirty="0" smtClean="0"/>
              <a:t>DE LA ACTIVIDAD </a:t>
            </a:r>
            <a:r>
              <a:rPr lang="es-ES" sz="3000" dirty="0" err="1" smtClean="0"/>
              <a:t>HIDROCARBURIFERA</a:t>
            </a:r>
            <a:endParaRPr lang="es-ES" sz="3000" dirty="0" smtClean="0"/>
          </a:p>
          <a:p>
            <a:pPr algn="just" fontAlgn="auto">
              <a:spcAft>
                <a:spcPts val="0"/>
              </a:spcAft>
            </a:pPr>
            <a:r>
              <a:rPr lang="es-ES" sz="3000" dirty="0" smtClean="0"/>
              <a:t>INDUSTRIA DEL SOFTWARE Y TECNOLOGÍA</a:t>
            </a:r>
            <a:endParaRPr lang="es-ES" sz="3000" dirty="0"/>
          </a:p>
          <a:p>
            <a:pPr algn="just" fontAlgn="auto">
              <a:spcAft>
                <a:spcPts val="0"/>
              </a:spcAft>
            </a:pPr>
            <a:r>
              <a:rPr lang="es-ES" sz="3000" dirty="0" smtClean="0"/>
              <a:t>DE LA ACTIVIDAD </a:t>
            </a:r>
            <a:r>
              <a:rPr lang="es-ES" sz="3000" dirty="0" err="1" smtClean="0"/>
              <a:t>FORESTOINDUSTRIAL</a:t>
            </a:r>
            <a:endParaRPr lang="es-ES" sz="3000" dirty="0" smtClean="0"/>
          </a:p>
        </p:txBody>
      </p:sp>
    </p:spTree>
    <p:extLst>
      <p:ext uri="{BB962C8B-B14F-4D97-AF65-F5344CB8AC3E}">
        <p14:creationId xmlns:p14="http://schemas.microsoft.com/office/powerpoint/2010/main" val="115218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2" grpId="0"/>
      <p:bldP spid="3" grpId="0" uiExpand="1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34251" cy="1268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9134251" cy="126876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 smtClean="0"/>
              <a:t>PORQUE SE CREA ESTE SISTEMA UNICO?</a:t>
            </a:r>
            <a:endParaRPr lang="es-ES_tradnl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" y="1733401"/>
            <a:ext cx="9134251" cy="4647927"/>
          </a:xfrm>
        </p:spPr>
        <p:txBody>
          <a:bodyPr>
            <a:noAutofit/>
          </a:bodyPr>
          <a:lstStyle/>
          <a:p>
            <a:pPr algn="just"/>
            <a:r>
              <a:rPr lang="es-ES" sz="2400" b="1" dirty="0" smtClean="0"/>
              <a:t>UNIFICAR</a:t>
            </a:r>
            <a:r>
              <a:rPr lang="es-ES" sz="2400" dirty="0" smtClean="0"/>
              <a:t> TODAS LAS NORMAS DE PROMOCIÓN (ELIMINAR LA DISPERSIÓN Y SOLAPAMIENTOS). SE DEROGAN 8 LEYES Y 2 EN FORMA PARCIAL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b="1" dirty="0" smtClean="0"/>
              <a:t>ACTUALIZACIÓN</a:t>
            </a:r>
            <a:r>
              <a:rPr lang="es-ES" sz="2400" dirty="0" smtClean="0"/>
              <a:t> </a:t>
            </a:r>
            <a:r>
              <a:rPr lang="es-ES" sz="2400" dirty="0"/>
              <a:t>DE CONTENIDOS Y </a:t>
            </a:r>
            <a:r>
              <a:rPr lang="es-ES" sz="2400" dirty="0" smtClean="0"/>
              <a:t>PROCEDIMIENTOS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 PROMOCIONAN </a:t>
            </a:r>
            <a:r>
              <a:rPr lang="es-ES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NUEVOS SECTORES</a:t>
            </a:r>
          </a:p>
          <a:p>
            <a:pPr algn="just"/>
            <a:endParaRPr lang="es-E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 PONE </a:t>
            </a:r>
            <a:r>
              <a:rPr lang="es-ES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ÉNFASIS EN LA GENERACIÓN DE NUEVOS PUESTOS DE TRABAJO ESTABLES Y DE CALIDAD</a:t>
            </a:r>
          </a:p>
        </p:txBody>
      </p:sp>
    </p:spTree>
    <p:extLst>
      <p:ext uri="{BB962C8B-B14F-4D97-AF65-F5344CB8AC3E}">
        <p14:creationId xmlns:p14="http://schemas.microsoft.com/office/powerpoint/2010/main" val="120632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Tipo de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ra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40838</TotalTime>
  <Words>2101</Words>
  <Application>Microsoft Office PowerPoint</Application>
  <PresentationFormat>Presentación en pantalla (4:3)</PresentationFormat>
  <Paragraphs>213</Paragraphs>
  <Slides>34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2" baseType="lpstr">
      <vt:lpstr>Arial</vt:lpstr>
      <vt:lpstr>Calibri</vt:lpstr>
      <vt:lpstr>Rockwell</vt:lpstr>
      <vt:lpstr>Rockwell Condensed</vt:lpstr>
      <vt:lpstr>Rockwell Extra Bold</vt:lpstr>
      <vt:lpstr>Times New Roman</vt:lpstr>
      <vt:lpstr>Wingdings</vt:lpstr>
      <vt:lpstr>Tipo de madera</vt:lpstr>
      <vt:lpstr>SITUACION PYMES EN SALTA</vt:lpstr>
      <vt:lpstr>QUE REPRESENTAN LAS PYMES EN LA ECONOMIA DE SALTA?</vt:lpstr>
      <vt:lpstr>QUE REPRESENTAN LAS PYMES EN LA ECONOMIA DE SALTA?</vt:lpstr>
      <vt:lpstr>Importancia ley pyme para los profesionales </vt:lpstr>
      <vt:lpstr>Oportunidades y desafíos en la aplicación de la ley pyme?</vt:lpstr>
      <vt:lpstr>Oportunidades y desafíos en la aplicación de la ley pyme?</vt:lpstr>
      <vt:lpstr>Presentación de PowerPoint</vt:lpstr>
      <vt:lpstr>SISTEMA UNICO DE PROMOCION DE LAS INVERSIONES PRIVADAS</vt:lpstr>
      <vt:lpstr>PORQUE SE CREA ESTE SISTEMA UNICO?</vt:lpstr>
      <vt:lpstr>FINALIDAD</vt:lpstr>
      <vt:lpstr>TIPO DE INVERSIONES</vt:lpstr>
      <vt:lpstr>BENEFICIOS PROMOCIONALES</vt:lpstr>
      <vt:lpstr>NUEVOS SECTORES PROMOCIONDOS</vt:lpstr>
      <vt:lpstr>BENEFICIOS IMPOSITIVOS Y ESTABILIDAD FISCAL</vt:lpstr>
      <vt:lpstr>BENEFICIOS IMPOSITIVOS</vt:lpstr>
      <vt:lpstr>SUBSIDIO DE TASAS</vt:lpstr>
      <vt:lpstr>ESTABILIDAD FISCAL PARA MIPYMES</vt:lpstr>
      <vt:lpstr>FOMENTO AL COMERCIO Y COMPRE LOCAL</vt:lpstr>
      <vt:lpstr>REGISTRO INDUSTRIAL DE SALTA</vt:lpstr>
      <vt:lpstr>RELACIONES LABORALES</vt:lpstr>
      <vt:lpstr>ADHESION AL REGIMEN DE PARTICIPACION PUBLICO PRIVADA</vt:lpstr>
      <vt:lpstr>AGENCIA DE PROMOCION DE INVERSIONES Y COMERCIO EXTERIOR DE SALTA</vt:lpstr>
      <vt:lpstr>AGENCIA DE PROMOCION DE INVERSIONES Y COMERCIO EXTERIOR DE SALTA</vt:lpstr>
      <vt:lpstr>DESARROLLO AMBIENTAL Y PRODUCTIVO DE SALTA FORESTAL</vt:lpstr>
      <vt:lpstr>DESARROLLO AMBIENTAL Y PRODUCTIVO DE SALTA FORESTAL</vt:lpstr>
      <vt:lpstr>UNIFICACIÓN DEL REGISTRO PÚBLICO DE COMERCIO CON INSPECCIÓN GENERAL DE PERSONAS JURÍDICAS </vt:lpstr>
      <vt:lpstr>SIMPLIFICACIÓN REGISTRAL</vt:lpstr>
      <vt:lpstr>Modificación de Ley provincial  Nº 4.583 del año 1973</vt:lpstr>
      <vt:lpstr>SISTEMA VIGENTE REGISTRO PUBLICO DE COMERCIO</vt:lpstr>
      <vt:lpstr>SISTEMA PROPUESTO REGISTRO PUBLICO DE COMERCIO</vt:lpstr>
      <vt:lpstr>SIMPLIFICACIÓN REGISTRAL</vt:lpstr>
      <vt:lpstr>SOCIEDADES POR ACCIONES SIMPLIFICADAS</vt:lpstr>
      <vt:lpstr>EXCELENTE IMPULSO DE LAS LEYES NACIONALES A LAS PYMES Y EXCELENTE OPORTUNIDAD PARA LOS PROFESIONALES CS. ES.                                      </vt:lpstr>
      <vt:lpstr>Presentación de PowerPoint</vt:lpstr>
    </vt:vector>
  </TitlesOfParts>
  <Company>UdeSA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Daniel Sanchez</dc:creator>
  <cp:lastModifiedBy>Ministro</cp:lastModifiedBy>
  <cp:revision>1392</cp:revision>
  <dcterms:created xsi:type="dcterms:W3CDTF">2008-04-30T13:23:30Z</dcterms:created>
  <dcterms:modified xsi:type="dcterms:W3CDTF">2017-10-27T14:51:46Z</dcterms:modified>
</cp:coreProperties>
</file>